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14" r:id="rId2"/>
    <p:sldId id="259" r:id="rId3"/>
    <p:sldId id="260" r:id="rId4"/>
    <p:sldId id="316" r:id="rId5"/>
    <p:sldId id="261" r:id="rId6"/>
    <p:sldId id="262" r:id="rId7"/>
    <p:sldId id="263" r:id="rId8"/>
    <p:sldId id="264" r:id="rId9"/>
    <p:sldId id="265" r:id="rId10"/>
    <p:sldId id="268" r:id="rId11"/>
    <p:sldId id="325" r:id="rId12"/>
    <p:sldId id="269" r:id="rId13"/>
    <p:sldId id="327" r:id="rId14"/>
    <p:sldId id="330" r:id="rId15"/>
    <p:sldId id="335" r:id="rId16"/>
    <p:sldId id="270" r:id="rId17"/>
    <p:sldId id="271" r:id="rId18"/>
    <p:sldId id="272" r:id="rId19"/>
    <p:sldId id="273" r:id="rId20"/>
    <p:sldId id="274" r:id="rId21"/>
    <p:sldId id="275" r:id="rId22"/>
    <p:sldId id="277" r:id="rId23"/>
    <p:sldId id="329" r:id="rId24"/>
    <p:sldId id="334" r:id="rId25"/>
    <p:sldId id="278" r:id="rId26"/>
    <p:sldId id="322" r:id="rId27"/>
    <p:sldId id="280" r:id="rId28"/>
    <p:sldId id="320" r:id="rId29"/>
    <p:sldId id="279" r:id="rId30"/>
    <p:sldId id="281" r:id="rId31"/>
    <p:sldId id="326" r:id="rId32"/>
    <p:sldId id="311" r:id="rId33"/>
    <p:sldId id="312" r:id="rId34"/>
    <p:sldId id="310" r:id="rId35"/>
    <p:sldId id="323" r:id="rId36"/>
    <p:sldId id="309" r:id="rId37"/>
    <p:sldId id="283" r:id="rId38"/>
    <p:sldId id="321" r:id="rId39"/>
    <p:sldId id="284" r:id="rId40"/>
    <p:sldId id="319" r:id="rId41"/>
    <p:sldId id="331" r:id="rId42"/>
    <p:sldId id="333" r:id="rId43"/>
    <p:sldId id="286" r:id="rId44"/>
    <p:sldId id="287" r:id="rId45"/>
    <p:sldId id="288" r:id="rId46"/>
    <p:sldId id="289" r:id="rId47"/>
    <p:sldId id="306" r:id="rId48"/>
    <p:sldId id="336" r:id="rId49"/>
    <p:sldId id="291" r:id="rId50"/>
    <p:sldId id="315"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17"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a:srgbClr val="FF2F92"/>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29" autoAdjust="0"/>
    <p:restoredTop sz="89362"/>
  </p:normalViewPr>
  <p:slideViewPr>
    <p:cSldViewPr snapToGrid="0">
      <p:cViewPr varScale="1">
        <p:scale>
          <a:sx n="85" d="100"/>
          <a:sy n="85" d="100"/>
        </p:scale>
        <p:origin x="1264" y="18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3" d="100"/>
          <a:sy n="73" d="100"/>
        </p:scale>
        <p:origin x="2352"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7437C0-1456-4616-8E95-98BF6ACDDA0A}" type="datetimeFigureOut">
              <a:rPr lang="en-US" smtClean="0"/>
              <a:t>12/1/19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C2A4D-C524-4036-A8AD-B02E6F29541F}" type="slidenum">
              <a:rPr lang="en-US" smtClean="0"/>
              <a:t>‹#›</a:t>
            </a:fld>
            <a:endParaRPr lang="en-US"/>
          </a:p>
        </p:txBody>
      </p:sp>
    </p:spTree>
    <p:extLst>
      <p:ext uri="{BB962C8B-B14F-4D97-AF65-F5344CB8AC3E}">
        <p14:creationId xmlns:p14="http://schemas.microsoft.com/office/powerpoint/2010/main" val="413774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emedicine.com/neuro/topic356.ht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emedicine.com/ped/topic1253.ht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dirty="0"/>
          </a:p>
        </p:txBody>
      </p:sp>
      <p:sp>
        <p:nvSpPr>
          <p:cNvPr id="35844" name="Slide Number Placeholder 3"/>
          <p:cNvSpPr>
            <a:spLocks noGrp="1"/>
          </p:cNvSpPr>
          <p:nvPr>
            <p:ph type="sldNum" sz="quarter" idx="5"/>
          </p:nvPr>
        </p:nvSpPr>
        <p:spPr>
          <a:noFill/>
        </p:spPr>
        <p:txBody>
          <a:bodyPr/>
          <a:lstStyle/>
          <a:p>
            <a:fld id="{D0A834A6-29A8-493E-AECF-510DF778A412}" type="slidenum">
              <a:rPr lang="en-US" smtClean="0"/>
              <a:pPr/>
              <a:t>1</a:t>
            </a:fld>
            <a:endParaRPr lang="en-US"/>
          </a:p>
        </p:txBody>
      </p:sp>
    </p:spTree>
    <p:extLst>
      <p:ext uri="{BB962C8B-B14F-4D97-AF65-F5344CB8AC3E}">
        <p14:creationId xmlns:p14="http://schemas.microsoft.com/office/powerpoint/2010/main" val="805791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Milia</a:t>
            </a:r>
            <a:endParaRPr lang="en-US" dirty="0"/>
          </a:p>
          <a:p>
            <a:r>
              <a:rPr lang="en-US" dirty="0"/>
              <a:t>The white papules on this baby's chin and cheeks are </a:t>
            </a:r>
            <a:r>
              <a:rPr lang="en-US" dirty="0" err="1"/>
              <a:t>milia</a:t>
            </a:r>
            <a:r>
              <a:rPr lang="en-US" dirty="0"/>
              <a:t>. </a:t>
            </a:r>
            <a:r>
              <a:rPr lang="en-US" dirty="0" err="1"/>
              <a:t>Milia</a:t>
            </a:r>
            <a:r>
              <a:rPr lang="en-US" dirty="0"/>
              <a:t> are keratin filled </a:t>
            </a:r>
            <a:r>
              <a:rPr lang="en-US" dirty="0" err="1"/>
              <a:t>epithethial</a:t>
            </a:r>
            <a:r>
              <a:rPr lang="en-US" dirty="0"/>
              <a:t> cysts which occur in up to 40% of newborns. Spontaneous exfoliation and resolution is expected within a few weeks.</a:t>
            </a:r>
          </a:p>
          <a:p>
            <a:r>
              <a:rPr lang="en-US" dirty="0"/>
              <a:t>Parents will occasionally mistake these lesion for neonatal acne, but </a:t>
            </a:r>
            <a:r>
              <a:rPr lang="en-US" dirty="0" err="1"/>
              <a:t>milia</a:t>
            </a:r>
            <a:r>
              <a:rPr lang="en-US" dirty="0"/>
              <a:t> are present at birth and have no inflammatory component. Acne, even though caused by maternal hormones, does not generally appear until </a:t>
            </a:r>
            <a:r>
              <a:rPr lang="en-US" i="1" dirty="0"/>
              <a:t>after</a:t>
            </a:r>
            <a:r>
              <a:rPr lang="en-US" dirty="0"/>
              <a:t> 2 weeks of age.</a:t>
            </a:r>
          </a:p>
          <a:p>
            <a:endParaRPr lang="en-US" b="0" i="0" dirty="0">
              <a:effectLst/>
              <a:latin typeface="Fjord One"/>
            </a:endParaRPr>
          </a:p>
          <a:p>
            <a:r>
              <a:rPr lang="en-US" b="0" i="0" dirty="0">
                <a:effectLst/>
                <a:latin typeface="Fjord One"/>
              </a:rPr>
              <a:t>Sebaceous Hyperplasia</a:t>
            </a:r>
          </a:p>
          <a:p>
            <a:r>
              <a:rPr lang="en-US" b="0" i="0" dirty="0">
                <a:effectLst/>
                <a:latin typeface="Source Sans Pro"/>
              </a:rPr>
              <a:t>In contrast to </a:t>
            </a:r>
            <a:r>
              <a:rPr lang="en-US" b="0" i="0" dirty="0" err="1">
                <a:effectLst/>
                <a:latin typeface="Source Sans Pro"/>
              </a:rPr>
              <a:t>milia</a:t>
            </a:r>
            <a:r>
              <a:rPr lang="en-US" b="0" i="0" dirty="0">
                <a:effectLst/>
                <a:latin typeface="Source Sans Pro"/>
              </a:rPr>
              <a:t>, the raised lesions on the nose in this newborn are sebaceous hyperplasia. The lesions are more yellow than </a:t>
            </a:r>
            <a:r>
              <a:rPr lang="en-US" b="0" i="0" dirty="0" err="1">
                <a:effectLst/>
                <a:latin typeface="Source Sans Pro"/>
              </a:rPr>
              <a:t>milia</a:t>
            </a:r>
            <a:r>
              <a:rPr lang="en-US" b="0" i="0" dirty="0">
                <a:effectLst/>
                <a:latin typeface="Source Sans Pro"/>
              </a:rPr>
              <a:t> and are the result of maternal androgen exposure in utero.</a:t>
            </a:r>
          </a:p>
          <a:p>
            <a:r>
              <a:rPr lang="en-US" b="0" i="0" dirty="0">
                <a:effectLst/>
                <a:latin typeface="Source Sans Pro"/>
              </a:rPr>
              <a:t>Sometimes referred to as "the miniature puberty of the newborn," maternal hormone exposure may also cause vaginal </a:t>
            </a:r>
            <a:r>
              <a:rPr lang="en-US" b="0" i="0" dirty="0" err="1">
                <a:effectLst/>
                <a:latin typeface="Source Sans Pro"/>
              </a:rPr>
              <a:t>withdrawl</a:t>
            </a:r>
            <a:r>
              <a:rPr lang="en-US" b="0" i="0" dirty="0">
                <a:effectLst/>
                <a:latin typeface="Source Sans Pro"/>
              </a:rPr>
              <a:t> bleeding in infant girls and neonatal acne.</a:t>
            </a:r>
          </a:p>
          <a:p>
            <a:r>
              <a:rPr lang="en-US" b="0" i="0" dirty="0">
                <a:effectLst/>
                <a:latin typeface="Source Sans Pro"/>
              </a:rPr>
              <a:t>Sebaceous hyperplasia is a benign finding and spontaneously resolves with time. No evaluation is needed.</a:t>
            </a:r>
          </a:p>
          <a:p>
            <a:endParaRPr lang="en-US" dirty="0"/>
          </a:p>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18</a:t>
            </a:fld>
            <a:endParaRPr lang="en-US"/>
          </a:p>
        </p:txBody>
      </p:sp>
    </p:spTree>
    <p:extLst>
      <p:ext uri="{BB962C8B-B14F-4D97-AF65-F5344CB8AC3E}">
        <p14:creationId xmlns:p14="http://schemas.microsoft.com/office/powerpoint/2010/main" val="2613706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0FB0546C-E75E-4F3A-BE14-BE64CF6939BE}" type="slidenum">
              <a:rPr lang="en-US" smtClean="0"/>
              <a:pPr/>
              <a:t>19</a:t>
            </a:fld>
            <a:endParaRPr lang="en-US"/>
          </a:p>
        </p:txBody>
      </p:sp>
    </p:spTree>
    <p:extLst>
      <p:ext uri="{BB962C8B-B14F-4D97-AF65-F5344CB8AC3E}">
        <p14:creationId xmlns:p14="http://schemas.microsoft.com/office/powerpoint/2010/main" val="4269406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Icthyosis</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how the skin </a:t>
            </a:r>
            <a:r>
              <a:rPr lang="en-US" dirty="0" err="1"/>
              <a:t>uder</a:t>
            </a:r>
            <a:r>
              <a:rPr lang="en-US" dirty="0"/>
              <a:t> the peeled areas is red and fissured and how the fingers on the right hand appear edematous. This newborn had an uncomplicated pregnancy and delivery, but this skin appearance in the delivery room prompted transfer to the NICU for further evaluation. For this baby, Aquaphor was liberally applied to the skin, and the infant was kept in an </a:t>
            </a:r>
            <a:r>
              <a:rPr lang="en-US" dirty="0" err="1"/>
              <a:t>isolette</a:t>
            </a:r>
            <a:r>
              <a:rPr lang="en-US" dirty="0"/>
              <a:t> to minimize fluid losses.</a:t>
            </a:r>
          </a:p>
        </p:txBody>
      </p:sp>
      <p:sp>
        <p:nvSpPr>
          <p:cNvPr id="4" name="Slide Number Placeholder 3"/>
          <p:cNvSpPr>
            <a:spLocks noGrp="1"/>
          </p:cNvSpPr>
          <p:nvPr>
            <p:ph type="sldNum" sz="quarter" idx="5"/>
          </p:nvPr>
        </p:nvSpPr>
        <p:spPr/>
        <p:txBody>
          <a:bodyPr/>
          <a:lstStyle/>
          <a:p>
            <a:fld id="{F08C2A4D-C524-4036-A8AD-B02E6F29541F}" type="slidenum">
              <a:rPr lang="en-US" smtClean="0"/>
              <a:t>20</a:t>
            </a:fld>
            <a:endParaRPr lang="en-US"/>
          </a:p>
        </p:txBody>
      </p:sp>
    </p:spTree>
    <p:extLst>
      <p:ext uri="{BB962C8B-B14F-4D97-AF65-F5344CB8AC3E}">
        <p14:creationId xmlns:p14="http://schemas.microsoft.com/office/powerpoint/2010/main" val="2448934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21</a:t>
            </a:fld>
            <a:endParaRPr lang="en-US"/>
          </a:p>
        </p:txBody>
      </p:sp>
    </p:spTree>
    <p:extLst>
      <p:ext uri="{BB962C8B-B14F-4D97-AF65-F5344CB8AC3E}">
        <p14:creationId xmlns:p14="http://schemas.microsoft.com/office/powerpoint/2010/main" val="3772827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F08C2A4D-C524-4036-A8AD-B02E6F29541F}" type="slidenum">
              <a:rPr lang="en-US" smtClean="0"/>
              <a:t>22</a:t>
            </a:fld>
            <a:endParaRPr lang="en-US"/>
          </a:p>
        </p:txBody>
      </p:sp>
    </p:spTree>
    <p:extLst>
      <p:ext uri="{BB962C8B-B14F-4D97-AF65-F5344CB8AC3E}">
        <p14:creationId xmlns:p14="http://schemas.microsoft.com/office/powerpoint/2010/main" val="1837318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newborn necks are quite short, but if they are abnormally so or not mobile, this may be a result of bony abnormalities as in Klippel-Feil syndrome. Check the neck for sinuses and tags in the postauricular region and along the anterior sternocleidomastoid border.</a:t>
            </a:r>
          </a:p>
          <a:p>
            <a:r>
              <a:rPr lang="en-US" sz="1200" kern="1200" dirty="0">
                <a:solidFill>
                  <a:schemeClr val="tx1"/>
                </a:solidFill>
                <a:effectLst/>
                <a:latin typeface="+mn-lt"/>
                <a:ea typeface="+mn-ea"/>
                <a:cs typeface="+mn-cs"/>
              </a:rPr>
              <a:t>A mass in the body of the sternocleidomastoid muscle indicates a possible bleed and may produce subsequent torticollis. Midline masses should bring to mind thyroid disorders such as thyroglossal duct cyst. Neck masses may compromise respiration and require immediate evaluation, and may be dermoid cysts, hemangiomas, cystic hygromas, teratomas, or reactive lymph nodes. Webbed necks should bring to mind Turner syndrome, sometimes associated with generalized edema, or other collagen disorders that cause skin laxity such as Ehlers-Danlos syndrome. Observe and auscultate carefully to localize areas of upper airway compromise as a result of any of these lesions.</a:t>
            </a:r>
          </a:p>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23</a:t>
            </a:fld>
            <a:endParaRPr lang="en-US"/>
          </a:p>
        </p:txBody>
      </p:sp>
    </p:spTree>
    <p:extLst>
      <p:ext uri="{BB962C8B-B14F-4D97-AF65-F5344CB8AC3E}">
        <p14:creationId xmlns:p14="http://schemas.microsoft.com/office/powerpoint/2010/main" val="2185278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25</a:t>
            </a:fld>
            <a:endParaRPr lang="en-US"/>
          </a:p>
        </p:txBody>
      </p:sp>
    </p:spTree>
    <p:extLst>
      <p:ext uri="{BB962C8B-B14F-4D97-AF65-F5344CB8AC3E}">
        <p14:creationId xmlns:p14="http://schemas.microsoft.com/office/powerpoint/2010/main" val="19351487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26</a:t>
            </a:fld>
            <a:endParaRPr lang="en-US"/>
          </a:p>
        </p:txBody>
      </p:sp>
    </p:spTree>
    <p:extLst>
      <p:ext uri="{BB962C8B-B14F-4D97-AF65-F5344CB8AC3E}">
        <p14:creationId xmlns:p14="http://schemas.microsoft.com/office/powerpoint/2010/main" val="210473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27</a:t>
            </a:fld>
            <a:endParaRPr lang="en-US"/>
          </a:p>
        </p:txBody>
      </p:sp>
    </p:spTree>
    <p:extLst>
      <p:ext uri="{BB962C8B-B14F-4D97-AF65-F5344CB8AC3E}">
        <p14:creationId xmlns:p14="http://schemas.microsoft.com/office/powerpoint/2010/main" val="1295059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5EBAF0-D846-4728-ADC4-7A502BAFA894}" type="slidenum">
              <a:rPr lang="en-US" smtClean="0"/>
              <a:pPr>
                <a:defRPr/>
              </a:pPr>
              <a:t>29</a:t>
            </a:fld>
            <a:endParaRPr lang="en-US"/>
          </a:p>
        </p:txBody>
      </p:sp>
    </p:spTree>
    <p:extLst>
      <p:ext uri="{BB962C8B-B14F-4D97-AF65-F5344CB8AC3E}">
        <p14:creationId xmlns:p14="http://schemas.microsoft.com/office/powerpoint/2010/main" val="981218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3</a:t>
            </a:fld>
            <a:endParaRPr lang="en-US"/>
          </a:p>
        </p:txBody>
      </p:sp>
    </p:spTree>
    <p:extLst>
      <p:ext uri="{BB962C8B-B14F-4D97-AF65-F5344CB8AC3E}">
        <p14:creationId xmlns:p14="http://schemas.microsoft.com/office/powerpoint/2010/main" val="4067513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dirty="0">
              <a:cs typeface="Times New Roman" charset="0"/>
            </a:endParaRPr>
          </a:p>
        </p:txBody>
      </p:sp>
      <p:sp>
        <p:nvSpPr>
          <p:cNvPr id="59396" name="Slide Number Placeholder 3"/>
          <p:cNvSpPr>
            <a:spLocks noGrp="1"/>
          </p:cNvSpPr>
          <p:nvPr>
            <p:ph type="sldNum" sz="quarter" idx="5"/>
          </p:nvPr>
        </p:nvSpPr>
        <p:spPr>
          <a:noFill/>
        </p:spPr>
        <p:txBody>
          <a:bodyPr/>
          <a:lstStyle/>
          <a:p>
            <a:fld id="{54ED5C1B-A7EF-4B54-ADC6-9A452584D7F3}" type="slidenum">
              <a:rPr lang="en-US" smtClean="0"/>
              <a:pPr/>
              <a:t>30</a:t>
            </a:fld>
            <a:endParaRPr lang="en-US"/>
          </a:p>
        </p:txBody>
      </p:sp>
    </p:spTree>
    <p:extLst>
      <p:ext uri="{BB962C8B-B14F-4D97-AF65-F5344CB8AC3E}">
        <p14:creationId xmlns:p14="http://schemas.microsoft.com/office/powerpoint/2010/main" val="636097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31</a:t>
            </a:fld>
            <a:endParaRPr lang="en-US"/>
          </a:p>
        </p:txBody>
      </p:sp>
    </p:spTree>
    <p:extLst>
      <p:ext uri="{BB962C8B-B14F-4D97-AF65-F5344CB8AC3E}">
        <p14:creationId xmlns:p14="http://schemas.microsoft.com/office/powerpoint/2010/main" val="789580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Pierre Robin sequence</a:t>
            </a:r>
          </a:p>
          <a:p>
            <a:endParaRPr lang="en-US" dirty="0">
              <a:cs typeface="Times New Roman" charset="0"/>
            </a:endParaRPr>
          </a:p>
        </p:txBody>
      </p:sp>
      <p:sp>
        <p:nvSpPr>
          <p:cNvPr id="59396" name="Slide Number Placeholder 3"/>
          <p:cNvSpPr>
            <a:spLocks noGrp="1"/>
          </p:cNvSpPr>
          <p:nvPr>
            <p:ph type="sldNum" sz="quarter" idx="5"/>
          </p:nvPr>
        </p:nvSpPr>
        <p:spPr>
          <a:noFill/>
        </p:spPr>
        <p:txBody>
          <a:bodyPr/>
          <a:lstStyle/>
          <a:p>
            <a:fld id="{54ED5C1B-A7EF-4B54-ADC6-9A452584D7F3}" type="slidenum">
              <a:rPr lang="en-US" smtClean="0"/>
              <a:pPr/>
              <a:t>32</a:t>
            </a:fld>
            <a:endParaRPr lang="en-US"/>
          </a:p>
        </p:txBody>
      </p:sp>
    </p:spTree>
    <p:extLst>
      <p:ext uri="{BB962C8B-B14F-4D97-AF65-F5344CB8AC3E}">
        <p14:creationId xmlns:p14="http://schemas.microsoft.com/office/powerpoint/2010/main" val="1370649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US" dirty="0">
              <a:cs typeface="Times New Roman" charset="0"/>
            </a:endParaRPr>
          </a:p>
        </p:txBody>
      </p:sp>
      <p:sp>
        <p:nvSpPr>
          <p:cNvPr id="59396" name="Slide Number Placeholder 3"/>
          <p:cNvSpPr>
            <a:spLocks noGrp="1"/>
          </p:cNvSpPr>
          <p:nvPr>
            <p:ph type="sldNum" sz="quarter" idx="5"/>
          </p:nvPr>
        </p:nvSpPr>
        <p:spPr>
          <a:noFill/>
        </p:spPr>
        <p:txBody>
          <a:bodyPr/>
          <a:lstStyle/>
          <a:p>
            <a:fld id="{54ED5C1B-A7EF-4B54-ADC6-9A452584D7F3}" type="slidenum">
              <a:rPr lang="en-US" smtClean="0"/>
              <a:pPr/>
              <a:t>33</a:t>
            </a:fld>
            <a:endParaRPr lang="en-US"/>
          </a:p>
        </p:txBody>
      </p:sp>
    </p:spTree>
    <p:extLst>
      <p:ext uri="{BB962C8B-B14F-4D97-AF65-F5344CB8AC3E}">
        <p14:creationId xmlns:p14="http://schemas.microsoft.com/office/powerpoint/2010/main" val="1309473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34</a:t>
            </a:fld>
            <a:endParaRPr lang="en-US"/>
          </a:p>
        </p:txBody>
      </p:sp>
    </p:spTree>
    <p:extLst>
      <p:ext uri="{BB962C8B-B14F-4D97-AF65-F5344CB8AC3E}">
        <p14:creationId xmlns:p14="http://schemas.microsoft.com/office/powerpoint/2010/main" val="906490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35</a:t>
            </a:fld>
            <a:endParaRPr lang="en-US"/>
          </a:p>
        </p:txBody>
      </p:sp>
    </p:spTree>
    <p:extLst>
      <p:ext uri="{BB962C8B-B14F-4D97-AF65-F5344CB8AC3E}">
        <p14:creationId xmlns:p14="http://schemas.microsoft.com/office/powerpoint/2010/main" val="1655605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Preauricular tag</a:t>
            </a:r>
          </a:p>
        </p:txBody>
      </p:sp>
      <p:sp>
        <p:nvSpPr>
          <p:cNvPr id="4" name="Slide Number Placeholder 3"/>
          <p:cNvSpPr>
            <a:spLocks noGrp="1"/>
          </p:cNvSpPr>
          <p:nvPr>
            <p:ph type="sldNum" sz="quarter" idx="5"/>
          </p:nvPr>
        </p:nvSpPr>
        <p:spPr/>
        <p:txBody>
          <a:bodyPr/>
          <a:lstStyle/>
          <a:p>
            <a:fld id="{F08C2A4D-C524-4036-A8AD-B02E6F29541F}" type="slidenum">
              <a:rPr lang="en-US" smtClean="0"/>
              <a:t>36</a:t>
            </a:fld>
            <a:endParaRPr lang="en-US"/>
          </a:p>
        </p:txBody>
      </p:sp>
    </p:spTree>
    <p:extLst>
      <p:ext uri="{BB962C8B-B14F-4D97-AF65-F5344CB8AC3E}">
        <p14:creationId xmlns:p14="http://schemas.microsoft.com/office/powerpoint/2010/main" val="2288318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37</a:t>
            </a:fld>
            <a:endParaRPr lang="en-US"/>
          </a:p>
        </p:txBody>
      </p:sp>
    </p:spTree>
    <p:extLst>
      <p:ext uri="{BB962C8B-B14F-4D97-AF65-F5344CB8AC3E}">
        <p14:creationId xmlns:p14="http://schemas.microsoft.com/office/powerpoint/2010/main" val="1780137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38</a:t>
            </a:fld>
            <a:endParaRPr lang="en-US"/>
          </a:p>
        </p:txBody>
      </p:sp>
    </p:spTree>
    <p:extLst>
      <p:ext uri="{BB962C8B-B14F-4D97-AF65-F5344CB8AC3E}">
        <p14:creationId xmlns:p14="http://schemas.microsoft.com/office/powerpoint/2010/main" val="3443178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 abnormal red reflex</a:t>
            </a:r>
          </a:p>
          <a:p>
            <a:r>
              <a:rPr lang="en-US" dirty="0"/>
              <a:t>L </a:t>
            </a:r>
            <a:r>
              <a:rPr lang="en-US" dirty="0" err="1"/>
              <a:t>Leucocoria</a:t>
            </a:r>
            <a:endParaRPr lang="en-US" dirty="0"/>
          </a:p>
          <a:p>
            <a:r>
              <a:rPr lang="en-US" dirty="0"/>
              <a:t>R </a:t>
            </a:r>
            <a:r>
              <a:rPr lang="en-US" dirty="0" err="1"/>
              <a:t>leucocoria</a:t>
            </a:r>
            <a:endParaRPr lang="en-US" dirty="0"/>
          </a:p>
          <a:p>
            <a:r>
              <a:rPr lang="en-US" dirty="0"/>
              <a:t>Strabismus and </a:t>
            </a:r>
            <a:r>
              <a:rPr lang="en-US" dirty="0" err="1"/>
              <a:t>megalocornia</a:t>
            </a:r>
            <a:endParaRPr lang="en-US" dirty="0"/>
          </a:p>
          <a:p>
            <a:r>
              <a:rPr lang="en-US" dirty="0"/>
              <a:t>L Horner Syndrome</a:t>
            </a:r>
          </a:p>
          <a:p>
            <a:r>
              <a:rPr lang="en-US" dirty="0"/>
              <a:t>Bilateral corneal haziness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95EBAF0-D846-4728-ADC4-7A502BAFA894}" type="slidenum">
              <a:rPr lang="en-US" smtClean="0"/>
              <a:pPr>
                <a:defRPr/>
              </a:pPr>
              <a:t>39</a:t>
            </a:fld>
            <a:endParaRPr lang="en-US"/>
          </a:p>
        </p:txBody>
      </p:sp>
    </p:spTree>
    <p:extLst>
      <p:ext uri="{BB962C8B-B14F-4D97-AF65-F5344CB8AC3E}">
        <p14:creationId xmlns:p14="http://schemas.microsoft.com/office/powerpoint/2010/main" val="4259844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9</a:t>
            </a:fld>
            <a:endParaRPr lang="en-US"/>
          </a:p>
        </p:txBody>
      </p:sp>
    </p:spTree>
    <p:extLst>
      <p:ext uri="{BB962C8B-B14F-4D97-AF65-F5344CB8AC3E}">
        <p14:creationId xmlns:p14="http://schemas.microsoft.com/office/powerpoint/2010/main" val="102101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40</a:t>
            </a:fld>
            <a:endParaRPr lang="en-US"/>
          </a:p>
        </p:txBody>
      </p:sp>
    </p:spTree>
    <p:extLst>
      <p:ext uri="{BB962C8B-B14F-4D97-AF65-F5344CB8AC3E}">
        <p14:creationId xmlns:p14="http://schemas.microsoft.com/office/powerpoint/2010/main" val="3809746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41</a:t>
            </a:fld>
            <a:endParaRPr lang="en-US"/>
          </a:p>
        </p:txBody>
      </p:sp>
    </p:spTree>
    <p:extLst>
      <p:ext uri="{BB962C8B-B14F-4D97-AF65-F5344CB8AC3E}">
        <p14:creationId xmlns:p14="http://schemas.microsoft.com/office/powerpoint/2010/main" val="501262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dirty="0"/>
          </a:p>
        </p:txBody>
      </p:sp>
      <p:sp>
        <p:nvSpPr>
          <p:cNvPr id="60420" name="Slide Number Placeholder 3"/>
          <p:cNvSpPr>
            <a:spLocks noGrp="1"/>
          </p:cNvSpPr>
          <p:nvPr>
            <p:ph type="sldNum" sz="quarter" idx="5"/>
          </p:nvPr>
        </p:nvSpPr>
        <p:spPr>
          <a:noFill/>
        </p:spPr>
        <p:txBody>
          <a:bodyPr/>
          <a:lstStyle/>
          <a:p>
            <a:fld id="{FA335129-B34D-43CD-9B68-63506F79DDA8}" type="slidenum">
              <a:rPr lang="en-US" smtClean="0"/>
              <a:pPr/>
              <a:t>43</a:t>
            </a:fld>
            <a:endParaRPr lang="en-US"/>
          </a:p>
        </p:txBody>
      </p:sp>
    </p:spTree>
    <p:extLst>
      <p:ext uri="{BB962C8B-B14F-4D97-AF65-F5344CB8AC3E}">
        <p14:creationId xmlns:p14="http://schemas.microsoft.com/office/powerpoint/2010/main" val="362445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endParaRPr lang="en-US"/>
          </a:p>
        </p:txBody>
      </p:sp>
      <p:sp>
        <p:nvSpPr>
          <p:cNvPr id="61444" name="Slide Number Placeholder 3"/>
          <p:cNvSpPr>
            <a:spLocks noGrp="1"/>
          </p:cNvSpPr>
          <p:nvPr>
            <p:ph type="sldNum" sz="quarter" idx="5"/>
          </p:nvPr>
        </p:nvSpPr>
        <p:spPr>
          <a:noFill/>
        </p:spPr>
        <p:txBody>
          <a:bodyPr/>
          <a:lstStyle/>
          <a:p>
            <a:fld id="{F9240A59-38B1-4D76-BDB5-B7E9048455FB}" type="slidenum">
              <a:rPr lang="en-US" smtClean="0"/>
              <a:pPr/>
              <a:t>44</a:t>
            </a:fld>
            <a:endParaRPr lang="en-US"/>
          </a:p>
        </p:txBody>
      </p:sp>
    </p:spTree>
    <p:extLst>
      <p:ext uri="{BB962C8B-B14F-4D97-AF65-F5344CB8AC3E}">
        <p14:creationId xmlns:p14="http://schemas.microsoft.com/office/powerpoint/2010/main" val="2169249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dirty="0"/>
          </a:p>
        </p:txBody>
      </p:sp>
      <p:sp>
        <p:nvSpPr>
          <p:cNvPr id="62468" name="Slide Number Placeholder 3"/>
          <p:cNvSpPr>
            <a:spLocks noGrp="1"/>
          </p:cNvSpPr>
          <p:nvPr>
            <p:ph type="sldNum" sz="quarter" idx="5"/>
          </p:nvPr>
        </p:nvSpPr>
        <p:spPr>
          <a:noFill/>
        </p:spPr>
        <p:txBody>
          <a:bodyPr/>
          <a:lstStyle/>
          <a:p>
            <a:fld id="{2E6B3D6E-9E65-4292-B8A8-07C65AD64ED0}" type="slidenum">
              <a:rPr lang="en-US" smtClean="0"/>
              <a:pPr/>
              <a:t>45</a:t>
            </a:fld>
            <a:endParaRPr lang="en-US"/>
          </a:p>
        </p:txBody>
      </p:sp>
    </p:spTree>
    <p:extLst>
      <p:ext uri="{BB962C8B-B14F-4D97-AF65-F5344CB8AC3E}">
        <p14:creationId xmlns:p14="http://schemas.microsoft.com/office/powerpoint/2010/main" val="839683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5EBAF0-D846-4728-ADC4-7A502BAFA894}" type="slidenum">
              <a:rPr lang="en-US" smtClean="0"/>
              <a:pPr>
                <a:defRPr/>
              </a:pPr>
              <a:t>46</a:t>
            </a:fld>
            <a:endParaRPr lang="en-US"/>
          </a:p>
        </p:txBody>
      </p:sp>
    </p:spTree>
    <p:extLst>
      <p:ext uri="{BB962C8B-B14F-4D97-AF65-F5344CB8AC3E}">
        <p14:creationId xmlns:p14="http://schemas.microsoft.com/office/powerpoint/2010/main" val="990322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Techniques to evaluate for hip dysplasia in newborns. </a:t>
            </a:r>
            <a:r>
              <a:rPr lang="en-US" sz="1200" i="1" kern="1200" dirty="0">
                <a:solidFill>
                  <a:schemeClr val="tx1"/>
                </a:solidFill>
                <a:effectLst/>
                <a:latin typeface="+mn-lt"/>
                <a:ea typeface="+mn-ea"/>
                <a:cs typeface="+mn-cs"/>
              </a:rPr>
              <a:t>(A) </a:t>
            </a:r>
            <a:r>
              <a:rPr lang="en-US" sz="1200" kern="1200" dirty="0">
                <a:solidFill>
                  <a:schemeClr val="tx1"/>
                </a:solidFill>
                <a:effectLst/>
                <a:latin typeface="+mn-lt"/>
                <a:ea typeface="+mn-ea"/>
                <a:cs typeface="+mn-cs"/>
              </a:rPr>
              <a:t>The Barlow maneuver involves adducting the hip while pushing the thigh posteriorly to see if can be dislocated. </a:t>
            </a:r>
            <a:r>
              <a:rPr lang="en-US" sz="1200" i="1" kern="1200" dirty="0">
                <a:solidFill>
                  <a:schemeClr val="tx1"/>
                </a:solidFill>
                <a:effectLst/>
                <a:latin typeface="+mn-lt"/>
                <a:ea typeface="+mn-ea"/>
                <a:cs typeface="+mn-cs"/>
              </a:rPr>
              <a:t>(B) </a:t>
            </a:r>
            <a:r>
              <a:rPr lang="en-US" sz="1200" kern="1200" dirty="0">
                <a:solidFill>
                  <a:schemeClr val="tx1"/>
                </a:solidFill>
                <a:effectLst/>
                <a:latin typeface="+mn-lt"/>
                <a:ea typeface="+mn-ea"/>
                <a:cs typeface="+mn-cs"/>
              </a:rPr>
              <a:t>The Ortolani maneuver involves abducting the hips while pushing the thigh anteriorly and relocates reducible hips dislocated by the Barlow maneuver creating a clunk.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457200" indent="-457200">
              <a:defRPr/>
            </a:pPr>
            <a:r>
              <a:rPr lang="en-US" u="sng" dirty="0"/>
              <a:t>Procedure</a:t>
            </a:r>
          </a:p>
          <a:p>
            <a:pPr marL="457200" indent="-457200">
              <a:buFontTx/>
              <a:buAutoNum type="arabicPeriod"/>
              <a:defRPr/>
            </a:pPr>
            <a:r>
              <a:rPr lang="en-US" dirty="0"/>
              <a:t>Place baby in supine, legs pointing towards examiner.  Flex legs to right angles at hips and knees. </a:t>
            </a:r>
          </a:p>
          <a:p>
            <a:pPr marL="457200" indent="-457200">
              <a:defRPr/>
            </a:pPr>
            <a:r>
              <a:rPr lang="en-US" dirty="0"/>
              <a:t>        Note: Look for symmetry of the leg/thigh length. The thigh may appear short on affected side.  Thigh skin folds may be asymmetric.  Hip may have limited abduction on the affected side.</a:t>
            </a:r>
          </a:p>
          <a:p>
            <a:pPr marL="457200" indent="-457200">
              <a:defRPr/>
            </a:pPr>
            <a:r>
              <a:rPr lang="en-US" dirty="0"/>
              <a:t>2.     To detect an unstable hip by placing thumb medially over lesser trochanter and examiner middle/index finger laterally over greater trochanter. Abduct both hips simultaneously until lateral aspect of each knee touches examining </a:t>
            </a:r>
            <a:r>
              <a:rPr lang="en-US" dirty="0" err="1"/>
              <a:t>table.The</a:t>
            </a:r>
            <a:r>
              <a:rPr lang="en-US" dirty="0"/>
              <a:t> pelvis is steadied by the hand &amp; the flexed thigh is abducted &amp; adducted &amp; any clunk or jerk is noted ( </a:t>
            </a:r>
            <a:r>
              <a:rPr lang="en-US" dirty="0" err="1"/>
              <a:t>ortolani’s</a:t>
            </a:r>
            <a:r>
              <a:rPr lang="en-US" dirty="0"/>
              <a:t> sign). With the hip abducted about 45 degree, the femur is gently rocked backwards &amp; forwards on the pelvis &amp; again any jerk or clunk(dull sound) is noted as the head of the femur slips out on to the posterior lip of the acetabulum. </a:t>
            </a:r>
          </a:p>
          <a:p>
            <a:pPr marL="457200" indent="-457200">
              <a:defRPr/>
            </a:pPr>
            <a:r>
              <a:rPr lang="en-US" dirty="0"/>
              <a:t> 3.   with the help of index/middle finger, press greater trochanter forward and inward.  Feel for a sudden movement of femoral head inward as it returns to hip socket.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48</a:t>
            </a:fld>
            <a:endParaRPr lang="en-US"/>
          </a:p>
        </p:txBody>
      </p:sp>
    </p:spTree>
    <p:extLst>
      <p:ext uri="{BB962C8B-B14F-4D97-AF65-F5344CB8AC3E}">
        <p14:creationId xmlns:p14="http://schemas.microsoft.com/office/powerpoint/2010/main" val="591405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49</a:t>
            </a:fld>
            <a:endParaRPr lang="en-US"/>
          </a:p>
        </p:txBody>
      </p:sp>
    </p:spTree>
    <p:extLst>
      <p:ext uri="{BB962C8B-B14F-4D97-AF65-F5344CB8AC3E}">
        <p14:creationId xmlns:p14="http://schemas.microsoft.com/office/powerpoint/2010/main" val="1331490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Inspect the back for obvious masses or deformities. Spina bifida may present either covered with skin or open. </a:t>
            </a:r>
          </a:p>
          <a:p>
            <a:r>
              <a:rPr lang="en-US" sz="1200" kern="1200" dirty="0">
                <a:solidFill>
                  <a:schemeClr val="tx1"/>
                </a:solidFill>
                <a:effectLst/>
                <a:latin typeface="+mn-lt"/>
                <a:ea typeface="+mn-ea"/>
                <a:cs typeface="+mn-cs"/>
              </a:rPr>
              <a:t>Other causes of midline masses include sacrococcygeal teratomas and lipomas. </a:t>
            </a:r>
          </a:p>
          <a:p>
            <a:r>
              <a:rPr lang="en-US" sz="1200" kern="1200" dirty="0">
                <a:solidFill>
                  <a:schemeClr val="tx1"/>
                </a:solidFill>
                <a:effectLst/>
                <a:latin typeface="+mn-lt"/>
                <a:ea typeface="+mn-ea"/>
                <a:cs typeface="+mn-cs"/>
              </a:rPr>
              <a:t>Check the entire posterior midline for dimples or sinuses. If they occur further than 2 cm away from the anus, they may well communicate with the central nervous system (CNS); refer them immediately.</a:t>
            </a:r>
          </a:p>
          <a:p>
            <a:r>
              <a:rPr lang="en-US" sz="1200" kern="1200" dirty="0">
                <a:solidFill>
                  <a:schemeClr val="tx1"/>
                </a:solidFill>
                <a:effectLst/>
                <a:latin typeface="+mn-lt"/>
                <a:ea typeface="+mn-ea"/>
                <a:cs typeface="+mn-cs"/>
              </a:rPr>
              <a:t>Abnormal tufts of hair in the sacral region may bespeak spina bifida, tethered cord, or other CNS abnormalities. </a:t>
            </a:r>
          </a:p>
          <a:p>
            <a:r>
              <a:rPr lang="en-US" sz="1200" kern="1200" dirty="0">
                <a:solidFill>
                  <a:schemeClr val="tx1"/>
                </a:solidFill>
                <a:effectLst/>
                <a:latin typeface="+mn-lt"/>
                <a:ea typeface="+mn-ea"/>
                <a:cs typeface="+mn-cs"/>
              </a:rPr>
              <a:t>Pilonidal sinuses and cysts occur within 2 cm of the anus and are benign if the examiner sees the floor of the dimple. If not, ultrasound may be necessary to delineate the anatomy. </a:t>
            </a:r>
          </a:p>
          <a:p>
            <a:r>
              <a:rPr lang="en-US" sz="1200" kern="1200" dirty="0">
                <a:solidFill>
                  <a:schemeClr val="tx1"/>
                </a:solidFill>
                <a:effectLst/>
                <a:latin typeface="+mn-lt"/>
                <a:ea typeface="+mn-ea"/>
                <a:cs typeface="+mn-cs"/>
              </a:rPr>
              <a:t>Check the anus for patency. Ninety-nine percent of normal newborns should pass meconium within the first 48 hours of life.</a:t>
            </a:r>
          </a:p>
          <a:p>
            <a:r>
              <a:rPr lang="en-US" sz="1200" kern="1200" dirty="0">
                <a:solidFill>
                  <a:schemeClr val="tx1"/>
                </a:solidFill>
                <a:effectLst/>
                <a:latin typeface="+mn-lt"/>
                <a:ea typeface="+mn-ea"/>
                <a:cs typeface="+mn-cs"/>
              </a:rPr>
              <a:t>Congenital scoliosis is not normal, and it is necessary to image the spine for abnormalities.</a:t>
            </a:r>
          </a:p>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50</a:t>
            </a:fld>
            <a:endParaRPr lang="en-US"/>
          </a:p>
        </p:txBody>
      </p:sp>
    </p:spTree>
    <p:extLst>
      <p:ext uri="{BB962C8B-B14F-4D97-AF65-F5344CB8AC3E}">
        <p14:creationId xmlns:p14="http://schemas.microsoft.com/office/powerpoint/2010/main" val="3302436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AU" sz="2600" b="1" i="1" dirty="0" err="1"/>
              <a:t>Opisthotunus</a:t>
            </a:r>
            <a:r>
              <a:rPr lang="en-AU" sz="2600" dirty="0"/>
              <a:t> (extension of head, stiffness of neck with extension of arms and legs) indicates meningeal or brainstem irritation due to infection or hemorrhage.</a:t>
            </a:r>
            <a:endParaRPr lang="en-US" sz="2600" dirty="0"/>
          </a:p>
          <a:p>
            <a:endParaRPr lang="en-US" dirty="0"/>
          </a:p>
        </p:txBody>
      </p:sp>
      <p:sp>
        <p:nvSpPr>
          <p:cNvPr id="64516" name="Slide Number Placeholder 3"/>
          <p:cNvSpPr>
            <a:spLocks noGrp="1"/>
          </p:cNvSpPr>
          <p:nvPr>
            <p:ph type="sldNum" sz="quarter" idx="5"/>
          </p:nvPr>
        </p:nvSpPr>
        <p:spPr>
          <a:noFill/>
        </p:spPr>
        <p:txBody>
          <a:bodyPr/>
          <a:lstStyle/>
          <a:p>
            <a:fld id="{DD210C4E-96A5-4465-99C3-EC3E98BDCAD2}" type="slidenum">
              <a:rPr lang="en-US" smtClean="0"/>
              <a:pPr/>
              <a:t>51</a:t>
            </a:fld>
            <a:endParaRPr lang="en-US"/>
          </a:p>
        </p:txBody>
      </p:sp>
    </p:spTree>
    <p:extLst>
      <p:ext uri="{BB962C8B-B14F-4D97-AF65-F5344CB8AC3E}">
        <p14:creationId xmlns:p14="http://schemas.microsoft.com/office/powerpoint/2010/main" val="3311833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5EBAF0-D846-4728-ADC4-7A502BAFA894}" type="slidenum">
              <a:rPr lang="en-US" smtClean="0"/>
              <a:pPr>
                <a:defRPr/>
              </a:pPr>
              <a:t>12</a:t>
            </a:fld>
            <a:endParaRPr lang="en-US"/>
          </a:p>
        </p:txBody>
      </p:sp>
    </p:spTree>
    <p:extLst>
      <p:ext uri="{BB962C8B-B14F-4D97-AF65-F5344CB8AC3E}">
        <p14:creationId xmlns:p14="http://schemas.microsoft.com/office/powerpoint/2010/main" val="869843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95EBAF0-D846-4728-ADC4-7A502BAFA894}" type="slidenum">
              <a:rPr lang="en-US" smtClean="0"/>
              <a:pPr>
                <a:defRPr/>
              </a:pPr>
              <a:t>52</a:t>
            </a:fld>
            <a:endParaRPr lang="en-US"/>
          </a:p>
        </p:txBody>
      </p:sp>
    </p:spTree>
    <p:extLst>
      <p:ext uri="{BB962C8B-B14F-4D97-AF65-F5344CB8AC3E}">
        <p14:creationId xmlns:p14="http://schemas.microsoft.com/office/powerpoint/2010/main" val="13993398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B0546C-E75E-4F3A-BE14-BE64CF6939BE}" type="slidenum">
              <a:rPr lang="en-US" smtClean="0"/>
              <a:pPr/>
              <a:t>53</a:t>
            </a:fld>
            <a:endParaRPr lang="en-US"/>
          </a:p>
        </p:txBody>
      </p:sp>
    </p:spTree>
    <p:extLst>
      <p:ext uri="{BB962C8B-B14F-4D97-AF65-F5344CB8AC3E}">
        <p14:creationId xmlns:p14="http://schemas.microsoft.com/office/powerpoint/2010/main" val="2338423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r>
              <a:rPr lang="en-AU"/>
              <a:t>Note: Have prognostic value in CNS integrity.  Absence of this in neonate or the persistence of some beyond their expected time indicate severe CNS dysfunction  Eliciting anyone of them except rooting, grasp, tonic neck and moro should be attempted only when CNS function is questionable.  </a:t>
            </a:r>
          </a:p>
          <a:p>
            <a:r>
              <a:rPr lang="en-US">
                <a:cs typeface="Times New Roman" charset="0"/>
              </a:rPr>
              <a:t>Note: All babies clinch their hand during first month of life.  Persistence of clench hand beyond two months also suggests CNS/frontal lobe damage</a:t>
            </a:r>
            <a:endParaRPr lang="en-AU"/>
          </a:p>
          <a:p>
            <a:endParaRPr lang="en-US"/>
          </a:p>
        </p:txBody>
      </p:sp>
      <p:sp>
        <p:nvSpPr>
          <p:cNvPr id="65540" name="Slide Number Placeholder 3"/>
          <p:cNvSpPr>
            <a:spLocks noGrp="1"/>
          </p:cNvSpPr>
          <p:nvPr>
            <p:ph type="sldNum" sz="quarter" idx="5"/>
          </p:nvPr>
        </p:nvSpPr>
        <p:spPr>
          <a:noFill/>
        </p:spPr>
        <p:txBody>
          <a:bodyPr/>
          <a:lstStyle/>
          <a:p>
            <a:fld id="{A941B35C-73E2-4DD1-8990-1538ADAA4396}" type="slidenum">
              <a:rPr lang="en-US" smtClean="0"/>
              <a:pPr/>
              <a:t>54</a:t>
            </a:fld>
            <a:endParaRPr lang="en-US"/>
          </a:p>
        </p:txBody>
      </p:sp>
    </p:spTree>
    <p:extLst>
      <p:ext uri="{BB962C8B-B14F-4D97-AF65-F5344CB8AC3E}">
        <p14:creationId xmlns:p14="http://schemas.microsoft.com/office/powerpoint/2010/main" val="24057124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B0546C-E75E-4F3A-BE14-BE64CF6939BE}" type="slidenum">
              <a:rPr lang="en-US" smtClean="0"/>
              <a:pPr/>
              <a:t>55</a:t>
            </a:fld>
            <a:endParaRPr lang="en-US"/>
          </a:p>
        </p:txBody>
      </p:sp>
    </p:spTree>
    <p:extLst>
      <p:ext uri="{BB962C8B-B14F-4D97-AF65-F5344CB8AC3E}">
        <p14:creationId xmlns:p14="http://schemas.microsoft.com/office/powerpoint/2010/main" val="21759501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normAutofit fontScale="77500" lnSpcReduction="20000"/>
          </a:bodyPr>
          <a:lstStyle/>
          <a:p>
            <a:r>
              <a:rPr lang="en-AU" dirty="0"/>
              <a:t>Response to reflex: </a:t>
            </a:r>
          </a:p>
          <a:p>
            <a:pPr lvl="1"/>
            <a:r>
              <a:rPr lang="en-AU" sz="2400" dirty="0"/>
              <a:t>Arms briskly abduct, and extend with hands open, fingers are extended and legs flex slightly and abduct less than arms.  Arms then return over the body in a clasping manoeuvre with a simultaneous cry</a:t>
            </a:r>
          </a:p>
          <a:p>
            <a:pPr lvl="1"/>
            <a:r>
              <a:rPr lang="en-AU" sz="2400" dirty="0"/>
              <a:t>Persistence beyond four months indicate neurological disease.</a:t>
            </a:r>
          </a:p>
          <a:p>
            <a:pPr lvl="1"/>
            <a:r>
              <a:rPr lang="en-AU" sz="2400" dirty="0"/>
              <a:t>An asymmetrical response in upper extremities suggest hemi-paresis, injury to brachial plexus, or fracture of clavicle or </a:t>
            </a:r>
            <a:r>
              <a:rPr lang="en-AU" sz="2400" dirty="0" err="1"/>
              <a:t>humerus</a:t>
            </a:r>
            <a:r>
              <a:rPr lang="en-AU" sz="2400" dirty="0"/>
              <a:t>.</a:t>
            </a:r>
          </a:p>
          <a:p>
            <a:pPr lvl="1"/>
            <a:r>
              <a:rPr lang="en-AU" sz="2400" dirty="0"/>
              <a:t>Absence of response in one or both legs indicate lower spinal injury and congenital dislocation of hip</a:t>
            </a:r>
            <a:endParaRPr lang="en-US" sz="2400" dirty="0"/>
          </a:p>
        </p:txBody>
      </p:sp>
      <p:sp>
        <p:nvSpPr>
          <p:cNvPr id="66564" name="Slide Number Placeholder 3"/>
          <p:cNvSpPr>
            <a:spLocks noGrp="1"/>
          </p:cNvSpPr>
          <p:nvPr>
            <p:ph type="sldNum" sz="quarter" idx="5"/>
          </p:nvPr>
        </p:nvSpPr>
        <p:spPr>
          <a:noFill/>
        </p:spPr>
        <p:txBody>
          <a:bodyPr/>
          <a:lstStyle/>
          <a:p>
            <a:fld id="{EF199296-D2C5-47F2-89B3-1EF2B55674D8}" type="slidenum">
              <a:rPr lang="en-US" smtClean="0"/>
              <a:pPr/>
              <a:t>56</a:t>
            </a:fld>
            <a:endParaRPr lang="en-US"/>
          </a:p>
        </p:txBody>
      </p:sp>
    </p:spTree>
    <p:extLst>
      <p:ext uri="{BB962C8B-B14F-4D97-AF65-F5344CB8AC3E}">
        <p14:creationId xmlns:p14="http://schemas.microsoft.com/office/powerpoint/2010/main" val="34308254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normAutofit fontScale="85000" lnSpcReduction="10000"/>
          </a:bodyPr>
          <a:lstStyle/>
          <a:p>
            <a:r>
              <a:rPr lang="en-US" sz="2800" dirty="0"/>
              <a:t>How to elicit:</a:t>
            </a:r>
          </a:p>
          <a:p>
            <a:pPr lvl="1"/>
            <a:r>
              <a:rPr lang="en-US" sz="2400" dirty="0"/>
              <a:t>Baby’s head in midline, hands held against anterior chest, stroke with index finger the </a:t>
            </a:r>
            <a:r>
              <a:rPr lang="en-US" sz="2400" dirty="0" err="1"/>
              <a:t>perioral</a:t>
            </a:r>
            <a:r>
              <a:rPr lang="en-US" sz="2400" dirty="0"/>
              <a:t> skin at the corner of baby’s mouth and at the midline of upper and lower lips.  Mouth will open and turn to simulated side.  </a:t>
            </a:r>
          </a:p>
          <a:p>
            <a:pPr lvl="1"/>
            <a:r>
              <a:rPr lang="en-US" sz="2400" dirty="0"/>
              <a:t>When upper lip is stimulated, the head with extend and when the lower lip is stimulated the jaw will drop.  Sometimes this reflex occurs when the infant’s cheek is stimulated some distance from corner of mouth.</a:t>
            </a:r>
          </a:p>
          <a:p>
            <a:endParaRPr lang="en-US" dirty="0"/>
          </a:p>
        </p:txBody>
      </p:sp>
      <p:sp>
        <p:nvSpPr>
          <p:cNvPr id="67588" name="Slide Number Placeholder 3"/>
          <p:cNvSpPr>
            <a:spLocks noGrp="1"/>
          </p:cNvSpPr>
          <p:nvPr>
            <p:ph type="sldNum" sz="quarter" idx="5"/>
          </p:nvPr>
        </p:nvSpPr>
        <p:spPr>
          <a:noFill/>
        </p:spPr>
        <p:txBody>
          <a:bodyPr/>
          <a:lstStyle/>
          <a:p>
            <a:fld id="{07CDCD8F-2218-4A3E-B59F-E8FFAB1D16FE}" type="slidenum">
              <a:rPr lang="en-US" smtClean="0"/>
              <a:pPr/>
              <a:t>57</a:t>
            </a:fld>
            <a:endParaRPr lang="en-US"/>
          </a:p>
        </p:txBody>
      </p:sp>
    </p:spTree>
    <p:extLst>
      <p:ext uri="{BB962C8B-B14F-4D97-AF65-F5344CB8AC3E}">
        <p14:creationId xmlns:p14="http://schemas.microsoft.com/office/powerpoint/2010/main" val="23003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AU" sz="2800" dirty="0"/>
              <a:t>How to elicit:</a:t>
            </a:r>
          </a:p>
          <a:p>
            <a:pPr lvl="1"/>
            <a:r>
              <a:rPr lang="en-AU" sz="2400" dirty="0"/>
              <a:t>Hold baby up right from behind by placing examiner’s hands under baby’s arm with your thumbs supporting the back of the head.  Allow dorsal surface of one foot to touch  or brush against the under surface of table top edge and is followed normally by simultaneous flexion of knees and hips and placement of foot on the table edge.  The opposite leg steps forward and a series of alternate stepping movement occurs as you move the baby gently forward.  This response is absent when paresis is present.</a:t>
            </a:r>
            <a:endParaRPr lang="en-US" sz="2400" dirty="0"/>
          </a:p>
          <a:p>
            <a:endParaRPr lang="en-US" dirty="0"/>
          </a:p>
        </p:txBody>
      </p:sp>
      <p:sp>
        <p:nvSpPr>
          <p:cNvPr id="4" name="Slide Number Placeholder 3"/>
          <p:cNvSpPr>
            <a:spLocks noGrp="1"/>
          </p:cNvSpPr>
          <p:nvPr>
            <p:ph type="sldNum" sz="quarter" idx="10"/>
          </p:nvPr>
        </p:nvSpPr>
        <p:spPr/>
        <p:txBody>
          <a:bodyPr/>
          <a:lstStyle/>
          <a:p>
            <a:pPr>
              <a:defRPr/>
            </a:pPr>
            <a:fld id="{795EBAF0-D846-4728-ADC4-7A502BAFA894}" type="slidenum">
              <a:rPr lang="en-US" smtClean="0"/>
              <a:pPr>
                <a:defRPr/>
              </a:pPr>
              <a:t>58</a:t>
            </a:fld>
            <a:endParaRPr lang="en-US"/>
          </a:p>
        </p:txBody>
      </p:sp>
    </p:spTree>
    <p:extLst>
      <p:ext uri="{BB962C8B-B14F-4D97-AF65-F5344CB8AC3E}">
        <p14:creationId xmlns:p14="http://schemas.microsoft.com/office/powerpoint/2010/main" val="22661808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 to elicit anal reflex: </a:t>
            </a:r>
            <a:r>
              <a:rPr lang="en-AU" dirty="0"/>
              <a:t>Baby supine, straighten and raise lower legs.  Stroke </a:t>
            </a:r>
            <a:r>
              <a:rPr lang="en-AU" dirty="0" err="1"/>
              <a:t>perianal</a:t>
            </a:r>
            <a:r>
              <a:rPr lang="en-AU" dirty="0"/>
              <a:t> region with paper clip.  Observe external anal sphincter contraction.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795EBAF0-D846-4728-ADC4-7A502BAFA894}" type="slidenum">
              <a:rPr lang="en-US" smtClean="0"/>
              <a:pPr>
                <a:defRPr/>
              </a:pPr>
              <a:t>60</a:t>
            </a:fld>
            <a:endParaRPr lang="en-US"/>
          </a:p>
        </p:txBody>
      </p:sp>
    </p:spTree>
    <p:extLst>
      <p:ext uri="{BB962C8B-B14F-4D97-AF65-F5344CB8AC3E}">
        <p14:creationId xmlns:p14="http://schemas.microsoft.com/office/powerpoint/2010/main" val="24361729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AU" dirty="0"/>
              <a:t>.</a:t>
            </a:r>
          </a:p>
          <a:p>
            <a:pPr>
              <a:defRPr/>
            </a:pPr>
            <a:endParaRPr lang="en-AU" dirty="0"/>
          </a:p>
          <a:p>
            <a:pPr>
              <a:defRPr/>
            </a:pPr>
            <a:endParaRPr lang="en-AU" dirty="0"/>
          </a:p>
          <a:p>
            <a:pPr>
              <a:defRPr/>
            </a:pPr>
            <a:endParaRPr lang="en-AU" dirty="0"/>
          </a:p>
          <a:p>
            <a:pPr>
              <a:buFontTx/>
              <a:buChar char="•"/>
              <a:defRPr/>
            </a:pPr>
            <a:endParaRPr lang="en-AU" dirty="0"/>
          </a:p>
          <a:p>
            <a:pPr>
              <a:defRPr/>
            </a:pPr>
            <a:endParaRPr lang="en-US" dirty="0"/>
          </a:p>
        </p:txBody>
      </p:sp>
      <p:sp>
        <p:nvSpPr>
          <p:cNvPr id="68612" name="Slide Number Placeholder 3"/>
          <p:cNvSpPr>
            <a:spLocks noGrp="1"/>
          </p:cNvSpPr>
          <p:nvPr>
            <p:ph type="sldNum" sz="quarter" idx="5"/>
          </p:nvPr>
        </p:nvSpPr>
        <p:spPr>
          <a:noFill/>
        </p:spPr>
        <p:txBody>
          <a:bodyPr/>
          <a:lstStyle/>
          <a:p>
            <a:fld id="{23F65779-A5FB-4AAE-8CCE-720D70E35F39}" type="slidenum">
              <a:rPr lang="en-US" smtClean="0"/>
              <a:pPr/>
              <a:t>62</a:t>
            </a:fld>
            <a:endParaRPr lang="en-US"/>
          </a:p>
        </p:txBody>
      </p:sp>
    </p:spTree>
    <p:extLst>
      <p:ext uri="{BB962C8B-B14F-4D97-AF65-F5344CB8AC3E}">
        <p14:creationId xmlns:p14="http://schemas.microsoft.com/office/powerpoint/2010/main" val="1071968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p:spPr>
        <p:txBody>
          <a:bodyPr/>
          <a:lstStyle/>
          <a:p>
            <a:endParaRPr lang="en-US" dirty="0"/>
          </a:p>
        </p:txBody>
      </p:sp>
      <p:sp>
        <p:nvSpPr>
          <p:cNvPr id="35844" name="Slide Number Placeholder 3"/>
          <p:cNvSpPr>
            <a:spLocks noGrp="1"/>
          </p:cNvSpPr>
          <p:nvPr>
            <p:ph type="sldNum" sz="quarter" idx="5"/>
          </p:nvPr>
        </p:nvSpPr>
        <p:spPr>
          <a:noFill/>
        </p:spPr>
        <p:txBody>
          <a:bodyPr/>
          <a:lstStyle/>
          <a:p>
            <a:fld id="{D0A834A6-29A8-493E-AECF-510DF778A412}" type="slidenum">
              <a:rPr lang="en-US" smtClean="0"/>
              <a:pPr/>
              <a:t>63</a:t>
            </a:fld>
            <a:endParaRPr lang="en-US"/>
          </a:p>
        </p:txBody>
      </p:sp>
    </p:spTree>
    <p:extLst>
      <p:ext uri="{BB962C8B-B14F-4D97-AF65-F5344CB8AC3E}">
        <p14:creationId xmlns:p14="http://schemas.microsoft.com/office/powerpoint/2010/main" val="2760504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a:p>
            <a:pPr>
              <a:buNone/>
            </a:pPr>
            <a:r>
              <a:rPr lang="en-US" b="1" dirty="0"/>
              <a:t>PHACE syndrome</a:t>
            </a:r>
          </a:p>
          <a:p>
            <a:pPr>
              <a:buNone/>
            </a:pPr>
            <a:r>
              <a:rPr lang="en-US" dirty="0"/>
              <a:t>A large </a:t>
            </a:r>
            <a:r>
              <a:rPr lang="en-US" b="1" i="1" dirty="0">
                <a:solidFill>
                  <a:srgbClr val="0070C0"/>
                </a:solidFill>
              </a:rPr>
              <a:t>H</a:t>
            </a:r>
            <a:r>
              <a:rPr lang="en-US" dirty="0"/>
              <a:t>emangioma with abnormality in one or more of the following:</a:t>
            </a:r>
          </a:p>
          <a:p>
            <a:pPr lvl="2"/>
            <a:r>
              <a:rPr lang="en-US" dirty="0"/>
              <a:t>Structures of the </a:t>
            </a:r>
            <a:r>
              <a:rPr lang="en-US" b="1" i="1" dirty="0">
                <a:solidFill>
                  <a:srgbClr val="0070C0"/>
                </a:solidFill>
              </a:rPr>
              <a:t>P</a:t>
            </a:r>
            <a:r>
              <a:rPr lang="en-US" dirty="0"/>
              <a:t>osterior fossa </a:t>
            </a:r>
          </a:p>
          <a:p>
            <a:pPr lvl="2"/>
            <a:r>
              <a:rPr lang="en-US" b="1" i="1" dirty="0">
                <a:solidFill>
                  <a:srgbClr val="0070C0"/>
                </a:solidFill>
              </a:rPr>
              <a:t>A</a:t>
            </a:r>
            <a:r>
              <a:rPr lang="en-US" dirty="0"/>
              <a:t>rterial and cerebral vasculature </a:t>
            </a:r>
          </a:p>
          <a:p>
            <a:pPr lvl="2"/>
            <a:r>
              <a:rPr lang="en-US" b="1" i="1" dirty="0">
                <a:solidFill>
                  <a:srgbClr val="0070C0"/>
                </a:solidFill>
              </a:rPr>
              <a:t>C</a:t>
            </a:r>
            <a:r>
              <a:rPr lang="en-US" dirty="0"/>
              <a:t>ardiac anatomy</a:t>
            </a:r>
          </a:p>
          <a:p>
            <a:pPr lvl="2"/>
            <a:r>
              <a:rPr lang="en-US" b="1" i="1" dirty="0">
                <a:solidFill>
                  <a:srgbClr val="0070C0"/>
                </a:solidFill>
              </a:rPr>
              <a:t>E</a:t>
            </a:r>
            <a:r>
              <a:rPr lang="en-US" dirty="0"/>
              <a:t>ye</a:t>
            </a:r>
          </a:p>
          <a:p>
            <a:pPr lvl="2"/>
            <a:r>
              <a:rPr lang="en-US" b="1" dirty="0"/>
              <a:t>‘S' </a:t>
            </a:r>
            <a:r>
              <a:rPr lang="en-US" dirty="0"/>
              <a:t>may be added because Sternal </a:t>
            </a:r>
            <a:r>
              <a:rPr lang="en-US" dirty="0" err="1"/>
              <a:t>clefting</a:t>
            </a:r>
            <a:r>
              <a:rPr lang="en-US" dirty="0"/>
              <a:t> and Supra-umbilical raphe are commonly present</a:t>
            </a:r>
          </a:p>
          <a:p>
            <a:pPr lvl="2"/>
            <a:endParaRPr lang="en-US" dirty="0"/>
          </a:p>
          <a:p>
            <a:pPr lvl="2"/>
            <a:r>
              <a:rPr lang="en-US" dirty="0"/>
              <a:t>PHACE syndrome is </a:t>
            </a:r>
            <a:r>
              <a:rPr lang="en-US" b="1" dirty="0"/>
              <a:t>NOT rare </a:t>
            </a:r>
            <a:r>
              <a:rPr lang="en-US" dirty="0"/>
              <a:t>(20% of all facial hemangiomas &amp; 2% to 3% of all hemangiomas) with Female: male ratio of 4:1</a:t>
            </a:r>
          </a:p>
          <a:p>
            <a:pPr lvl="1"/>
            <a:r>
              <a:rPr lang="en-US" dirty="0"/>
              <a:t>Posterior fossa abnormalities may be associated with developmental and motor delays, and pituitary dysfunction</a:t>
            </a:r>
          </a:p>
          <a:p>
            <a:pPr lvl="1"/>
            <a:r>
              <a:rPr lang="en-US" dirty="0"/>
              <a:t>“Beard" distribution lesions may involve the upper airway</a:t>
            </a:r>
          </a:p>
          <a:p>
            <a:pPr lvl="1"/>
            <a:r>
              <a:rPr lang="en-US" dirty="0"/>
              <a:t>Renal USS is unlikely to detect a structural abnormality</a:t>
            </a:r>
          </a:p>
          <a:p>
            <a:pPr marL="182880">
              <a:lnSpc>
                <a:spcPct val="115000"/>
              </a:lnSpc>
              <a:buNone/>
              <a:defRPr/>
            </a:pPr>
            <a:endParaRPr lang="en-US" b="1" dirty="0"/>
          </a:p>
          <a:p>
            <a:pPr marL="182880">
              <a:lnSpc>
                <a:spcPct val="115000"/>
              </a:lnSpc>
              <a:buNone/>
              <a:defRPr/>
            </a:pPr>
            <a:r>
              <a:rPr lang="en-US" b="1" dirty="0"/>
              <a:t>Sturge-Weber syndrome</a:t>
            </a:r>
            <a:endParaRPr lang="en-US" sz="800" dirty="0"/>
          </a:p>
          <a:p>
            <a:pPr marL="182880" lvl="1" indent="0">
              <a:lnSpc>
                <a:spcPct val="115000"/>
              </a:lnSpc>
              <a:buNone/>
              <a:defRPr/>
            </a:pPr>
            <a:r>
              <a:rPr lang="en-US" dirty="0"/>
              <a:t>PHACES is more common than Sturge-Weber syndrome, (facial nevus </a:t>
            </a:r>
            <a:r>
              <a:rPr lang="en-US" dirty="0" err="1"/>
              <a:t>flammeus</a:t>
            </a:r>
            <a:r>
              <a:rPr lang="en-US" dirty="0"/>
              <a:t>, unilateral meningeal angiomatosis, and vascular abnormalities of the choroid of the eye)</a:t>
            </a:r>
          </a:p>
          <a:p>
            <a:pPr marL="182880" lvl="1" indent="0">
              <a:lnSpc>
                <a:spcPct val="115000"/>
              </a:lnSpc>
              <a:buNone/>
              <a:defRPr/>
            </a:pPr>
            <a:endParaRPr lang="en-US" dirty="0"/>
          </a:p>
          <a:p>
            <a:pPr marL="182880" marR="0" lvl="1" indent="0" algn="l" defTabSz="914400" rtl="0" eaLnBrk="1" fontAlgn="auto" latinLnBrk="0" hangingPunct="1">
              <a:lnSpc>
                <a:spcPct val="115000"/>
              </a:lnSpc>
              <a:spcBef>
                <a:spcPts val="0"/>
              </a:spcBef>
              <a:spcAft>
                <a:spcPts val="0"/>
              </a:spcAft>
              <a:buClrTx/>
              <a:buSzTx/>
              <a:buFontTx/>
              <a:buNone/>
              <a:tabLst/>
              <a:defRPr/>
            </a:pPr>
            <a:r>
              <a:rPr lang="en-US" sz="1800" b="1" dirty="0"/>
              <a:t>Salmon patches </a:t>
            </a:r>
            <a:r>
              <a:rPr lang="en-US" sz="1800" dirty="0"/>
              <a:t>may also be found on the nape of the neck in newborns. Nicknamed "</a:t>
            </a:r>
            <a:r>
              <a:rPr lang="en-US" sz="1800" b="1" dirty="0"/>
              <a:t>Stork Bite Marks</a:t>
            </a:r>
            <a:r>
              <a:rPr lang="en-US" sz="1800" dirty="0"/>
              <a:t>", these lesions become less intense with time, but are frequently visible into adulthood.</a:t>
            </a:r>
          </a:p>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13</a:t>
            </a:fld>
            <a:endParaRPr lang="en-US"/>
          </a:p>
        </p:txBody>
      </p:sp>
    </p:spTree>
    <p:extLst>
      <p:ext uri="{BB962C8B-B14F-4D97-AF65-F5344CB8AC3E}">
        <p14:creationId xmlns:p14="http://schemas.microsoft.com/office/powerpoint/2010/main" val="4101393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 Wine Stain</a:t>
            </a:r>
          </a:p>
          <a:p>
            <a:r>
              <a:rPr lang="en-US" dirty="0"/>
              <a:t>They are typically more intense and purple-red in color than salmon patches. In some cases, as seen here, a port wine stain may affect a large surface area. The discoloration is not, of itself, a problem, but it may be a clue to an underlying condition. </a:t>
            </a:r>
          </a:p>
          <a:p>
            <a:r>
              <a:rPr lang="en-US" dirty="0"/>
              <a:t>Port wine stains on the face may be associated with </a:t>
            </a:r>
            <a:r>
              <a:rPr lang="en-US" dirty="0">
                <a:hlinkClick r:id="rId3"/>
              </a:rPr>
              <a:t>Sturge-Weber syndrome</a:t>
            </a:r>
            <a:r>
              <a:rPr lang="en-US" dirty="0"/>
              <a:t>, and those on the extremities may be associated with </a:t>
            </a:r>
            <a:r>
              <a:rPr lang="en-US" dirty="0">
                <a:hlinkClick r:id="rId4"/>
              </a:rPr>
              <a:t>Klippel-Trenaunay-Weber syndrome</a:t>
            </a:r>
            <a:r>
              <a:rPr lang="en-US" dirty="0"/>
              <a:t>, in which overgrowth of an extremity may occur.</a:t>
            </a:r>
          </a:p>
          <a:p>
            <a:endParaRPr lang="en-US" dirty="0"/>
          </a:p>
        </p:txBody>
      </p:sp>
      <p:sp>
        <p:nvSpPr>
          <p:cNvPr id="4" name="Slide Number Placeholder 3"/>
          <p:cNvSpPr>
            <a:spLocks noGrp="1"/>
          </p:cNvSpPr>
          <p:nvPr>
            <p:ph type="sldNum" sz="quarter" idx="5"/>
          </p:nvPr>
        </p:nvSpPr>
        <p:spPr/>
        <p:txBody>
          <a:bodyPr/>
          <a:lstStyle/>
          <a:p>
            <a:fld id="{F08C2A4D-C524-4036-A8AD-B02E6F29541F}" type="slidenum">
              <a:rPr lang="en-US" smtClean="0"/>
              <a:t>14</a:t>
            </a:fld>
            <a:endParaRPr lang="en-US"/>
          </a:p>
        </p:txBody>
      </p:sp>
    </p:spTree>
    <p:extLst>
      <p:ext uri="{BB962C8B-B14F-4D97-AF65-F5344CB8AC3E}">
        <p14:creationId xmlns:p14="http://schemas.microsoft.com/office/powerpoint/2010/main" val="3291948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one month</a:t>
            </a:r>
          </a:p>
          <a:p>
            <a:r>
              <a:rPr lang="en-US" dirty="0"/>
              <a:t>B. At 2 years</a:t>
            </a:r>
          </a:p>
          <a:p>
            <a:r>
              <a:rPr lang="en-US" dirty="0"/>
              <a:t>C. At 7 years</a:t>
            </a:r>
          </a:p>
        </p:txBody>
      </p:sp>
      <p:sp>
        <p:nvSpPr>
          <p:cNvPr id="4" name="Slide Number Placeholder 3"/>
          <p:cNvSpPr>
            <a:spLocks noGrp="1"/>
          </p:cNvSpPr>
          <p:nvPr>
            <p:ph type="sldNum" sz="quarter" idx="5"/>
          </p:nvPr>
        </p:nvSpPr>
        <p:spPr/>
        <p:txBody>
          <a:bodyPr/>
          <a:lstStyle/>
          <a:p>
            <a:fld id="{F08C2A4D-C524-4036-A8AD-B02E6F29541F}" type="slidenum">
              <a:rPr lang="en-US" smtClean="0"/>
              <a:t>15</a:t>
            </a:fld>
            <a:endParaRPr lang="en-US"/>
          </a:p>
        </p:txBody>
      </p:sp>
    </p:spTree>
    <p:extLst>
      <p:ext uri="{BB962C8B-B14F-4D97-AF65-F5344CB8AC3E}">
        <p14:creationId xmlns:p14="http://schemas.microsoft.com/office/powerpoint/2010/main" val="178355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b="0" i="0" dirty="0">
                <a:effectLst/>
                <a:latin typeface="Fjord One"/>
              </a:rPr>
              <a:t>Slate Grey Patches (Mongolian Spots)</a:t>
            </a:r>
          </a:p>
          <a:p>
            <a:r>
              <a:rPr lang="en-US" b="0" i="0" dirty="0">
                <a:effectLst/>
                <a:latin typeface="Source Sans Pro" panose="020B0503030403020204" pitchFamily="34" charset="0"/>
              </a:rPr>
              <a:t>These dark blue-grey lesions are most commonly seen in darker-skinned infants. The sacrum is the most commonly affected area. These lesions tend to fade over several years but may not completely disappear. No evaluation is needed. They can be easily differentiated from bruises by the absence of other colors associated with bruises -- red, purple, green, brown or yellow.</a:t>
            </a:r>
          </a:p>
          <a:p>
            <a:pPr>
              <a:buFontTx/>
              <a:buNone/>
              <a:defRPr/>
            </a:pPr>
            <a:endParaRPr lang="en-US" dirty="0"/>
          </a:p>
        </p:txBody>
      </p:sp>
      <p:sp>
        <p:nvSpPr>
          <p:cNvPr id="58372" name="Slide Number Placeholder 3"/>
          <p:cNvSpPr>
            <a:spLocks noGrp="1"/>
          </p:cNvSpPr>
          <p:nvPr>
            <p:ph type="sldNum" sz="quarter" idx="5"/>
          </p:nvPr>
        </p:nvSpPr>
        <p:spPr>
          <a:noFill/>
        </p:spPr>
        <p:txBody>
          <a:bodyPr/>
          <a:lstStyle/>
          <a:p>
            <a:fld id="{CA63216D-DD0A-4311-9860-0E9970BC7995}" type="slidenum">
              <a:rPr lang="en-US" smtClean="0"/>
              <a:pPr/>
              <a:t>16</a:t>
            </a:fld>
            <a:endParaRPr lang="en-US"/>
          </a:p>
        </p:txBody>
      </p:sp>
    </p:spTree>
    <p:extLst>
      <p:ext uri="{BB962C8B-B14F-4D97-AF65-F5344CB8AC3E}">
        <p14:creationId xmlns:p14="http://schemas.microsoft.com/office/powerpoint/2010/main" val="387469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B0546C-E75E-4F3A-BE14-BE64CF6939BE}" type="slidenum">
              <a:rPr lang="en-US" smtClean="0"/>
              <a:pPr/>
              <a:t>17</a:t>
            </a:fld>
            <a:endParaRPr lang="en-US"/>
          </a:p>
        </p:txBody>
      </p:sp>
    </p:spTree>
    <p:extLst>
      <p:ext uri="{BB962C8B-B14F-4D97-AF65-F5344CB8AC3E}">
        <p14:creationId xmlns:p14="http://schemas.microsoft.com/office/powerpoint/2010/main" val="4069827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0">
                <a:latin typeface="+mn-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CA3B483-6EC3-41DE-B52D-38D80ABDC10D}" type="datetimeFigureOut">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D3038-4DE1-4376-96EA-660CDBFE2A79}" type="slidenum">
              <a:rPr lang="en-US" smtClean="0"/>
              <a:t>‹#›</a:t>
            </a:fld>
            <a:endParaRPr lang="en-US"/>
          </a:p>
        </p:txBody>
      </p:sp>
    </p:spTree>
    <p:extLst>
      <p:ext uri="{BB962C8B-B14F-4D97-AF65-F5344CB8AC3E}">
        <p14:creationId xmlns:p14="http://schemas.microsoft.com/office/powerpoint/2010/main" val="2212873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A3B483-6EC3-41DE-B52D-38D80ABDC10D}" type="datetimeFigureOut">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D3038-4DE1-4376-96EA-660CDBFE2A79}" type="slidenum">
              <a:rPr lang="en-US" smtClean="0"/>
              <a:t>‹#›</a:t>
            </a:fld>
            <a:endParaRPr lang="en-US"/>
          </a:p>
        </p:txBody>
      </p:sp>
    </p:spTree>
    <p:extLst>
      <p:ext uri="{BB962C8B-B14F-4D97-AF65-F5344CB8AC3E}">
        <p14:creationId xmlns:p14="http://schemas.microsoft.com/office/powerpoint/2010/main" val="3119313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A3B483-6EC3-41DE-B52D-38D80ABDC10D}" type="datetimeFigureOut">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D3038-4DE1-4376-96EA-660CDBFE2A79}" type="slidenum">
              <a:rPr lang="en-US" smtClean="0"/>
              <a:t>‹#›</a:t>
            </a:fld>
            <a:endParaRPr lang="en-US"/>
          </a:p>
        </p:txBody>
      </p:sp>
    </p:spTree>
    <p:extLst>
      <p:ext uri="{BB962C8B-B14F-4D97-AF65-F5344CB8AC3E}">
        <p14:creationId xmlns:p14="http://schemas.microsoft.com/office/powerpoint/2010/main" val="1403494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1304"/>
            <a:ext cx="11808000" cy="914400"/>
          </a:xfrm>
          <a:gradFill>
            <a:gsLst>
              <a:gs pos="0">
                <a:schemeClr val="accent1">
                  <a:lumMod val="40000"/>
                  <a:lumOff val="60000"/>
                </a:schemeClr>
              </a:gs>
              <a:gs pos="50000">
                <a:schemeClr val="bg1"/>
              </a:gs>
              <a:gs pos="100000">
                <a:schemeClr val="bg1"/>
              </a:gs>
            </a:gsLst>
            <a:lin ang="2700000" scaled="0"/>
          </a:gradFill>
        </p:spPr>
        <p:txBody>
          <a:bodyPr>
            <a:normAutofit/>
          </a:bodyPr>
          <a:lstStyle>
            <a:lvl1pPr marL="914400">
              <a:defRPr sz="3600"/>
            </a:lvl1pPr>
          </a:lstStyle>
          <a:p>
            <a:r>
              <a:rPr lang="en-US" dirty="0"/>
              <a:t>Click to edit Master title style</a:t>
            </a:r>
          </a:p>
        </p:txBody>
      </p:sp>
      <p:sp>
        <p:nvSpPr>
          <p:cNvPr id="3" name="Content Placeholder 2"/>
          <p:cNvSpPr>
            <a:spLocks noGrp="1"/>
          </p:cNvSpPr>
          <p:nvPr>
            <p:ph idx="1"/>
          </p:nvPr>
        </p:nvSpPr>
        <p:spPr/>
        <p:txBody>
          <a:bodyPr/>
          <a:lstStyle>
            <a:lvl1pPr>
              <a:defRPr sz="2600">
                <a:latin typeface="+mj-lt"/>
              </a:defRPr>
            </a:lvl1pPr>
            <a:lvl2pPr>
              <a:defRPr>
                <a:latin typeface="+mj-lt"/>
              </a:defRPr>
            </a:lvl2pPr>
            <a:lvl3pPr>
              <a:defRPr sz="2200">
                <a:latin typeface="+mj-lt"/>
              </a:defRPr>
            </a:lvl3pPr>
            <a:lvl4pPr>
              <a:defRPr sz="2000">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CA3B483-6EC3-41DE-B52D-38D80ABDC10D}" type="datetimeFigureOut">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D3038-4DE1-4376-96EA-660CDBFE2A79}" type="slidenum">
              <a:rPr lang="en-US" smtClean="0"/>
              <a:t>‹#›</a:t>
            </a:fld>
            <a:endParaRPr lang="en-US"/>
          </a:p>
        </p:txBody>
      </p:sp>
      <p:sp>
        <p:nvSpPr>
          <p:cNvPr id="7" name="Rectangle 6">
            <a:extLst>
              <a:ext uri="{FF2B5EF4-FFF2-40B4-BE49-F238E27FC236}">
                <a16:creationId xmlns:a16="http://schemas.microsoft.com/office/drawing/2014/main" id="{D9BA94D3-3FB7-124C-BB89-926909B643ED}"/>
              </a:ext>
            </a:extLst>
          </p:cNvPr>
          <p:cNvSpPr/>
          <p:nvPr userDrawn="1"/>
        </p:nvSpPr>
        <p:spPr>
          <a:xfrm>
            <a:off x="192000" y="189000"/>
            <a:ext cx="11808000" cy="648000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349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A3B483-6EC3-41DE-B52D-38D80ABDC10D}" type="datetimeFigureOut">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4D3038-4DE1-4376-96EA-660CDBFE2A79}" type="slidenum">
              <a:rPr lang="en-US" smtClean="0"/>
              <a:t>‹#›</a:t>
            </a:fld>
            <a:endParaRPr lang="en-US"/>
          </a:p>
        </p:txBody>
      </p:sp>
    </p:spTree>
    <p:extLst>
      <p:ext uri="{BB962C8B-B14F-4D97-AF65-F5344CB8AC3E}">
        <p14:creationId xmlns:p14="http://schemas.microsoft.com/office/powerpoint/2010/main" val="3837478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sz="2600">
                <a:latin typeface="+mj-lt"/>
              </a:defRPr>
            </a:lvl1pPr>
            <a:lvl2pPr>
              <a:defRPr>
                <a:latin typeface="+mj-lt"/>
              </a:defRPr>
            </a:lvl2pPr>
            <a:lvl3pPr>
              <a:defRPr sz="2200">
                <a:latin typeface="+mj-lt"/>
              </a:defRPr>
            </a:lvl3pPr>
            <a:lvl4pPr>
              <a:defRPr sz="2000">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defRPr sz="2600">
                <a:latin typeface="+mj-lt"/>
              </a:defRPr>
            </a:lvl1pPr>
            <a:lvl2pPr>
              <a:defRPr>
                <a:latin typeface="+mj-lt"/>
              </a:defRPr>
            </a:lvl2pPr>
            <a:lvl3pPr>
              <a:defRPr sz="2200">
                <a:latin typeface="+mj-lt"/>
              </a:defRPr>
            </a:lvl3pPr>
            <a:lvl4pPr>
              <a:defRPr sz="2000">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CA3B483-6EC3-41DE-B52D-38D80ABDC10D}" type="datetimeFigureOut">
              <a:rPr lang="en-US" smtClean="0"/>
              <a:t>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D3038-4DE1-4376-96EA-660CDBFE2A79}" type="slidenum">
              <a:rPr lang="en-US" smtClean="0"/>
              <a:t>‹#›</a:t>
            </a:fld>
            <a:endParaRPr lang="en-US"/>
          </a:p>
        </p:txBody>
      </p:sp>
      <p:sp>
        <p:nvSpPr>
          <p:cNvPr id="8" name="Rectangle 7">
            <a:extLst>
              <a:ext uri="{FF2B5EF4-FFF2-40B4-BE49-F238E27FC236}">
                <a16:creationId xmlns:a16="http://schemas.microsoft.com/office/drawing/2014/main" id="{9DEA7006-1A51-3544-B028-712EB10B5C5B}"/>
              </a:ext>
            </a:extLst>
          </p:cNvPr>
          <p:cNvSpPr/>
          <p:nvPr userDrawn="1"/>
        </p:nvSpPr>
        <p:spPr>
          <a:xfrm>
            <a:off x="192000" y="189000"/>
            <a:ext cx="11808000" cy="6480000"/>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66725"/>
            <a:ext cx="11808000" cy="914400"/>
          </a:xfrm>
          <a:gradFill>
            <a:gsLst>
              <a:gs pos="0">
                <a:schemeClr val="accent1">
                  <a:lumMod val="40000"/>
                  <a:lumOff val="60000"/>
                </a:schemeClr>
              </a:gs>
              <a:gs pos="50000">
                <a:schemeClr val="bg1"/>
              </a:gs>
              <a:gs pos="100000">
                <a:schemeClr val="bg1"/>
              </a:gs>
            </a:gsLst>
            <a:lin ang="2700000" scaled="0"/>
          </a:gradFill>
        </p:spPr>
        <p:txBody>
          <a:bodyPr>
            <a:normAutofit/>
          </a:bodyPr>
          <a:lstStyle>
            <a:lvl1pPr marL="914400">
              <a:defRPr sz="3600"/>
            </a:lvl1pPr>
          </a:lstStyle>
          <a:p>
            <a:r>
              <a:rPr lang="en-US" dirty="0"/>
              <a:t>Click to edit Master title style</a:t>
            </a:r>
          </a:p>
        </p:txBody>
      </p:sp>
    </p:spTree>
    <p:extLst>
      <p:ext uri="{BB962C8B-B14F-4D97-AF65-F5344CB8AC3E}">
        <p14:creationId xmlns:p14="http://schemas.microsoft.com/office/powerpoint/2010/main" val="185782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A3B483-6EC3-41DE-B52D-38D80ABDC10D}" type="datetimeFigureOut">
              <a:rPr lang="en-US" smtClean="0"/>
              <a:t>12/1/19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4D3038-4DE1-4376-96EA-660CDBFE2A79}" type="slidenum">
              <a:rPr lang="en-US" smtClean="0"/>
              <a:t>‹#›</a:t>
            </a:fld>
            <a:endParaRPr lang="en-US"/>
          </a:p>
        </p:txBody>
      </p:sp>
    </p:spTree>
    <p:extLst>
      <p:ext uri="{BB962C8B-B14F-4D97-AF65-F5344CB8AC3E}">
        <p14:creationId xmlns:p14="http://schemas.microsoft.com/office/powerpoint/2010/main" val="2196446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A3B483-6EC3-41DE-B52D-38D80ABDC10D}" type="datetimeFigureOut">
              <a:rPr lang="en-US" smtClean="0"/>
              <a:t>12/1/19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4D3038-4DE1-4376-96EA-660CDBFE2A79}" type="slidenum">
              <a:rPr lang="en-US" smtClean="0"/>
              <a:t>‹#›</a:t>
            </a:fld>
            <a:endParaRPr lang="en-US"/>
          </a:p>
        </p:txBody>
      </p:sp>
    </p:spTree>
    <p:extLst>
      <p:ext uri="{BB962C8B-B14F-4D97-AF65-F5344CB8AC3E}">
        <p14:creationId xmlns:p14="http://schemas.microsoft.com/office/powerpoint/2010/main" val="272156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A3B483-6EC3-41DE-B52D-38D80ABDC10D}" type="datetimeFigureOut">
              <a:rPr lang="en-US" smtClean="0"/>
              <a:t>12/1/19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4D3038-4DE1-4376-96EA-660CDBFE2A79}" type="slidenum">
              <a:rPr lang="en-US" smtClean="0"/>
              <a:t>‹#›</a:t>
            </a:fld>
            <a:endParaRPr lang="en-US"/>
          </a:p>
        </p:txBody>
      </p:sp>
    </p:spTree>
    <p:extLst>
      <p:ext uri="{BB962C8B-B14F-4D97-AF65-F5344CB8AC3E}">
        <p14:creationId xmlns:p14="http://schemas.microsoft.com/office/powerpoint/2010/main" val="239367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A3B483-6EC3-41DE-B52D-38D80ABDC10D}" type="datetimeFigureOut">
              <a:rPr lang="en-US" smtClean="0"/>
              <a:t>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D3038-4DE1-4376-96EA-660CDBFE2A79}" type="slidenum">
              <a:rPr lang="en-US" smtClean="0"/>
              <a:t>‹#›</a:t>
            </a:fld>
            <a:endParaRPr lang="en-US"/>
          </a:p>
        </p:txBody>
      </p:sp>
    </p:spTree>
    <p:extLst>
      <p:ext uri="{BB962C8B-B14F-4D97-AF65-F5344CB8AC3E}">
        <p14:creationId xmlns:p14="http://schemas.microsoft.com/office/powerpoint/2010/main" val="1381027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A3B483-6EC3-41DE-B52D-38D80ABDC10D}" type="datetimeFigureOut">
              <a:rPr lang="en-US" smtClean="0"/>
              <a:t>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4D3038-4DE1-4376-96EA-660CDBFE2A79}" type="slidenum">
              <a:rPr lang="en-US" smtClean="0"/>
              <a:t>‹#›</a:t>
            </a:fld>
            <a:endParaRPr lang="en-US"/>
          </a:p>
        </p:txBody>
      </p:sp>
    </p:spTree>
    <p:extLst>
      <p:ext uri="{BB962C8B-B14F-4D97-AF65-F5344CB8AC3E}">
        <p14:creationId xmlns:p14="http://schemas.microsoft.com/office/powerpoint/2010/main" val="356890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A3B483-6EC3-41DE-B52D-38D80ABDC10D}" type="datetimeFigureOut">
              <a:rPr lang="en-US" smtClean="0"/>
              <a:t>12/1/19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4D3038-4DE1-4376-96EA-660CDBFE2A79}" type="slidenum">
              <a:rPr lang="en-US" smtClean="0"/>
              <a:t>‹#›</a:t>
            </a:fld>
            <a:endParaRPr lang="en-US"/>
          </a:p>
        </p:txBody>
      </p:sp>
    </p:spTree>
    <p:extLst>
      <p:ext uri="{BB962C8B-B14F-4D97-AF65-F5344CB8AC3E}">
        <p14:creationId xmlns:p14="http://schemas.microsoft.com/office/powerpoint/2010/main" val="2602118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http://farm4.static.flickr.com/3249/2433880279_353e404501.jpg?v=0" TargetMode="Externa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wmf"/><Relationship Id="rId4" Type="http://schemas.microsoft.com/office/2007/relationships/hdphoto" Target="../media/hdphoto2.wdp"/><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0.png"/><Relationship Id="rId4" Type="http://schemas.microsoft.com/office/2007/relationships/hdphoto" Target="../media/hdphoto5.wdp"/><Relationship Id="rId9"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4.jpeg"/><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19.png"/><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13.wdp"/><Relationship Id="rId5" Type="http://schemas.openxmlformats.org/officeDocument/2006/relationships/image" Target="../media/image21.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microsoft.com/office/2007/relationships/hdphoto" Target="../media/hdphoto15.wdp"/><Relationship Id="rId5" Type="http://schemas.openxmlformats.org/officeDocument/2006/relationships/image" Target="../media/image23.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17.wdp"/><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4.xml"/><Relationship Id="rId4" Type="http://schemas.microsoft.com/office/2007/relationships/hdphoto" Target="../media/hdphoto18.wdp"/></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3.tiff"/><Relationship Id="rId4" Type="http://schemas.microsoft.com/office/2007/relationships/hdphoto" Target="../media/hdphoto19.wdp"/></Relationships>
</file>

<file path=ppt/slides/_rels/slide2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5.tiff"/></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20.wdp"/></Relationships>
</file>

<file path=ppt/slides/_rels/slide28.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7.png"/><Relationship Id="rId1" Type="http://schemas.openxmlformats.org/officeDocument/2006/relationships/slideLayout" Target="../slideLayouts/slideLayout4.xml"/><Relationship Id="rId5" Type="http://schemas.microsoft.com/office/2007/relationships/hdphoto" Target="../media/hdphoto22.wdp"/><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23.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microsoft.com/office/2007/relationships/hdphoto" Target="../media/hdphoto25.wdp"/><Relationship Id="rId5" Type="http://schemas.openxmlformats.org/officeDocument/2006/relationships/image" Target="../media/image41.png"/><Relationship Id="rId4" Type="http://schemas.microsoft.com/office/2007/relationships/hdphoto" Target="../media/hdphoto24.wdp"/></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28.wdp"/><Relationship Id="rId5" Type="http://schemas.openxmlformats.org/officeDocument/2006/relationships/image" Target="../media/image44.png"/><Relationship Id="rId4" Type="http://schemas.microsoft.com/office/2007/relationships/hdphoto" Target="../media/hdphoto27.wdp"/></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microsoft.com/office/2007/relationships/hdphoto" Target="../media/hdphoto30.wdp"/><Relationship Id="rId5" Type="http://schemas.openxmlformats.org/officeDocument/2006/relationships/image" Target="../media/image46.png"/><Relationship Id="rId4" Type="http://schemas.microsoft.com/office/2007/relationships/hdphoto" Target="../media/hdphoto29.wdp"/></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microsoft.com/office/2007/relationships/hdphoto" Target="../media/hdphoto32.wdp"/><Relationship Id="rId5" Type="http://schemas.openxmlformats.org/officeDocument/2006/relationships/image" Target="../media/image48.png"/><Relationship Id="rId4" Type="http://schemas.microsoft.com/office/2007/relationships/hdphoto" Target="../media/hdphoto31.wdp"/></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microsoft.com/office/2007/relationships/hdphoto" Target="../media/hdphoto34.wdp"/><Relationship Id="rId5" Type="http://schemas.openxmlformats.org/officeDocument/2006/relationships/image" Target="../media/image50.png"/><Relationship Id="rId4" Type="http://schemas.microsoft.com/office/2007/relationships/hdphoto" Target="../media/hdphoto33.wdp"/></Relationships>
</file>

<file path=ppt/slides/_rels/slide3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tiff"/></Relationships>
</file>

<file path=ppt/slides/_rels/slide36.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54.jpeg"/><Relationship Id="rId7" Type="http://schemas.openxmlformats.org/officeDocument/2006/relationships/image" Target="../media/image56.tif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microsoft.com/office/2007/relationships/hdphoto" Target="../media/hdphoto36.wdp"/><Relationship Id="rId5" Type="http://schemas.openxmlformats.org/officeDocument/2006/relationships/image" Target="../media/image55.png"/><Relationship Id="rId4" Type="http://schemas.microsoft.com/office/2007/relationships/hdphoto" Target="../media/hdphoto35.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64.tiff"/><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5.png"/><Relationship Id="rId7" Type="http://schemas.openxmlformats.org/officeDocument/2006/relationships/image" Target="../media/image67.tif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microsoft.com/office/2007/relationships/hdphoto" Target="../media/hdphoto38.wdp"/><Relationship Id="rId5" Type="http://schemas.openxmlformats.org/officeDocument/2006/relationships/image" Target="../media/image66.png"/><Relationship Id="rId4" Type="http://schemas.microsoft.com/office/2007/relationships/hdphoto" Target="../media/hdphoto37.wdp"/><Relationship Id="rId9"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1.png"/><Relationship Id="rId4" Type="http://schemas.microsoft.com/office/2007/relationships/hdphoto" Target="../media/hdphoto39.wdp"/></Relationships>
</file>

<file path=ppt/slides/_rels/slide4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7" Type="http://schemas.microsoft.com/office/2007/relationships/hdphoto" Target="../media/hdphoto40.wdp"/><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microsoft.com/office/2007/relationships/hdphoto" Target="../media/hdphoto41.wdp"/><Relationship Id="rId5" Type="http://schemas.openxmlformats.org/officeDocument/2006/relationships/image" Target="../media/image82.png"/><Relationship Id="rId4" Type="http://schemas.openxmlformats.org/officeDocument/2006/relationships/image" Target="../media/image81.tiff"/></Relationships>
</file>

<file path=ppt/slides/_rels/slide4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hdphoto" Target="../media/hdphoto43.wdp"/><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png"/><Relationship Id="rId4" Type="http://schemas.microsoft.com/office/2007/relationships/hdphoto" Target="../media/hdphoto42.wdp"/><Relationship Id="rId9" Type="http://schemas.openxmlformats.org/officeDocument/2006/relationships/image" Target="../media/image88.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microsoft.com/office/2007/relationships/hdphoto" Target="../media/hdphoto44.wdp"/><Relationship Id="rId4" Type="http://schemas.openxmlformats.org/officeDocument/2006/relationships/image" Target="../media/image9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92.jpe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narHorz">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pic>
        <p:nvPicPr>
          <p:cNvPr id="12" name="Picture 11" descr="2433880279_353e404501">
            <a:extLst>
              <a:ext uri="{FF2B5EF4-FFF2-40B4-BE49-F238E27FC236}">
                <a16:creationId xmlns:a16="http://schemas.microsoft.com/office/drawing/2014/main" id="{6D7C7F0C-6A0B-4648-97A8-28C8ABD88ACE}"/>
              </a:ext>
            </a:extLst>
          </p:cNvPr>
          <p:cNvPicPr>
            <a:picLocks noChangeAspect="1" noChangeArrowheads="1"/>
          </p:cNvPicPr>
          <p:nvPr/>
        </p:nvPicPr>
        <p:blipFill rotWithShape="1">
          <a:blip r:embed="rId3" r:link="rId5">
            <a:extLst>
              <a:ext uri="{BEBA8EAE-BF5A-486C-A8C5-ECC9F3942E4B}">
                <a14:imgProps xmlns:a14="http://schemas.microsoft.com/office/drawing/2010/main">
                  <a14:imgLayer r:embed="rId4">
                    <a14:imgEffect>
                      <a14:colorTemperature colorTemp="5786"/>
                    </a14:imgEffect>
                  </a14:imgLayer>
                </a14:imgProps>
              </a:ext>
              <a:ext uri="{28A0092B-C50C-407E-A947-70E740481C1C}">
                <a14:useLocalDpi xmlns:a14="http://schemas.microsoft.com/office/drawing/2010/main" val="0"/>
              </a:ext>
            </a:extLst>
          </a:blip>
          <a:srcRect l="28339" t="-138" r="245" b="119"/>
          <a:stretch>
            <a:fillRect/>
          </a:stretch>
        </p:blipFill>
        <p:spPr bwMode="auto">
          <a:xfrm>
            <a:off x="6096000" y="0"/>
            <a:ext cx="6120000" cy="688963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Subtitle 19"/>
          <p:cNvSpPr>
            <a:spLocks noGrp="1"/>
          </p:cNvSpPr>
          <p:nvPr>
            <p:ph type="subTitle" idx="1"/>
          </p:nvPr>
        </p:nvSpPr>
        <p:spPr>
          <a:xfrm>
            <a:off x="-48000" y="5063282"/>
            <a:ext cx="12240000" cy="1116000"/>
          </a:xfrm>
          <a:noFill/>
          <a:effectLst/>
        </p:spPr>
        <p:txBody>
          <a:bodyPr>
            <a:normAutofit fontScale="92500" lnSpcReduction="20000"/>
            <a:scene3d>
              <a:camera prst="orthographicFront"/>
              <a:lightRig rig="threePt" dir="t"/>
            </a:scene3d>
            <a:sp3d extrusionH="57150">
              <a:bevelT w="38100" h="38100"/>
            </a:sp3d>
          </a:bodyPr>
          <a:lstStyle/>
          <a:p>
            <a:pPr marL="540000" algn="l">
              <a:spcBef>
                <a:spcPts val="0"/>
              </a:spcBef>
            </a:pPr>
            <a:endParaRPr lang="en-US" sz="1000" b="1" dirty="0">
              <a:ln w="0"/>
            </a:endParaRPr>
          </a:p>
          <a:p>
            <a:pPr marL="756000" algn="l">
              <a:lnSpc>
                <a:spcPct val="110000"/>
              </a:lnSpc>
              <a:spcBef>
                <a:spcPts val="0"/>
              </a:spcBef>
            </a:pPr>
            <a:r>
              <a:rPr lang="en-US" sz="2600" b="1" dirty="0">
                <a:ln w="0"/>
                <a:effectLst>
                  <a:outerShdw blurRad="38100" dist="19050" dir="2700000" algn="tl" rotWithShape="0">
                    <a:schemeClr val="dk1">
                      <a:alpha val="40000"/>
                    </a:schemeClr>
                  </a:outerShdw>
                </a:effectLst>
                <a:latin typeface="+mj-lt"/>
              </a:rPr>
              <a:t>Khalid </a:t>
            </a:r>
            <a:r>
              <a:rPr lang="en-US" sz="2600" b="1" dirty="0" err="1">
                <a:ln w="0"/>
                <a:effectLst>
                  <a:outerShdw blurRad="38100" dist="19050" dir="2700000" algn="tl" rotWithShape="0">
                    <a:schemeClr val="dk1">
                      <a:alpha val="40000"/>
                    </a:schemeClr>
                  </a:outerShdw>
                </a:effectLst>
                <a:latin typeface="+mj-lt"/>
              </a:rPr>
              <a:t>Altirkawi</a:t>
            </a:r>
            <a:r>
              <a:rPr lang="en-US" sz="2600" b="1" dirty="0">
                <a:ln w="0"/>
                <a:effectLst>
                  <a:outerShdw blurRad="38100" dist="19050" dir="2700000" algn="tl" rotWithShape="0">
                    <a:schemeClr val="dk1">
                      <a:alpha val="40000"/>
                    </a:schemeClr>
                  </a:outerShdw>
                </a:effectLst>
                <a:latin typeface="+mj-lt"/>
              </a:rPr>
              <a:t>, MD, FAAP</a:t>
            </a:r>
          </a:p>
          <a:p>
            <a:pPr marL="756000" algn="l">
              <a:lnSpc>
                <a:spcPct val="110000"/>
              </a:lnSpc>
              <a:spcBef>
                <a:spcPts val="0"/>
              </a:spcBef>
            </a:pPr>
            <a:endParaRPr lang="en-US" sz="600" b="1" dirty="0">
              <a:ln w="0"/>
              <a:effectLst>
                <a:outerShdw blurRad="38100" dist="19050" dir="2700000" algn="tl" rotWithShape="0">
                  <a:schemeClr val="dk1">
                    <a:alpha val="40000"/>
                  </a:schemeClr>
                </a:outerShdw>
              </a:effectLst>
              <a:latin typeface="+mj-lt"/>
            </a:endParaRPr>
          </a:p>
          <a:p>
            <a:pPr marL="756000" algn="l">
              <a:lnSpc>
                <a:spcPct val="110000"/>
              </a:lnSpc>
              <a:spcBef>
                <a:spcPts val="0"/>
              </a:spcBef>
            </a:pPr>
            <a:r>
              <a:rPr lang="en-US" sz="1900" i="1" dirty="0">
                <a:latin typeface="Times" panose="02020603060405020304" pitchFamily="18" charset="0"/>
              </a:rPr>
              <a:t>Assistant Professor, Pediatrics</a:t>
            </a:r>
          </a:p>
          <a:p>
            <a:pPr marL="756000" algn="l">
              <a:lnSpc>
                <a:spcPct val="110000"/>
              </a:lnSpc>
              <a:spcBef>
                <a:spcPts val="0"/>
              </a:spcBef>
            </a:pPr>
            <a:r>
              <a:rPr lang="en-US" sz="1900" i="1" dirty="0">
                <a:latin typeface="Times" panose="02020603060405020304" pitchFamily="18" charset="0"/>
              </a:rPr>
              <a:t>King Saud University</a:t>
            </a:r>
          </a:p>
        </p:txBody>
      </p:sp>
      <p:sp>
        <p:nvSpPr>
          <p:cNvPr id="2" name="Title 1"/>
          <p:cNvSpPr>
            <a:spLocks noGrp="1"/>
          </p:cNvSpPr>
          <p:nvPr>
            <p:ph type="ctrTitle"/>
          </p:nvPr>
        </p:nvSpPr>
        <p:spPr>
          <a:xfrm>
            <a:off x="0" y="445054"/>
            <a:ext cx="6096000" cy="2867571"/>
          </a:xfrm>
          <a:noFill/>
          <a:effectLst/>
        </p:spPr>
        <p:txBody>
          <a:bodyPr>
            <a:noAutofit/>
            <a:scene3d>
              <a:camera prst="orthographicFront"/>
              <a:lightRig rig="threePt" dir="t"/>
            </a:scene3d>
            <a:sp3d extrusionH="57150">
              <a:bevelT w="38100" h="38100"/>
            </a:sp3d>
          </a:bodyPr>
          <a:lstStyle/>
          <a:p>
            <a:pPr marL="720000" algn="l"/>
            <a:r>
              <a:rPr lang="en-US" b="1" dirty="0">
                <a:ln w="0"/>
                <a:effectLst>
                  <a:outerShdw blurRad="38100" dist="19050" dir="2700000" algn="tl" rotWithShape="0">
                    <a:schemeClr val="dk1">
                      <a:alpha val="40000"/>
                    </a:schemeClr>
                  </a:outerShdw>
                </a:effectLst>
                <a:latin typeface="+mj-lt"/>
                <a:cs typeface="Courier New" panose="02070309020205020404" pitchFamily="49" charset="0"/>
              </a:rPr>
              <a:t>Examination </a:t>
            </a:r>
            <a:r>
              <a:rPr lang="en-US" i="1" dirty="0">
                <a:ln w="0"/>
                <a:effectLst>
                  <a:outerShdw blurRad="38100" dist="19050" dir="2700000" algn="tl" rotWithShape="0">
                    <a:schemeClr val="dk1">
                      <a:alpha val="40000"/>
                    </a:schemeClr>
                  </a:outerShdw>
                </a:effectLst>
                <a:latin typeface="Times" pitchFamily="2" charset="0"/>
                <a:cs typeface="Courier New" panose="02070309020205020404" pitchFamily="49" charset="0"/>
              </a:rPr>
              <a:t>of </a:t>
            </a:r>
            <a:r>
              <a:rPr lang="en-US" b="1" dirty="0">
                <a:ln w="0"/>
                <a:effectLst>
                  <a:outerShdw blurRad="38100" dist="19050" dir="2700000" algn="tl" rotWithShape="0">
                    <a:schemeClr val="dk1">
                      <a:alpha val="40000"/>
                    </a:schemeClr>
                  </a:outerShdw>
                </a:effectLst>
                <a:latin typeface="+mj-lt"/>
                <a:cs typeface="Courier New" panose="02070309020205020404" pitchFamily="49" charset="0"/>
              </a:rPr>
              <a:t>The Newborn Infant</a:t>
            </a:r>
          </a:p>
        </p:txBody>
      </p:sp>
      <p:sp>
        <p:nvSpPr>
          <p:cNvPr id="3" name="Oval 2">
            <a:extLst>
              <a:ext uri="{FF2B5EF4-FFF2-40B4-BE49-F238E27FC236}">
                <a16:creationId xmlns:a16="http://schemas.microsoft.com/office/drawing/2014/main" id="{01D8D121-0934-694E-8ADD-59D829FAB392}"/>
              </a:ext>
            </a:extLst>
          </p:cNvPr>
          <p:cNvSpPr>
            <a:spLocks noChangeAspect="1"/>
          </p:cNvSpPr>
          <p:nvPr/>
        </p:nvSpPr>
        <p:spPr>
          <a:xfrm>
            <a:off x="10250132" y="4950518"/>
            <a:ext cx="1368000" cy="1368000"/>
          </a:xfrm>
          <a:prstGeom prst="ellipse">
            <a:avLst/>
          </a:prstGeom>
        </p:spPr>
        <p:style>
          <a:lnRef idx="0">
            <a:schemeClr val="accent2"/>
          </a:lnRef>
          <a:fillRef idx="3">
            <a:schemeClr val="accent2"/>
          </a:fillRef>
          <a:effectRef idx="3">
            <a:schemeClr val="accent2"/>
          </a:effectRef>
          <a:fontRef idx="minor">
            <a:schemeClr val="lt1"/>
          </a:fontRef>
        </p:style>
        <p:txBody>
          <a:bodyPr lIns="0" tIns="0" rIns="0" bIns="0" rtlCol="0" anchor="ctr"/>
          <a:lstStyle/>
          <a:p>
            <a:pPr algn="ctr"/>
            <a:r>
              <a:rPr lang="en-US" sz="4800" dirty="0">
                <a:ln w="3175">
                  <a:solidFill>
                    <a:schemeClr val="tx1">
                      <a:lumMod val="75000"/>
                      <a:lumOff val="25000"/>
                    </a:schemeClr>
                  </a:solidFill>
                </a:ln>
                <a:latin typeface="DIN Condensed" pitchFamily="2" charset="0"/>
              </a:rPr>
              <a:t>2019</a:t>
            </a:r>
          </a:p>
        </p:txBody>
      </p:sp>
      <p:sp>
        <p:nvSpPr>
          <p:cNvPr id="4" name="Rectangle 3">
            <a:extLst>
              <a:ext uri="{FF2B5EF4-FFF2-40B4-BE49-F238E27FC236}">
                <a16:creationId xmlns:a16="http://schemas.microsoft.com/office/drawing/2014/main" id="{F5B80081-57E1-AD43-ADB7-A1888432E054}"/>
              </a:ext>
            </a:extLst>
          </p:cNvPr>
          <p:cNvSpPr/>
          <p:nvPr/>
        </p:nvSpPr>
        <p:spPr>
          <a:xfrm>
            <a:off x="322007" y="309716"/>
            <a:ext cx="11547987" cy="6238568"/>
          </a:xfrm>
          <a:prstGeom prst="rect">
            <a:avLst/>
          </a:prstGeom>
          <a:no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ffectLst>
                <a:outerShdw blurRad="63500" dist="63500" dir="2700000" algn="tl" rotWithShape="0">
                  <a:prstClr val="black">
                    <a:alpha val="40000"/>
                  </a:prstClr>
                </a:outerShdw>
              </a:effectLst>
            </a:endParaRPr>
          </a:p>
        </p:txBody>
      </p:sp>
    </p:spTree>
    <p:extLst>
      <p:ext uri="{BB962C8B-B14F-4D97-AF65-F5344CB8AC3E}">
        <p14:creationId xmlns:p14="http://schemas.microsoft.com/office/powerpoint/2010/main" val="1180024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t>Skin </a:t>
            </a:r>
          </a:p>
        </p:txBody>
      </p:sp>
      <p:sp>
        <p:nvSpPr>
          <p:cNvPr id="19459" name="Content Placeholder 2"/>
          <p:cNvSpPr>
            <a:spLocks noGrp="1"/>
          </p:cNvSpPr>
          <p:nvPr>
            <p:ph sz="quarter" idx="1"/>
          </p:nvPr>
        </p:nvSpPr>
        <p:spPr/>
        <p:txBody>
          <a:bodyPr/>
          <a:lstStyle/>
          <a:p>
            <a:endParaRPr lang="en-US" sz="2400" dirty="0"/>
          </a:p>
          <a:p>
            <a:pPr marL="0" indent="0">
              <a:buNone/>
            </a:pPr>
            <a:r>
              <a:rPr lang="en-US" dirty="0"/>
              <a:t>Inspect and search for:</a:t>
            </a:r>
          </a:p>
          <a:p>
            <a:pPr marL="0" indent="0">
              <a:buNone/>
            </a:pPr>
            <a:endParaRPr lang="en-US" sz="800" dirty="0"/>
          </a:p>
          <a:p>
            <a:pPr lvl="1"/>
            <a:r>
              <a:rPr lang="en-US" sz="2800" dirty="0"/>
              <a:t>Color: Plethora, Pallor, Cyanosis, Jaundice</a:t>
            </a:r>
          </a:p>
          <a:p>
            <a:pPr lvl="1"/>
            <a:endParaRPr lang="en-US" sz="800" dirty="0"/>
          </a:p>
          <a:p>
            <a:pPr lvl="1"/>
            <a:r>
              <a:rPr lang="en-US" sz="2800" dirty="0"/>
              <a:t>Mottling</a:t>
            </a:r>
          </a:p>
          <a:p>
            <a:pPr lvl="1"/>
            <a:endParaRPr lang="en-US" sz="800" dirty="0"/>
          </a:p>
          <a:p>
            <a:pPr lvl="1"/>
            <a:r>
              <a:rPr lang="en-US" sz="2800" dirty="0"/>
              <a:t>Bruises</a:t>
            </a:r>
          </a:p>
          <a:p>
            <a:pPr lvl="1"/>
            <a:endParaRPr lang="en-US" sz="800" dirty="0"/>
          </a:p>
          <a:p>
            <a:pPr lvl="1"/>
            <a:r>
              <a:rPr lang="en-US" sz="2800" dirty="0"/>
              <a:t>Rashes</a:t>
            </a:r>
          </a:p>
        </p:txBody>
      </p:sp>
    </p:spTree>
    <p:extLst>
      <p:ext uri="{BB962C8B-B14F-4D97-AF65-F5344CB8AC3E}">
        <p14:creationId xmlns:p14="http://schemas.microsoft.com/office/powerpoint/2010/main" val="1911377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91197B-1E98-5B40-8C5D-22D7F781DDA0}"/>
              </a:ext>
            </a:extLst>
          </p:cNvPr>
          <p:cNvPicPr>
            <a:picLocks noChangeAspect="1"/>
          </p:cNvPicPr>
          <p:nvPr/>
        </p:nvPicPr>
        <p:blipFill>
          <a:blip r:embed="rId2"/>
          <a:stretch>
            <a:fillRect/>
          </a:stretch>
        </p:blipFill>
        <p:spPr>
          <a:xfrm>
            <a:off x="1581150" y="184150"/>
            <a:ext cx="9029700" cy="6489700"/>
          </a:xfrm>
          <a:prstGeom prst="rect">
            <a:avLst/>
          </a:prstGeom>
        </p:spPr>
      </p:pic>
    </p:spTree>
    <p:extLst>
      <p:ext uri="{BB962C8B-B14F-4D97-AF65-F5344CB8AC3E}">
        <p14:creationId xmlns:p14="http://schemas.microsoft.com/office/powerpoint/2010/main" val="417825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en-US" dirty="0"/>
              <a:t>Skin Colors </a:t>
            </a:r>
          </a:p>
        </p:txBody>
      </p:sp>
      <p:pic>
        <p:nvPicPr>
          <p:cNvPr id="44" name="Picture 6" descr="DSC01758"/>
          <p:cNvPicPr>
            <a:picLocks noGrp="1" noChangeAspect="1" noChangeArrowheads="1"/>
          </p:cNvPicPr>
          <p:nvPr>
            <p:ph sz="half" idx="1"/>
          </p:nvPr>
        </p:nvPicPr>
        <p:blipFill rotWithShape="1">
          <a:blip r:embed="rId3" cstate="print">
            <a:extLst>
              <a:ext uri="{BEBA8EAE-BF5A-486C-A8C5-ECC9F3942E4B}">
                <a14:imgProps xmlns:a14="http://schemas.microsoft.com/office/drawing/2010/main">
                  <a14:imgLayer r:embed="rId4">
                    <a14:imgEffect>
                      <a14:sharpenSoften amount="30000"/>
                    </a14:imgEffect>
                    <a14:imgEffect>
                      <a14:saturation sat="90000"/>
                    </a14:imgEffect>
                    <a14:imgEffect>
                      <a14:brightnessContrast bright="20000" contrast="-20000"/>
                    </a14:imgEffect>
                  </a14:imgLayer>
                </a14:imgProps>
              </a:ext>
            </a:extLst>
          </a:blip>
          <a:srcRect t="11115" r="24490" b="8304"/>
          <a:stretch/>
        </p:blipFill>
        <p:spPr>
          <a:xfrm>
            <a:off x="8400720" y="3776645"/>
            <a:ext cx="3456000" cy="2762600"/>
          </a:xfrm>
          <a:ln>
            <a:solidFill>
              <a:schemeClr val="tx1"/>
            </a:solidFill>
          </a:ln>
          <a:effectLst/>
        </p:spPr>
      </p:pic>
      <p:pic>
        <p:nvPicPr>
          <p:cNvPr id="37" name="Picture 4"/>
          <p:cNvPicPr>
            <a:picLocks noGrp="1" noChangeAspect="1" noChangeArrowheads="1"/>
          </p:cNvPicPr>
          <p:nvPr>
            <p:ph sz="half" idx="2"/>
          </p:nvPr>
        </p:nvPicPr>
        <p:blipFill rotWithShape="1">
          <a:blip r:embed="rId5" cstate="print">
            <a:lum bright="10000" contrast="20000"/>
          </a:blip>
          <a:srcRect l="1003" t="-89" r="4554" b="19420"/>
          <a:stretch/>
        </p:blipFill>
        <p:spPr>
          <a:xfrm>
            <a:off x="4631902" y="2551736"/>
            <a:ext cx="3627357" cy="3996000"/>
          </a:xfrm>
          <a:ln>
            <a:solidFill>
              <a:schemeClr val="tx1"/>
            </a:solidFill>
          </a:ln>
          <a:effectLst/>
        </p:spPr>
      </p:pic>
      <p:pic>
        <p:nvPicPr>
          <p:cNvPr id="36" name="Picture 12" descr="DSC00154"/>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5300"/>
                    </a14:imgEffect>
                    <a14:imgEffect>
                      <a14:saturation sat="75000"/>
                    </a14:imgEffect>
                    <a14:imgEffect>
                      <a14:brightnessContrast bright="25000" contrast="20000"/>
                    </a14:imgEffect>
                  </a14:imgLayer>
                </a14:imgProps>
              </a:ext>
            </a:extLst>
          </a:blip>
          <a:srcRect t="29360" r="26318" b="6965"/>
          <a:stretch>
            <a:fillRect/>
          </a:stretch>
        </p:blipFill>
        <p:spPr>
          <a:xfrm>
            <a:off x="8400720" y="1410404"/>
            <a:ext cx="3456861" cy="2242365"/>
          </a:xfrm>
          <a:prstGeom prst="rect">
            <a:avLst/>
          </a:prstGeom>
          <a:ln>
            <a:solidFill>
              <a:schemeClr val="tx1"/>
            </a:solidFill>
          </a:ln>
          <a:effectLst/>
        </p:spPr>
      </p:pic>
      <p:pic>
        <p:nvPicPr>
          <p:cNvPr id="43" name="Content Placeholder 15" descr="DSC0012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10000"/>
                    </a14:imgEffect>
                    <a14:imgEffect>
                      <a14:colorTemperature colorTemp="5300"/>
                    </a14:imgEffect>
                    <a14:imgEffect>
                      <a14:saturation sat="90000"/>
                    </a14:imgEffect>
                    <a14:imgEffect>
                      <a14:brightnessContrast bright="20000" contrast="20000"/>
                    </a14:imgEffect>
                  </a14:imgLayer>
                </a14:imgProps>
              </a:ext>
            </a:extLst>
          </a:blip>
          <a:srcRect l="8002" t="10600" r="25547" b="5109"/>
          <a:stretch/>
        </p:blipFill>
        <p:spPr>
          <a:xfrm>
            <a:off x="335280" y="2561931"/>
            <a:ext cx="4198613" cy="3996000"/>
          </a:xfrm>
          <a:prstGeom prst="rect">
            <a:avLst/>
          </a:prstGeom>
          <a:ln>
            <a:solidFill>
              <a:schemeClr val="tx1"/>
            </a:solidFill>
          </a:ln>
          <a:effectLst/>
        </p:spPr>
      </p:pic>
      <p:sp>
        <p:nvSpPr>
          <p:cNvPr id="2" name="Rectangle 1">
            <a:extLst>
              <a:ext uri="{FF2B5EF4-FFF2-40B4-BE49-F238E27FC236}">
                <a16:creationId xmlns:a16="http://schemas.microsoft.com/office/drawing/2014/main" id="{9CBBBA8D-0A2A-5641-BC43-3CCA50A2C9AF}"/>
              </a:ext>
            </a:extLst>
          </p:cNvPr>
          <p:cNvSpPr/>
          <p:nvPr/>
        </p:nvSpPr>
        <p:spPr>
          <a:xfrm>
            <a:off x="8451071" y="3242529"/>
            <a:ext cx="1000595" cy="369332"/>
          </a:xfrm>
          <a:prstGeom prst="rect">
            <a:avLst/>
          </a:prstGeom>
          <a:solidFill>
            <a:schemeClr val="bg1">
              <a:lumMod val="85000"/>
            </a:schemeClr>
          </a:solidFill>
        </p:spPr>
        <p:txBody>
          <a:bodyPr wrap="none">
            <a:spAutoFit/>
          </a:bodyPr>
          <a:lstStyle/>
          <a:p>
            <a:r>
              <a:rPr lang="en-US" dirty="0">
                <a:ln w="0"/>
              </a:rPr>
              <a:t>Jaundice</a:t>
            </a:r>
          </a:p>
        </p:txBody>
      </p:sp>
      <p:sp>
        <p:nvSpPr>
          <p:cNvPr id="3" name="Rectangle 2">
            <a:extLst>
              <a:ext uri="{FF2B5EF4-FFF2-40B4-BE49-F238E27FC236}">
                <a16:creationId xmlns:a16="http://schemas.microsoft.com/office/drawing/2014/main" id="{20D508A2-6C57-C640-B4E5-F4C1CF956634}"/>
              </a:ext>
            </a:extLst>
          </p:cNvPr>
          <p:cNvSpPr/>
          <p:nvPr/>
        </p:nvSpPr>
        <p:spPr>
          <a:xfrm>
            <a:off x="8444630" y="6132665"/>
            <a:ext cx="769634" cy="369332"/>
          </a:xfrm>
          <a:prstGeom prst="rect">
            <a:avLst/>
          </a:prstGeom>
          <a:solidFill>
            <a:schemeClr val="bg1">
              <a:lumMod val="85000"/>
            </a:schemeClr>
          </a:solidFill>
        </p:spPr>
        <p:txBody>
          <a:bodyPr wrap="none">
            <a:spAutoFit/>
          </a:bodyPr>
          <a:lstStyle/>
          <a:p>
            <a:r>
              <a:rPr lang="en-US" dirty="0">
                <a:ln w="0"/>
              </a:rPr>
              <a:t>Pallor</a:t>
            </a:r>
            <a:r>
              <a:rPr lang="en-US" dirty="0"/>
              <a:t> </a:t>
            </a:r>
          </a:p>
        </p:txBody>
      </p:sp>
      <p:sp>
        <p:nvSpPr>
          <p:cNvPr id="4" name="Rectangle 3">
            <a:extLst>
              <a:ext uri="{FF2B5EF4-FFF2-40B4-BE49-F238E27FC236}">
                <a16:creationId xmlns:a16="http://schemas.microsoft.com/office/drawing/2014/main" id="{8DCC7444-B973-8B41-85EB-4D0344829DAC}"/>
              </a:ext>
            </a:extLst>
          </p:cNvPr>
          <p:cNvSpPr/>
          <p:nvPr/>
        </p:nvSpPr>
        <p:spPr>
          <a:xfrm>
            <a:off x="4685053" y="6117426"/>
            <a:ext cx="1043812" cy="369332"/>
          </a:xfrm>
          <a:prstGeom prst="rect">
            <a:avLst/>
          </a:prstGeom>
          <a:solidFill>
            <a:schemeClr val="bg1">
              <a:lumMod val="85000"/>
            </a:schemeClr>
          </a:solidFill>
        </p:spPr>
        <p:txBody>
          <a:bodyPr wrap="none">
            <a:spAutoFit/>
          </a:bodyPr>
          <a:lstStyle/>
          <a:p>
            <a:r>
              <a:rPr lang="en-US" dirty="0">
                <a:ln w="0"/>
              </a:rPr>
              <a:t>Mottling </a:t>
            </a:r>
          </a:p>
        </p:txBody>
      </p:sp>
    </p:spTree>
    <p:extLst>
      <p:ext uri="{BB962C8B-B14F-4D97-AF65-F5344CB8AC3E}">
        <p14:creationId xmlns:p14="http://schemas.microsoft.com/office/powerpoint/2010/main" val="752665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AF839B-2C7B-DC4D-AE71-DC4F5B912554}"/>
              </a:ext>
            </a:extLst>
          </p:cNvPr>
          <p:cNvSpPr>
            <a:spLocks noGrp="1"/>
          </p:cNvSpPr>
          <p:nvPr>
            <p:ph type="title"/>
          </p:nvPr>
        </p:nvSpPr>
        <p:spPr/>
        <p:txBody>
          <a:bodyPr/>
          <a:lstStyle/>
          <a:p>
            <a:r>
              <a:rPr lang="en-US" dirty="0"/>
              <a:t>Hemangiomas </a:t>
            </a:r>
          </a:p>
        </p:txBody>
      </p:sp>
      <p:pic>
        <p:nvPicPr>
          <p:cNvPr id="9" name="Picture 131" descr="http://www.pedialink.org/emb/Files/multimedia/course193/neo+_7-08_anderson10_q6_fig.jpg">
            <a:extLst>
              <a:ext uri="{FF2B5EF4-FFF2-40B4-BE49-F238E27FC236}">
                <a16:creationId xmlns:a16="http://schemas.microsoft.com/office/drawing/2014/main" id="{F4FB1A1B-0322-D34A-A04C-BA12AD62253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0000"/>
                    </a14:imgEffect>
                  </a14:imgLayer>
                </a14:imgProps>
              </a:ext>
            </a:extLst>
          </a:blip>
          <a:srcRect r="2083" b="15112"/>
          <a:stretch/>
        </p:blipFill>
        <p:spPr bwMode="auto">
          <a:xfrm>
            <a:off x="437095" y="2860356"/>
            <a:ext cx="4788625" cy="3574800"/>
          </a:xfrm>
          <a:prstGeom prst="rect">
            <a:avLst/>
          </a:prstGeom>
          <a:ln>
            <a:solidFill>
              <a:schemeClr val="tx1"/>
            </a:solidFill>
          </a:ln>
          <a:effectLst/>
        </p:spPr>
      </p:pic>
      <p:pic>
        <p:nvPicPr>
          <p:cNvPr id="8" name="Content Placeholder 7">
            <a:extLst>
              <a:ext uri="{FF2B5EF4-FFF2-40B4-BE49-F238E27FC236}">
                <a16:creationId xmlns:a16="http://schemas.microsoft.com/office/drawing/2014/main" id="{5CE600B6-A6FE-C64C-8C56-87D8B79BD58C}"/>
              </a:ext>
            </a:extLst>
          </p:cNvPr>
          <p:cNvPicPr>
            <a:picLocks noGrp="1" noChangeAspect="1"/>
          </p:cNvPicPr>
          <p:nvPr>
            <p:ph sz="half" idx="2"/>
          </p:nvPr>
        </p:nvPicPr>
        <p:blipFill rotWithShape="1">
          <a:blip r:embed="rId5">
            <a:extLst>
              <a:ext uri="{BEBA8EAE-BF5A-486C-A8C5-ECC9F3942E4B}">
                <a14:imgProps xmlns:a14="http://schemas.microsoft.com/office/drawing/2010/main">
                  <a14:imgLayer r:embed="rId6">
                    <a14:imgEffect>
                      <a14:sharpenSoften amount="10000"/>
                    </a14:imgEffect>
                    <a14:imgEffect>
                      <a14:saturation sat="95000"/>
                    </a14:imgEffect>
                    <a14:imgEffect>
                      <a14:brightnessContrast bright="35000"/>
                    </a14:imgEffect>
                  </a14:imgLayer>
                </a14:imgProps>
              </a:ext>
              <a:ext uri="{28A0092B-C50C-407E-A947-70E740481C1C}">
                <a14:useLocalDpi xmlns:a14="http://schemas.microsoft.com/office/drawing/2010/main" val="0"/>
              </a:ext>
            </a:extLst>
          </a:blip>
          <a:srcRect t="24394"/>
          <a:stretch/>
        </p:blipFill>
        <p:spPr>
          <a:xfrm>
            <a:off x="7456991" y="419427"/>
            <a:ext cx="4320000" cy="2261236"/>
          </a:xfrm>
          <a:ln w="9525">
            <a:solidFill>
              <a:schemeClr val="tx1"/>
            </a:solidFill>
          </a:ln>
        </p:spPr>
      </p:pic>
      <p:sp>
        <p:nvSpPr>
          <p:cNvPr id="11" name="Rectangle 10">
            <a:extLst>
              <a:ext uri="{FF2B5EF4-FFF2-40B4-BE49-F238E27FC236}">
                <a16:creationId xmlns:a16="http://schemas.microsoft.com/office/drawing/2014/main" id="{0BC38DF4-8226-7A4F-91B9-FDF1BEE58B37}"/>
              </a:ext>
            </a:extLst>
          </p:cNvPr>
          <p:cNvSpPr/>
          <p:nvPr/>
        </p:nvSpPr>
        <p:spPr>
          <a:xfrm>
            <a:off x="10244514" y="487918"/>
            <a:ext cx="1482778" cy="369332"/>
          </a:xfrm>
          <a:prstGeom prst="rect">
            <a:avLst/>
          </a:prstGeom>
          <a:solidFill>
            <a:schemeClr val="bg1">
              <a:lumMod val="85000"/>
            </a:schemeClr>
          </a:solidFill>
        </p:spPr>
        <p:txBody>
          <a:bodyPr wrap="none">
            <a:spAutoFit/>
          </a:bodyPr>
          <a:lstStyle/>
          <a:p>
            <a:pPr>
              <a:buNone/>
              <a:defRPr/>
            </a:pPr>
            <a:r>
              <a:rPr lang="en-US" dirty="0"/>
              <a:t>Salmon patch</a:t>
            </a:r>
          </a:p>
        </p:txBody>
      </p:sp>
      <p:sp>
        <p:nvSpPr>
          <p:cNvPr id="12" name="Rectangle 11">
            <a:extLst>
              <a:ext uri="{FF2B5EF4-FFF2-40B4-BE49-F238E27FC236}">
                <a16:creationId xmlns:a16="http://schemas.microsoft.com/office/drawing/2014/main" id="{95CF2710-92F1-6244-847B-4598E23E7B47}"/>
              </a:ext>
            </a:extLst>
          </p:cNvPr>
          <p:cNvSpPr/>
          <p:nvPr/>
        </p:nvSpPr>
        <p:spPr>
          <a:xfrm>
            <a:off x="526608" y="2922552"/>
            <a:ext cx="1798954" cy="369332"/>
          </a:xfrm>
          <a:prstGeom prst="rect">
            <a:avLst/>
          </a:prstGeom>
          <a:solidFill>
            <a:schemeClr val="bg1">
              <a:lumMod val="85000"/>
            </a:schemeClr>
          </a:solidFill>
        </p:spPr>
        <p:txBody>
          <a:bodyPr wrap="square">
            <a:spAutoFit/>
          </a:bodyPr>
          <a:lstStyle/>
          <a:p>
            <a:pPr>
              <a:buNone/>
              <a:defRPr/>
            </a:pPr>
            <a:r>
              <a:rPr lang="en-US" dirty="0"/>
              <a:t>PHACE syndrome</a:t>
            </a:r>
          </a:p>
        </p:txBody>
      </p:sp>
      <p:pic>
        <p:nvPicPr>
          <p:cNvPr id="5" name="Picture 4">
            <a:extLst>
              <a:ext uri="{FF2B5EF4-FFF2-40B4-BE49-F238E27FC236}">
                <a16:creationId xmlns:a16="http://schemas.microsoft.com/office/drawing/2014/main" id="{BB1F02D5-3350-B749-8BC6-BBE6F6FB69FD}"/>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20000"/>
                    </a14:imgEffect>
                  </a14:imgLayer>
                </a14:imgProps>
              </a:ext>
              <a:ext uri="{28A0092B-C50C-407E-A947-70E740481C1C}">
                <a14:useLocalDpi xmlns:a14="http://schemas.microsoft.com/office/drawing/2010/main" val="0"/>
              </a:ext>
            </a:extLst>
          </a:blip>
          <a:srcRect l="11146" t="995" r="1417" b="2728"/>
          <a:stretch/>
        </p:blipFill>
        <p:spPr>
          <a:xfrm>
            <a:off x="7488000" y="2860813"/>
            <a:ext cx="4320000" cy="3574343"/>
          </a:xfrm>
          <a:prstGeom prst="rect">
            <a:avLst/>
          </a:prstGeom>
          <a:ln>
            <a:solidFill>
              <a:schemeClr val="tx1"/>
            </a:solidFill>
          </a:ln>
        </p:spPr>
      </p:pic>
      <p:sp>
        <p:nvSpPr>
          <p:cNvPr id="2" name="Rectangle 1">
            <a:extLst>
              <a:ext uri="{FF2B5EF4-FFF2-40B4-BE49-F238E27FC236}">
                <a16:creationId xmlns:a16="http://schemas.microsoft.com/office/drawing/2014/main" id="{C7CE1BE3-F66F-EF43-AD3D-AA72AA71124E}"/>
              </a:ext>
            </a:extLst>
          </p:cNvPr>
          <p:cNvSpPr/>
          <p:nvPr/>
        </p:nvSpPr>
        <p:spPr>
          <a:xfrm>
            <a:off x="9920322" y="2922552"/>
            <a:ext cx="1806970" cy="369332"/>
          </a:xfrm>
          <a:prstGeom prst="rect">
            <a:avLst/>
          </a:prstGeom>
          <a:solidFill>
            <a:schemeClr val="bg1">
              <a:lumMod val="85000"/>
            </a:schemeClr>
          </a:solidFill>
        </p:spPr>
        <p:txBody>
          <a:bodyPr wrap="none">
            <a:spAutoFit/>
          </a:bodyPr>
          <a:lstStyle/>
          <a:p>
            <a:r>
              <a:rPr lang="en-US" dirty="0"/>
              <a:t>"Stork bite" mark</a:t>
            </a:r>
          </a:p>
        </p:txBody>
      </p:sp>
      <p:pic>
        <p:nvPicPr>
          <p:cNvPr id="7" name="Picture 6">
            <a:extLst>
              <a:ext uri="{FF2B5EF4-FFF2-40B4-BE49-F238E27FC236}">
                <a16:creationId xmlns:a16="http://schemas.microsoft.com/office/drawing/2014/main" id="{90EF6AA7-81BF-9B43-8B87-13A189388A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423666">
            <a:off x="5399783" y="4385468"/>
            <a:ext cx="2769233" cy="1980000"/>
          </a:xfrm>
          <a:prstGeom prst="roundRect">
            <a:avLst>
              <a:gd name="adj" fmla="val 11111"/>
            </a:avLst>
          </a:prstGeom>
          <a:ln w="76200" cap="rnd">
            <a:solidFill>
              <a:schemeClr val="bg1">
                <a:lumMod val="8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27000" prst="hardEdge"/>
            <a:extrusionClr>
              <a:srgbClr val="FFFFFF"/>
            </a:extrusionClr>
          </a:sp3d>
        </p:spPr>
      </p:pic>
    </p:spTree>
    <p:extLst>
      <p:ext uri="{BB962C8B-B14F-4D97-AF65-F5344CB8AC3E}">
        <p14:creationId xmlns:p14="http://schemas.microsoft.com/office/powerpoint/2010/main" val="328503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9E9BD8-91FA-8E4A-81D4-5BC06626BED8}"/>
              </a:ext>
            </a:extLst>
          </p:cNvPr>
          <p:cNvSpPr>
            <a:spLocks noGrp="1"/>
          </p:cNvSpPr>
          <p:nvPr>
            <p:ph type="title"/>
          </p:nvPr>
        </p:nvSpPr>
        <p:spPr/>
        <p:txBody>
          <a:bodyPr/>
          <a:lstStyle/>
          <a:p>
            <a:r>
              <a:rPr lang="en-US" dirty="0"/>
              <a:t>Hemangiomas </a:t>
            </a:r>
          </a:p>
        </p:txBody>
      </p:sp>
      <p:pic>
        <p:nvPicPr>
          <p:cNvPr id="6" name="Content Placeholder 5">
            <a:extLst>
              <a:ext uri="{FF2B5EF4-FFF2-40B4-BE49-F238E27FC236}">
                <a16:creationId xmlns:a16="http://schemas.microsoft.com/office/drawing/2014/main" id="{42368DAB-890B-6A47-B352-4A52AA09CD4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96545" y="514023"/>
            <a:ext cx="4401094" cy="5843896"/>
          </a:xfrm>
          <a:prstGeom prst="rect">
            <a:avLst/>
          </a:prstGeom>
          <a:ln>
            <a:solidFill>
              <a:schemeClr val="tx1"/>
            </a:solidFill>
          </a:ln>
        </p:spPr>
      </p:pic>
      <p:sp>
        <p:nvSpPr>
          <p:cNvPr id="7" name="Rectangle 6">
            <a:extLst>
              <a:ext uri="{FF2B5EF4-FFF2-40B4-BE49-F238E27FC236}">
                <a16:creationId xmlns:a16="http://schemas.microsoft.com/office/drawing/2014/main" id="{8A287F6E-1DD5-804D-95EE-53E1D44204A5}"/>
              </a:ext>
            </a:extLst>
          </p:cNvPr>
          <p:cNvSpPr/>
          <p:nvPr/>
        </p:nvSpPr>
        <p:spPr>
          <a:xfrm>
            <a:off x="7342265" y="5944165"/>
            <a:ext cx="1799339" cy="369332"/>
          </a:xfrm>
          <a:prstGeom prst="rect">
            <a:avLst/>
          </a:prstGeom>
          <a:solidFill>
            <a:schemeClr val="bg1">
              <a:lumMod val="85000"/>
            </a:schemeClr>
          </a:solidFill>
        </p:spPr>
        <p:txBody>
          <a:bodyPr wrap="none">
            <a:spAutoFit/>
          </a:bodyPr>
          <a:lstStyle/>
          <a:p>
            <a:r>
              <a:rPr lang="en-US" dirty="0"/>
              <a:t>Nevus </a:t>
            </a:r>
            <a:r>
              <a:rPr lang="en-US" dirty="0" err="1"/>
              <a:t>flammeus</a:t>
            </a:r>
            <a:endParaRPr lang="en-US" dirty="0"/>
          </a:p>
        </p:txBody>
      </p:sp>
      <p:pic>
        <p:nvPicPr>
          <p:cNvPr id="9" name="Picture 2" descr="http://med.stanford.edu/newborns/professional-education/photo-gallery/skin/_jcr_content/main/panel_builder/panel_0/panel_builder/panel_0/tabs/tab_main_panel_builder_panel_0_panel_builder_panel_0_tabs_14/image.img.full.high.jpg">
            <a:extLst>
              <a:ext uri="{FF2B5EF4-FFF2-40B4-BE49-F238E27FC236}">
                <a16:creationId xmlns:a16="http://schemas.microsoft.com/office/drawing/2014/main" id="{9BE4CF1C-868C-B346-B142-A645FCBB43F0}"/>
              </a:ext>
            </a:extLst>
          </p:cNvP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582448" y="1607886"/>
            <a:ext cx="5513552" cy="470273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01EDEF6-0CD6-6046-A2BF-16BC0FB8E300}"/>
              </a:ext>
            </a:extLst>
          </p:cNvPr>
          <p:cNvSpPr/>
          <p:nvPr/>
        </p:nvSpPr>
        <p:spPr>
          <a:xfrm>
            <a:off x="655239" y="5876651"/>
            <a:ext cx="1643976" cy="369332"/>
          </a:xfrm>
          <a:prstGeom prst="rect">
            <a:avLst/>
          </a:prstGeom>
          <a:solidFill>
            <a:schemeClr val="bg1">
              <a:lumMod val="85000"/>
            </a:schemeClr>
          </a:solidFill>
        </p:spPr>
        <p:txBody>
          <a:bodyPr wrap="none">
            <a:spAutoFit/>
          </a:bodyPr>
          <a:lstStyle/>
          <a:p>
            <a:r>
              <a:rPr lang="en-US" dirty="0"/>
              <a:t>Port Wine Stain</a:t>
            </a:r>
          </a:p>
        </p:txBody>
      </p:sp>
    </p:spTree>
    <p:extLst>
      <p:ext uri="{BB962C8B-B14F-4D97-AF65-F5344CB8AC3E}">
        <p14:creationId xmlns:p14="http://schemas.microsoft.com/office/powerpoint/2010/main" val="4046665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0019F1-F274-1347-BD82-170B6404F870}"/>
              </a:ext>
            </a:extLst>
          </p:cNvPr>
          <p:cNvSpPr>
            <a:spLocks noGrp="1"/>
          </p:cNvSpPr>
          <p:nvPr>
            <p:ph type="title"/>
          </p:nvPr>
        </p:nvSpPr>
        <p:spPr>
          <a:xfrm>
            <a:off x="0" y="466724"/>
            <a:ext cx="11808000" cy="900000"/>
          </a:xfrm>
        </p:spPr>
        <p:txBody>
          <a:bodyPr>
            <a:normAutofit/>
          </a:bodyPr>
          <a:lstStyle/>
          <a:p>
            <a:endParaRPr lang="en-US" sz="2400" b="1" dirty="0"/>
          </a:p>
        </p:txBody>
      </p:sp>
      <p:pic>
        <p:nvPicPr>
          <p:cNvPr id="6" name="Content Placeholder 5">
            <a:extLst>
              <a:ext uri="{FF2B5EF4-FFF2-40B4-BE49-F238E27FC236}">
                <a16:creationId xmlns:a16="http://schemas.microsoft.com/office/drawing/2014/main" id="{739A7984-33CC-8347-83C0-654F2A49C57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50779"/>
          <a:stretch/>
        </p:blipFill>
        <p:spPr>
          <a:xfrm>
            <a:off x="3026903" y="279000"/>
            <a:ext cx="3966295" cy="6300000"/>
          </a:xfrm>
          <a:ln w="38100">
            <a:solidFill>
              <a:schemeClr val="bg1"/>
            </a:solidFill>
          </a:ln>
        </p:spPr>
      </p:pic>
      <p:pic>
        <p:nvPicPr>
          <p:cNvPr id="7" name="Content Placeholder 5">
            <a:extLst>
              <a:ext uri="{FF2B5EF4-FFF2-40B4-BE49-F238E27FC236}">
                <a16:creationId xmlns:a16="http://schemas.microsoft.com/office/drawing/2014/main" id="{CF59FC26-93D4-6047-9035-9B76DA615AA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0779" b="17131"/>
          <a:stretch/>
        </p:blipFill>
        <p:spPr>
          <a:xfrm>
            <a:off x="7085859" y="279000"/>
            <a:ext cx="4786226" cy="6300000"/>
          </a:xfrm>
        </p:spPr>
      </p:pic>
      <p:sp>
        <p:nvSpPr>
          <p:cNvPr id="2" name="Rectangle 1">
            <a:extLst>
              <a:ext uri="{FF2B5EF4-FFF2-40B4-BE49-F238E27FC236}">
                <a16:creationId xmlns:a16="http://schemas.microsoft.com/office/drawing/2014/main" id="{1BA10817-2F29-B14C-9051-24F52895ED0E}"/>
              </a:ext>
            </a:extLst>
          </p:cNvPr>
          <p:cNvSpPr/>
          <p:nvPr/>
        </p:nvSpPr>
        <p:spPr>
          <a:xfrm>
            <a:off x="437397" y="1554448"/>
            <a:ext cx="2120065" cy="1384995"/>
          </a:xfrm>
          <a:prstGeom prst="rect">
            <a:avLst/>
          </a:prstGeom>
        </p:spPr>
        <p:txBody>
          <a:bodyPr wrap="square">
            <a:spAutoFit/>
          </a:bodyPr>
          <a:lstStyle/>
          <a:p>
            <a:r>
              <a:rPr lang="en-US" sz="2800" dirty="0"/>
              <a:t>Hemangioma</a:t>
            </a:r>
          </a:p>
          <a:p>
            <a:r>
              <a:rPr lang="en-US" sz="2800" dirty="0"/>
              <a:t>Natural History</a:t>
            </a:r>
          </a:p>
        </p:txBody>
      </p:sp>
      <p:sp>
        <p:nvSpPr>
          <p:cNvPr id="3" name="Rectangle 2">
            <a:extLst>
              <a:ext uri="{FF2B5EF4-FFF2-40B4-BE49-F238E27FC236}">
                <a16:creationId xmlns:a16="http://schemas.microsoft.com/office/drawing/2014/main" id="{8DD78924-04A9-2E48-A59F-AB27604CEEBB}"/>
              </a:ext>
            </a:extLst>
          </p:cNvPr>
          <p:cNvSpPr/>
          <p:nvPr/>
        </p:nvSpPr>
        <p:spPr>
          <a:xfrm>
            <a:off x="485397" y="3127167"/>
            <a:ext cx="2024063" cy="1015663"/>
          </a:xfrm>
          <a:prstGeom prst="rect">
            <a:avLst/>
          </a:prstGeom>
        </p:spPr>
        <p:txBody>
          <a:bodyPr wrap="square">
            <a:spAutoFit/>
          </a:bodyPr>
          <a:lstStyle/>
          <a:p>
            <a:pPr marL="205200" indent="-360000">
              <a:buFont typeface="+mj-lt"/>
              <a:buAutoNum type="alphaUcPeriod"/>
            </a:pPr>
            <a:r>
              <a:rPr lang="en-US" sz="2000" dirty="0"/>
              <a:t>At 1 month</a:t>
            </a:r>
          </a:p>
          <a:p>
            <a:pPr marL="205200" indent="-360000">
              <a:buFont typeface="+mj-lt"/>
              <a:buAutoNum type="alphaUcPeriod"/>
            </a:pPr>
            <a:r>
              <a:rPr lang="en-US" sz="2000" dirty="0"/>
              <a:t>At 2 years</a:t>
            </a:r>
          </a:p>
          <a:p>
            <a:pPr marL="205200" indent="-360000">
              <a:buFont typeface="+mj-lt"/>
              <a:buAutoNum type="alphaUcPeriod"/>
            </a:pPr>
            <a:r>
              <a:rPr lang="en-US" sz="2000" dirty="0"/>
              <a:t>At 7 years</a:t>
            </a:r>
          </a:p>
        </p:txBody>
      </p:sp>
    </p:spTree>
    <p:extLst>
      <p:ext uri="{BB962C8B-B14F-4D97-AF65-F5344CB8AC3E}">
        <p14:creationId xmlns:p14="http://schemas.microsoft.com/office/powerpoint/2010/main" val="3098702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3"/>
          <p:cNvSpPr>
            <a:spLocks noGrp="1"/>
          </p:cNvSpPr>
          <p:nvPr>
            <p:ph type="title"/>
          </p:nvPr>
        </p:nvSpPr>
        <p:spPr/>
        <p:txBody>
          <a:bodyPr/>
          <a:lstStyle/>
          <a:p>
            <a:r>
              <a:rPr lang="en-US" dirty="0"/>
              <a:t>Skin Lesions</a:t>
            </a:r>
          </a:p>
        </p:txBody>
      </p:sp>
      <p:sp>
        <p:nvSpPr>
          <p:cNvPr id="20483" name="Content Placeholder 26"/>
          <p:cNvSpPr>
            <a:spLocks noGrp="1"/>
          </p:cNvSpPr>
          <p:nvPr>
            <p:ph sz="quarter" idx="1"/>
          </p:nvPr>
        </p:nvSpPr>
        <p:spPr/>
        <p:txBody>
          <a:bodyPr/>
          <a:lstStyle/>
          <a:p>
            <a:endParaRPr lang="en-US" sz="2400" dirty="0"/>
          </a:p>
          <a:p>
            <a:pPr marL="0" indent="0">
              <a:buNone/>
            </a:pPr>
            <a:r>
              <a:rPr lang="en-US" b="1" dirty="0"/>
              <a:t>Gray slate (</a:t>
            </a:r>
            <a:r>
              <a:rPr lang="en-US" b="1" dirty="0" err="1"/>
              <a:t>mongolian</a:t>
            </a:r>
            <a:r>
              <a:rPr lang="en-US" b="1" dirty="0"/>
              <a:t>) spots</a:t>
            </a:r>
          </a:p>
          <a:p>
            <a:endParaRPr lang="en-US" sz="800" dirty="0"/>
          </a:p>
          <a:p>
            <a:pPr marL="0" indent="0">
              <a:buNone/>
            </a:pPr>
            <a:r>
              <a:rPr lang="en-US" dirty="0"/>
              <a:t>Pigmented areas mostly over the lumbar region and buttocks.</a:t>
            </a:r>
          </a:p>
          <a:p>
            <a:pPr marL="0" indent="0">
              <a:buNone/>
            </a:pPr>
            <a:endParaRPr lang="en-US" sz="400" dirty="0"/>
          </a:p>
          <a:p>
            <a:pPr marL="0" indent="0">
              <a:buNone/>
            </a:pPr>
            <a:r>
              <a:rPr lang="en-US" dirty="0"/>
              <a:t>Become less prominent and may eventually disappear during childhood</a:t>
            </a:r>
          </a:p>
        </p:txBody>
      </p:sp>
      <p:pic>
        <p:nvPicPr>
          <p:cNvPr id="57346" name="Picture 2" descr="http://www.huidziekten.nl/afbeeldingen/mongolianspot2.jpg"/>
          <p:cNvPicPr>
            <a:picLocks noGrp="1" noChangeAspect="1" noChangeArrowheads="1"/>
          </p:cNvPicPr>
          <p:nvPr>
            <p:ph sz="quarter" idx="2"/>
          </p:nvPr>
        </p:nvPicPr>
        <p:blipFill>
          <a:blip r:embed="rId3" cstate="print">
            <a:extLst>
              <a:ext uri="{BEBA8EAE-BF5A-486C-A8C5-ECC9F3942E4B}">
                <a14:imgProps xmlns:a14="http://schemas.microsoft.com/office/drawing/2010/main">
                  <a14:imgLayer r:embed="rId4">
                    <a14:imgEffect>
                      <a14:brightnessContrast contrast="30000"/>
                    </a14:imgEffect>
                  </a14:imgLayer>
                </a14:imgProps>
              </a:ext>
            </a:extLst>
          </a:blip>
          <a:srcRect/>
          <a:stretch>
            <a:fillRect/>
          </a:stretch>
        </p:blipFill>
        <p:spPr>
          <a:xfrm>
            <a:off x="6172200" y="1825625"/>
            <a:ext cx="5634720" cy="4226040"/>
          </a:xfrm>
        </p:spPr>
      </p:pic>
    </p:spTree>
    <p:extLst>
      <p:ext uri="{BB962C8B-B14F-4D97-AF65-F5344CB8AC3E}">
        <p14:creationId xmlns:p14="http://schemas.microsoft.com/office/powerpoint/2010/main" val="3526003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Skin Lesions</a:t>
            </a:r>
          </a:p>
        </p:txBody>
      </p:sp>
      <p:sp>
        <p:nvSpPr>
          <p:cNvPr id="3" name="Content Placeholder 2"/>
          <p:cNvSpPr>
            <a:spLocks noGrp="1"/>
          </p:cNvSpPr>
          <p:nvPr>
            <p:ph sz="quarter" idx="1"/>
          </p:nvPr>
        </p:nvSpPr>
        <p:spPr/>
        <p:txBody>
          <a:bodyPr/>
          <a:lstStyle/>
          <a:p>
            <a:endParaRPr lang="en-US" sz="2400" dirty="0"/>
          </a:p>
          <a:p>
            <a:pPr marL="0" indent="0">
              <a:buNone/>
            </a:pPr>
            <a:r>
              <a:rPr lang="en-US" b="1" dirty="0"/>
              <a:t>Erythema </a:t>
            </a:r>
            <a:r>
              <a:rPr lang="en-US" b="1" dirty="0" err="1"/>
              <a:t>Toxicum</a:t>
            </a:r>
            <a:endParaRPr lang="en-US" b="1" dirty="0"/>
          </a:p>
          <a:p>
            <a:endParaRPr lang="en-US" sz="800" dirty="0"/>
          </a:p>
          <a:p>
            <a:pPr marL="0" indent="0">
              <a:buNone/>
            </a:pPr>
            <a:r>
              <a:rPr lang="en-US" dirty="0"/>
              <a:t>Erythematous flares with central pin point vesicles or papules. </a:t>
            </a:r>
          </a:p>
          <a:p>
            <a:pPr marL="0" indent="0">
              <a:buNone/>
            </a:pPr>
            <a:endParaRPr lang="en-US" sz="400" dirty="0"/>
          </a:p>
          <a:p>
            <a:pPr marL="0" indent="0">
              <a:buNone/>
            </a:pPr>
            <a:r>
              <a:rPr lang="en-US" dirty="0"/>
              <a:t>May appear and disappear over several hours to days during the first week of life</a:t>
            </a:r>
          </a:p>
          <a:p>
            <a:endParaRPr lang="en-US" dirty="0"/>
          </a:p>
        </p:txBody>
      </p:sp>
      <p:pic>
        <p:nvPicPr>
          <p:cNvPr id="3074" name="Picture 2"/>
          <p:cNvPicPr>
            <a:picLocks noGrp="1" noChangeAspect="1" noChangeArrowheads="1"/>
          </p:cNvPicPr>
          <p:nvPr>
            <p:ph sz="quarter" idx="2"/>
          </p:nvPr>
        </p:nvPicPr>
        <p:blipFill>
          <a:blip r:embed="rId3" cstate="print"/>
          <a:srcRect l="9470" t="2992"/>
          <a:stretch>
            <a:fillRect/>
          </a:stretch>
        </p:blipFill>
        <p:spPr>
          <a:xfrm>
            <a:off x="7375873" y="463130"/>
            <a:ext cx="4376800" cy="5928145"/>
          </a:xfrm>
          <a:ln>
            <a:solidFill>
              <a:schemeClr val="tx1"/>
            </a:solidFill>
          </a:ln>
        </p:spPr>
      </p:pic>
      <p:sp>
        <p:nvSpPr>
          <p:cNvPr id="2" name="Rectangle 1">
            <a:extLst>
              <a:ext uri="{FF2B5EF4-FFF2-40B4-BE49-F238E27FC236}">
                <a16:creationId xmlns:a16="http://schemas.microsoft.com/office/drawing/2014/main" id="{CDF05E7C-720D-DC43-A119-B8BA76807C51}"/>
              </a:ext>
            </a:extLst>
          </p:cNvPr>
          <p:cNvSpPr/>
          <p:nvPr/>
        </p:nvSpPr>
        <p:spPr>
          <a:xfrm>
            <a:off x="7445180" y="5959819"/>
            <a:ext cx="1944828" cy="369332"/>
          </a:xfrm>
          <a:prstGeom prst="rect">
            <a:avLst/>
          </a:prstGeom>
          <a:solidFill>
            <a:schemeClr val="bg1">
              <a:lumMod val="85000"/>
            </a:schemeClr>
          </a:solidFill>
        </p:spPr>
        <p:txBody>
          <a:bodyPr wrap="none">
            <a:spAutoFit/>
          </a:bodyPr>
          <a:lstStyle/>
          <a:p>
            <a:r>
              <a:rPr lang="en-US" dirty="0">
                <a:ln w="0"/>
              </a:rPr>
              <a:t>Erythema </a:t>
            </a:r>
            <a:r>
              <a:rPr lang="en-US" dirty="0" err="1">
                <a:ln w="0"/>
              </a:rPr>
              <a:t>Toxicum</a:t>
            </a:r>
            <a:endParaRPr lang="en-US" dirty="0">
              <a:ln w="0"/>
            </a:endParaRPr>
          </a:p>
        </p:txBody>
      </p:sp>
    </p:spTree>
    <p:extLst>
      <p:ext uri="{BB962C8B-B14F-4D97-AF65-F5344CB8AC3E}">
        <p14:creationId xmlns:p14="http://schemas.microsoft.com/office/powerpoint/2010/main" val="3297903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Skin Lesions</a:t>
            </a:r>
          </a:p>
        </p:txBody>
      </p:sp>
      <p:sp>
        <p:nvSpPr>
          <p:cNvPr id="21507" name="Content Placeholder 2"/>
          <p:cNvSpPr>
            <a:spLocks noGrp="1"/>
          </p:cNvSpPr>
          <p:nvPr>
            <p:ph sz="quarter" idx="1"/>
          </p:nvPr>
        </p:nvSpPr>
        <p:spPr/>
        <p:txBody>
          <a:bodyPr>
            <a:normAutofit/>
          </a:bodyPr>
          <a:lstStyle/>
          <a:p>
            <a:endParaRPr lang="en-US" sz="2400" dirty="0"/>
          </a:p>
          <a:p>
            <a:pPr marL="0" indent="0">
              <a:buNone/>
            </a:pPr>
            <a:r>
              <a:rPr lang="en-US" b="1" dirty="0" err="1"/>
              <a:t>Milia</a:t>
            </a:r>
            <a:endParaRPr lang="en-US" b="1" dirty="0"/>
          </a:p>
          <a:p>
            <a:endParaRPr lang="en-US" sz="800" dirty="0"/>
          </a:p>
          <a:p>
            <a:pPr marL="0" indent="0">
              <a:buNone/>
            </a:pPr>
            <a:r>
              <a:rPr lang="en-US" dirty="0"/>
              <a:t>Tiny white papules on the nose, cheeks, fore-head and the trunk </a:t>
            </a:r>
          </a:p>
          <a:p>
            <a:pPr marL="0" indent="0">
              <a:buNone/>
            </a:pPr>
            <a:endParaRPr lang="en-US" sz="400" dirty="0"/>
          </a:p>
          <a:p>
            <a:pPr marL="0" indent="0">
              <a:buNone/>
            </a:pPr>
            <a:r>
              <a:rPr lang="en-US" dirty="0"/>
              <a:t>They are keratin filled </a:t>
            </a:r>
            <a:r>
              <a:rPr lang="en-US" dirty="0" err="1"/>
              <a:t>epithethial</a:t>
            </a:r>
            <a:r>
              <a:rPr lang="en-US" dirty="0"/>
              <a:t> cysts </a:t>
            </a:r>
          </a:p>
          <a:p>
            <a:pPr marL="0" indent="0">
              <a:buNone/>
            </a:pPr>
            <a:endParaRPr lang="en-US" sz="400" dirty="0"/>
          </a:p>
          <a:p>
            <a:pPr marL="0" indent="0">
              <a:buNone/>
            </a:pPr>
            <a:r>
              <a:rPr lang="en-US" dirty="0"/>
              <a:t>Spontaneous resolution is expected within a few weeks.</a:t>
            </a:r>
          </a:p>
        </p:txBody>
      </p:sp>
      <p:pic>
        <p:nvPicPr>
          <p:cNvPr id="2050" name="Picture 2" descr="C:\Users\Khalid\Desktop\milia-1.jpg"/>
          <p:cNvPicPr>
            <a:picLocks noGrp="1" noChangeAspect="1" noChangeArrowheads="1"/>
          </p:cNvPicPr>
          <p:nvPr>
            <p:ph sz="quarter" idx="2"/>
          </p:nvPr>
        </p:nvPicPr>
        <p:blipFill rotWithShape="1">
          <a:blip r:embed="rId3" cstate="print">
            <a:lum contrast="20000"/>
            <a:extLst>
              <a:ext uri="{BEBA8EAE-BF5A-486C-A8C5-ECC9F3942E4B}">
                <a14:imgProps xmlns:a14="http://schemas.microsoft.com/office/drawing/2010/main">
                  <a14:imgLayer r:embed="rId4">
                    <a14:imgEffect>
                      <a14:saturation sat="85000"/>
                    </a14:imgEffect>
                  </a14:imgLayer>
                </a14:imgProps>
              </a:ext>
            </a:extLst>
          </a:blip>
          <a:srcRect t="24023"/>
          <a:stretch/>
        </p:blipFill>
        <p:spPr>
          <a:xfrm>
            <a:off x="6720257" y="3602898"/>
            <a:ext cx="5184000" cy="2958002"/>
          </a:xfrm>
          <a:ln>
            <a:solidFill>
              <a:schemeClr val="tx1"/>
            </a:solidFill>
          </a:ln>
          <a:effectLst/>
        </p:spPr>
      </p:pic>
      <p:pic>
        <p:nvPicPr>
          <p:cNvPr id="5" name="Picture 4">
            <a:extLst>
              <a:ext uri="{FF2B5EF4-FFF2-40B4-BE49-F238E27FC236}">
                <a16:creationId xmlns:a16="http://schemas.microsoft.com/office/drawing/2014/main" id="{2DD64726-06BE-7E4C-985D-90EA050FD3A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75000"/>
                    </a14:imgEffect>
                    <a14:imgEffect>
                      <a14:brightnessContrast bright="40000"/>
                    </a14:imgEffect>
                  </a14:imgLayer>
                </a14:imgProps>
              </a:ext>
              <a:ext uri="{28A0092B-C50C-407E-A947-70E740481C1C}">
                <a14:useLocalDpi xmlns:a14="http://schemas.microsoft.com/office/drawing/2010/main" val="0"/>
              </a:ext>
            </a:extLst>
          </a:blip>
          <a:srcRect t="19997"/>
          <a:stretch/>
        </p:blipFill>
        <p:spPr>
          <a:xfrm>
            <a:off x="6705509" y="311705"/>
            <a:ext cx="5184000" cy="3165669"/>
          </a:xfrm>
          <a:prstGeom prst="rect">
            <a:avLst/>
          </a:prstGeom>
          <a:ln>
            <a:solidFill>
              <a:schemeClr val="tx1"/>
            </a:solidFill>
          </a:ln>
          <a:effectLst/>
        </p:spPr>
      </p:pic>
      <p:sp>
        <p:nvSpPr>
          <p:cNvPr id="2" name="Rectangle 1">
            <a:extLst>
              <a:ext uri="{FF2B5EF4-FFF2-40B4-BE49-F238E27FC236}">
                <a16:creationId xmlns:a16="http://schemas.microsoft.com/office/drawing/2014/main" id="{2AEEE397-4327-1240-9386-0764E1BCBFCF}"/>
              </a:ext>
            </a:extLst>
          </p:cNvPr>
          <p:cNvSpPr/>
          <p:nvPr/>
        </p:nvSpPr>
        <p:spPr>
          <a:xfrm>
            <a:off x="6766281" y="6146975"/>
            <a:ext cx="2342308" cy="369332"/>
          </a:xfrm>
          <a:prstGeom prst="rect">
            <a:avLst/>
          </a:prstGeom>
          <a:solidFill>
            <a:schemeClr val="bg1">
              <a:lumMod val="85000"/>
            </a:schemeClr>
          </a:solidFill>
        </p:spPr>
        <p:txBody>
          <a:bodyPr wrap="none">
            <a:spAutoFit/>
          </a:bodyPr>
          <a:lstStyle/>
          <a:p>
            <a:r>
              <a:rPr lang="en-US" dirty="0">
                <a:ln w="0"/>
                <a:latin typeface="Fjord One"/>
              </a:rPr>
              <a:t>Sebaceous Hyperplasia</a:t>
            </a:r>
          </a:p>
        </p:txBody>
      </p:sp>
      <p:sp>
        <p:nvSpPr>
          <p:cNvPr id="3" name="Rectangle 2">
            <a:extLst>
              <a:ext uri="{FF2B5EF4-FFF2-40B4-BE49-F238E27FC236}">
                <a16:creationId xmlns:a16="http://schemas.microsoft.com/office/drawing/2014/main" id="{5460D7A0-19ED-CB45-AF81-FC3A56D1A023}"/>
              </a:ext>
            </a:extLst>
          </p:cNvPr>
          <p:cNvSpPr/>
          <p:nvPr/>
        </p:nvSpPr>
        <p:spPr>
          <a:xfrm>
            <a:off x="6749753" y="3059668"/>
            <a:ext cx="668773" cy="369332"/>
          </a:xfrm>
          <a:prstGeom prst="rect">
            <a:avLst/>
          </a:prstGeom>
          <a:solidFill>
            <a:schemeClr val="bg1">
              <a:lumMod val="85000"/>
            </a:schemeClr>
          </a:solidFill>
        </p:spPr>
        <p:txBody>
          <a:bodyPr wrap="none">
            <a:spAutoFit/>
          </a:bodyPr>
          <a:lstStyle/>
          <a:p>
            <a:r>
              <a:rPr lang="en-US" dirty="0" err="1">
                <a:ln w="0"/>
              </a:rPr>
              <a:t>Milia</a:t>
            </a:r>
            <a:endParaRPr lang="en-US" dirty="0">
              <a:ln w="0"/>
            </a:endParaRPr>
          </a:p>
        </p:txBody>
      </p:sp>
    </p:spTree>
    <p:extLst>
      <p:ext uri="{BB962C8B-B14F-4D97-AF65-F5344CB8AC3E}">
        <p14:creationId xmlns:p14="http://schemas.microsoft.com/office/powerpoint/2010/main" val="2676575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 Lesions</a:t>
            </a:r>
          </a:p>
        </p:txBody>
      </p:sp>
      <p:sp>
        <p:nvSpPr>
          <p:cNvPr id="3" name="Content Placeholder 2"/>
          <p:cNvSpPr>
            <a:spLocks noGrp="1"/>
          </p:cNvSpPr>
          <p:nvPr>
            <p:ph sz="quarter" idx="1"/>
          </p:nvPr>
        </p:nvSpPr>
        <p:spPr>
          <a:xfrm>
            <a:off x="838200" y="1825625"/>
            <a:ext cx="5415115" cy="4351338"/>
          </a:xfrm>
        </p:spPr>
        <p:txBody>
          <a:bodyPr/>
          <a:lstStyle/>
          <a:p>
            <a:endParaRPr lang="en-US" sz="2400" dirty="0"/>
          </a:p>
          <a:p>
            <a:pPr marL="0" indent="0">
              <a:buNone/>
            </a:pPr>
            <a:r>
              <a:rPr lang="en-US" b="1" dirty="0" err="1"/>
              <a:t>Miliaria</a:t>
            </a:r>
            <a:r>
              <a:rPr lang="en-US" b="1" dirty="0"/>
              <a:t> (heat rash)</a:t>
            </a:r>
          </a:p>
          <a:p>
            <a:endParaRPr lang="en-US" sz="800" dirty="0"/>
          </a:p>
          <a:p>
            <a:pPr marL="0" indent="0">
              <a:buNone/>
            </a:pPr>
            <a:r>
              <a:rPr lang="en-US" dirty="0"/>
              <a:t>Pin-point vesicles with or without surrounding erythema caused by plugging of sweat glands </a:t>
            </a:r>
          </a:p>
          <a:p>
            <a:endParaRPr lang="en-US" dirty="0"/>
          </a:p>
        </p:txBody>
      </p:sp>
      <p:pic>
        <p:nvPicPr>
          <p:cNvPr id="1026" name="Picture 2" descr="C:\Users\Khalid\Desktop\Heat-rash.jpg"/>
          <p:cNvPicPr>
            <a:picLocks noGrp="1" noChangeAspect="1" noChangeArrowheads="1"/>
          </p:cNvPicPr>
          <p:nvPr>
            <p:ph sz="quarter" idx="2"/>
          </p:nvPr>
        </p:nvPicPr>
        <p:blipFill>
          <a:blip r:embed="rId3" cstate="print">
            <a:extLst>
              <a:ext uri="{BEBA8EAE-BF5A-486C-A8C5-ECC9F3942E4B}">
                <a14:imgProps xmlns:a14="http://schemas.microsoft.com/office/drawing/2010/main">
                  <a14:imgLayer r:embed="rId4">
                    <a14:imgEffect>
                      <a14:sharpenSoften amount="20000"/>
                    </a14:imgEffect>
                    <a14:imgEffect>
                      <a14:saturation sat="80000"/>
                    </a14:imgEffect>
                  </a14:imgLayer>
                </a14:imgProps>
              </a:ext>
            </a:extLst>
          </a:blip>
          <a:srcRect l="4739"/>
          <a:stretch>
            <a:fillRect/>
          </a:stretch>
        </p:blipFill>
        <p:spPr>
          <a:xfrm>
            <a:off x="7393780" y="347391"/>
            <a:ext cx="4445752" cy="2988000"/>
          </a:xfrm>
          <a:ln>
            <a:solidFill>
              <a:schemeClr val="tx1"/>
            </a:solidFill>
          </a:ln>
          <a:effectLst/>
        </p:spPr>
      </p:pic>
      <p:pic>
        <p:nvPicPr>
          <p:cNvPr id="5" name="Picture 2">
            <a:extLst>
              <a:ext uri="{FF2B5EF4-FFF2-40B4-BE49-F238E27FC236}">
                <a16:creationId xmlns:a16="http://schemas.microsoft.com/office/drawing/2014/main" id="{C176C0C6-530E-EE4F-8948-0F11A84C818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9488"/>
                    </a14:imgEffect>
                    <a14:imgEffect>
                      <a14:saturation sat="80000"/>
                    </a14:imgEffect>
                    <a14:imgEffect>
                      <a14:brightnessContrast bright="10000" contrast="20000"/>
                    </a14:imgEffect>
                  </a14:imgLayer>
                </a14:imgProps>
              </a:ext>
            </a:extLst>
          </a:blip>
          <a:srcRect t="10330"/>
          <a:stretch/>
        </p:blipFill>
        <p:spPr>
          <a:xfrm>
            <a:off x="7417914" y="3506843"/>
            <a:ext cx="4421618" cy="2988000"/>
          </a:xfrm>
          <a:prstGeom prst="rect">
            <a:avLst/>
          </a:prstGeom>
          <a:ln w="12700">
            <a:solidFill>
              <a:schemeClr val="tx1"/>
            </a:solidFill>
          </a:ln>
          <a:effectLst/>
        </p:spPr>
      </p:pic>
      <p:sp>
        <p:nvSpPr>
          <p:cNvPr id="4" name="Rectangle 3">
            <a:extLst>
              <a:ext uri="{FF2B5EF4-FFF2-40B4-BE49-F238E27FC236}">
                <a16:creationId xmlns:a16="http://schemas.microsoft.com/office/drawing/2014/main" id="{C3C7F9DA-14B5-C241-868B-01251ECE237D}"/>
              </a:ext>
            </a:extLst>
          </p:cNvPr>
          <p:cNvSpPr/>
          <p:nvPr/>
        </p:nvSpPr>
        <p:spPr>
          <a:xfrm>
            <a:off x="7470651" y="6071158"/>
            <a:ext cx="1537472" cy="369332"/>
          </a:xfrm>
          <a:prstGeom prst="rect">
            <a:avLst/>
          </a:prstGeom>
          <a:solidFill>
            <a:schemeClr val="bg1">
              <a:lumMod val="85000"/>
            </a:schemeClr>
          </a:solidFill>
        </p:spPr>
        <p:txBody>
          <a:bodyPr wrap="none">
            <a:spAutoFit/>
          </a:bodyPr>
          <a:lstStyle/>
          <a:p>
            <a:r>
              <a:rPr lang="en-US" dirty="0">
                <a:ln w="0"/>
              </a:rPr>
              <a:t>Neonatal acne</a:t>
            </a:r>
          </a:p>
        </p:txBody>
      </p:sp>
      <p:sp>
        <p:nvSpPr>
          <p:cNvPr id="6" name="Rectangle 5">
            <a:extLst>
              <a:ext uri="{FF2B5EF4-FFF2-40B4-BE49-F238E27FC236}">
                <a16:creationId xmlns:a16="http://schemas.microsoft.com/office/drawing/2014/main" id="{2A434366-2D2B-DF4B-AE40-B90177FD85CF}"/>
              </a:ext>
            </a:extLst>
          </p:cNvPr>
          <p:cNvSpPr/>
          <p:nvPr/>
        </p:nvSpPr>
        <p:spPr>
          <a:xfrm>
            <a:off x="7437532" y="2925876"/>
            <a:ext cx="894797" cy="369332"/>
          </a:xfrm>
          <a:prstGeom prst="rect">
            <a:avLst/>
          </a:prstGeom>
          <a:solidFill>
            <a:schemeClr val="bg1">
              <a:lumMod val="85000"/>
            </a:schemeClr>
          </a:solidFill>
        </p:spPr>
        <p:txBody>
          <a:bodyPr wrap="none">
            <a:spAutoFit/>
          </a:bodyPr>
          <a:lstStyle/>
          <a:p>
            <a:r>
              <a:rPr lang="en-US" dirty="0">
                <a:ln w="0"/>
              </a:rPr>
              <a:t>Miliaria</a:t>
            </a:r>
          </a:p>
        </p:txBody>
      </p:sp>
    </p:spTree>
    <p:extLst>
      <p:ext uri="{BB962C8B-B14F-4D97-AF65-F5344CB8AC3E}">
        <p14:creationId xmlns:p14="http://schemas.microsoft.com/office/powerpoint/2010/main" val="1640676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dirty="0"/>
              <a:t>Objectives </a:t>
            </a:r>
          </a:p>
        </p:txBody>
      </p:sp>
      <p:sp>
        <p:nvSpPr>
          <p:cNvPr id="11267" name="Content Placeholder 2"/>
          <p:cNvSpPr>
            <a:spLocks noGrp="1"/>
          </p:cNvSpPr>
          <p:nvPr>
            <p:ph sz="quarter" idx="1"/>
          </p:nvPr>
        </p:nvSpPr>
        <p:spPr/>
        <p:txBody>
          <a:bodyPr/>
          <a:lstStyle/>
          <a:p>
            <a:endParaRPr lang="en-US" sz="2400" dirty="0"/>
          </a:p>
          <a:p>
            <a:pPr marL="0" indent="0">
              <a:buNone/>
            </a:pPr>
            <a:r>
              <a:rPr lang="en-US" dirty="0"/>
              <a:t>By the end of this presentation, student should be able to:</a:t>
            </a:r>
          </a:p>
          <a:p>
            <a:endParaRPr lang="en-US" sz="1200" dirty="0"/>
          </a:p>
          <a:p>
            <a:pPr lvl="1"/>
            <a:r>
              <a:rPr lang="en-US" dirty="0"/>
              <a:t>Recognize the </a:t>
            </a:r>
            <a:r>
              <a:rPr lang="en-US" b="1" dirty="0">
                <a:solidFill>
                  <a:srgbClr val="C00000"/>
                </a:solidFill>
              </a:rPr>
              <a:t>physical differences </a:t>
            </a:r>
            <a:r>
              <a:rPr lang="en-US" dirty="0"/>
              <a:t>between the newborn infant and the older children.</a:t>
            </a:r>
          </a:p>
          <a:p>
            <a:pPr lvl="1"/>
            <a:endParaRPr lang="en-US" sz="800" dirty="0"/>
          </a:p>
          <a:p>
            <a:pPr lvl="1"/>
            <a:r>
              <a:rPr lang="en-US" dirty="0"/>
              <a:t>Recognize the importance of </a:t>
            </a:r>
            <a:r>
              <a:rPr lang="en-US" b="1" dirty="0">
                <a:solidFill>
                  <a:srgbClr val="C00000"/>
                </a:solidFill>
              </a:rPr>
              <a:t>maternal factors </a:t>
            </a:r>
            <a:r>
              <a:rPr lang="en-US" dirty="0"/>
              <a:t>in neonatal health.</a:t>
            </a:r>
          </a:p>
          <a:p>
            <a:pPr lvl="1"/>
            <a:endParaRPr lang="en-US" sz="800" dirty="0"/>
          </a:p>
          <a:p>
            <a:pPr lvl="1"/>
            <a:r>
              <a:rPr lang="en-US" dirty="0"/>
              <a:t>Recognize the most important </a:t>
            </a:r>
            <a:r>
              <a:rPr lang="en-US" b="1" dirty="0">
                <a:solidFill>
                  <a:srgbClr val="C00000"/>
                </a:solidFill>
              </a:rPr>
              <a:t>components of the examination </a:t>
            </a:r>
            <a:r>
              <a:rPr lang="en-US" dirty="0"/>
              <a:t>and their proper interpretation</a:t>
            </a:r>
          </a:p>
        </p:txBody>
      </p:sp>
    </p:spTree>
    <p:extLst>
      <p:ext uri="{BB962C8B-B14F-4D97-AF65-F5344CB8AC3E}">
        <p14:creationId xmlns:p14="http://schemas.microsoft.com/office/powerpoint/2010/main" val="1189668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a:t>Skin Lesions</a:t>
            </a:r>
          </a:p>
        </p:txBody>
      </p:sp>
      <p:sp>
        <p:nvSpPr>
          <p:cNvPr id="22531" name="Content Placeholder 2"/>
          <p:cNvSpPr>
            <a:spLocks noGrp="1"/>
          </p:cNvSpPr>
          <p:nvPr>
            <p:ph sz="half" idx="1"/>
          </p:nvPr>
        </p:nvSpPr>
        <p:spPr>
          <a:xfrm>
            <a:off x="838200" y="1825625"/>
            <a:ext cx="3612782" cy="4351338"/>
          </a:xfrm>
        </p:spPr>
        <p:txBody>
          <a:bodyPr/>
          <a:lstStyle/>
          <a:p>
            <a:endParaRPr lang="en-US" sz="2400" dirty="0"/>
          </a:p>
          <a:p>
            <a:pPr marL="0" indent="0">
              <a:buNone/>
            </a:pPr>
            <a:r>
              <a:rPr lang="en-US" b="1" dirty="0"/>
              <a:t>Peeling </a:t>
            </a:r>
            <a:r>
              <a:rPr lang="en-US" b="1" i="1" dirty="0"/>
              <a:t>and</a:t>
            </a:r>
            <a:r>
              <a:rPr lang="en-US" b="1" dirty="0"/>
              <a:t> cracking</a:t>
            </a:r>
          </a:p>
          <a:p>
            <a:endParaRPr lang="en-US" sz="800" dirty="0"/>
          </a:p>
        </p:txBody>
      </p:sp>
      <p:pic>
        <p:nvPicPr>
          <p:cNvPr id="55297" name="Picture 1"/>
          <p:cNvPicPr>
            <a:picLocks noGrp="1" noChangeArrowheads="1"/>
          </p:cNvPicPr>
          <p:nvPr>
            <p:ph sz="half" idx="2"/>
          </p:nvPr>
        </p:nvPicPr>
        <p:blipFill>
          <a:blip r:embed="rId3" cstate="print">
            <a:extLst>
              <a:ext uri="{BEBA8EAE-BF5A-486C-A8C5-ECC9F3942E4B}">
                <a14:imgProps xmlns:a14="http://schemas.microsoft.com/office/drawing/2010/main">
                  <a14:imgLayer r:embed="rId4">
                    <a14:imgEffect>
                      <a14:sharpenSoften amount="10000"/>
                    </a14:imgEffect>
                    <a14:imgEffect>
                      <a14:saturation sat="85000"/>
                    </a14:imgEffect>
                    <a14:imgEffect>
                      <a14:brightnessContrast bright="10000"/>
                    </a14:imgEffect>
                  </a14:imgLayer>
                </a14:imgProps>
              </a:ext>
            </a:extLst>
          </a:blip>
          <a:stretch>
            <a:fillRect/>
          </a:stretch>
        </p:blipFill>
        <p:spPr>
          <a:xfrm>
            <a:off x="3505055" y="3480479"/>
            <a:ext cx="4140000" cy="3060000"/>
          </a:xfrm>
          <a:ln>
            <a:solidFill>
              <a:schemeClr val="tx1"/>
            </a:solidFill>
          </a:ln>
          <a:effectLst/>
        </p:spPr>
      </p:pic>
      <p:pic>
        <p:nvPicPr>
          <p:cNvPr id="5" name="Content Placeholder 3">
            <a:extLst>
              <a:ext uri="{FF2B5EF4-FFF2-40B4-BE49-F238E27FC236}">
                <a16:creationId xmlns:a16="http://schemas.microsoft.com/office/drawing/2014/main" id="{1ACA9832-D29C-7044-99E1-7CBB6A1F7E4A}"/>
              </a:ext>
            </a:extLst>
          </p:cNvPr>
          <p:cNvPicPr>
            <a:picLocks/>
          </p:cNvPicPr>
          <p:nvPr/>
        </p:nvPicPr>
        <p:blipFill>
          <a:blip r:embed="rId5">
            <a:extLst>
              <a:ext uri="{BEBA8EAE-BF5A-486C-A8C5-ECC9F3942E4B}">
                <a14:imgProps xmlns:a14="http://schemas.microsoft.com/office/drawing/2010/main">
                  <a14:imgLayer r:embed="rId6">
                    <a14:imgEffect>
                      <a14:sharpenSoften amount="10000"/>
                    </a14:imgEffect>
                    <a14:imgEffect>
                      <a14:saturation sat="85000"/>
                    </a14:imgEffect>
                    <a14:imgEffect>
                      <a14:brightnessContrast bright="30000"/>
                    </a14:imgEffect>
                  </a14:imgLayer>
                </a14:imgProps>
              </a:ext>
              <a:ext uri="{28A0092B-C50C-407E-A947-70E740481C1C}">
                <a14:useLocalDpi xmlns:a14="http://schemas.microsoft.com/office/drawing/2010/main" val="0"/>
              </a:ext>
            </a:extLst>
          </a:blip>
          <a:stretch>
            <a:fillRect/>
          </a:stretch>
        </p:blipFill>
        <p:spPr>
          <a:xfrm>
            <a:off x="7741019" y="3480479"/>
            <a:ext cx="4140000" cy="3060000"/>
          </a:xfrm>
          <a:prstGeom prst="rect">
            <a:avLst/>
          </a:prstGeom>
          <a:ln>
            <a:solidFill>
              <a:schemeClr val="tx1"/>
            </a:solidFill>
          </a:ln>
          <a:effectLst/>
        </p:spPr>
      </p:pic>
      <p:sp>
        <p:nvSpPr>
          <p:cNvPr id="2" name="Rectangle 1">
            <a:extLst>
              <a:ext uri="{FF2B5EF4-FFF2-40B4-BE49-F238E27FC236}">
                <a16:creationId xmlns:a16="http://schemas.microsoft.com/office/drawing/2014/main" id="{2A6CBE8D-9AEE-E248-B1CB-F711ECA52E02}"/>
              </a:ext>
            </a:extLst>
          </p:cNvPr>
          <p:cNvSpPr/>
          <p:nvPr/>
        </p:nvSpPr>
        <p:spPr>
          <a:xfrm>
            <a:off x="7787265" y="6161723"/>
            <a:ext cx="3459088" cy="369332"/>
          </a:xfrm>
          <a:prstGeom prst="rect">
            <a:avLst/>
          </a:prstGeom>
          <a:solidFill>
            <a:schemeClr val="bg1">
              <a:lumMod val="85000"/>
            </a:schemeClr>
          </a:solidFill>
          <a:effectLst/>
        </p:spPr>
        <p:txBody>
          <a:bodyPr wrap="none" anchor="ctr">
            <a:spAutoFit/>
          </a:bodyPr>
          <a:lstStyle/>
          <a:p>
            <a:r>
              <a:rPr lang="en-US" dirty="0">
                <a:ln w="0"/>
              </a:rPr>
              <a:t>Pustular melanosis of the newborn</a:t>
            </a:r>
          </a:p>
        </p:txBody>
      </p:sp>
      <p:pic>
        <p:nvPicPr>
          <p:cNvPr id="7" name="Picture 6" descr="A hand holding a baby&#10;&#10;Description generated with high confidence">
            <a:extLst>
              <a:ext uri="{FF2B5EF4-FFF2-40B4-BE49-F238E27FC236}">
                <a16:creationId xmlns:a16="http://schemas.microsoft.com/office/drawing/2014/main" id="{9C08E4C6-9DB6-3044-BE2C-2B5DB12F655C}"/>
              </a:ext>
            </a:extLst>
          </p:cNvPr>
          <p:cNvPicPr>
            <a:picLocks/>
          </p:cNvPicPr>
          <p:nvPr/>
        </p:nvPicPr>
        <p:blipFill>
          <a:blip r:embed="rId7">
            <a:extLst>
              <a:ext uri="{BEBA8EAE-BF5A-486C-A8C5-ECC9F3942E4B}">
                <a14:imgProps xmlns:a14="http://schemas.microsoft.com/office/drawing/2010/main">
                  <a14:imgLayer r:embed="rId8">
                    <a14:imgEffect>
                      <a14:sharpenSoften amount="10000"/>
                    </a14:imgEffect>
                    <a14:imgEffect>
                      <a14:saturation sat="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741019" y="317521"/>
            <a:ext cx="4140000" cy="3060000"/>
          </a:xfrm>
          <a:prstGeom prst="rect">
            <a:avLst/>
          </a:prstGeom>
          <a:ln>
            <a:solidFill>
              <a:schemeClr val="tx1"/>
            </a:solidFill>
          </a:ln>
        </p:spPr>
      </p:pic>
      <p:sp>
        <p:nvSpPr>
          <p:cNvPr id="3" name="Rectangle 2">
            <a:extLst>
              <a:ext uri="{FF2B5EF4-FFF2-40B4-BE49-F238E27FC236}">
                <a16:creationId xmlns:a16="http://schemas.microsoft.com/office/drawing/2014/main" id="{08AA50A8-DA84-3745-A437-C52D05518D2C}"/>
              </a:ext>
            </a:extLst>
          </p:cNvPr>
          <p:cNvSpPr/>
          <p:nvPr/>
        </p:nvSpPr>
        <p:spPr>
          <a:xfrm>
            <a:off x="7787265" y="2969598"/>
            <a:ext cx="990399" cy="369332"/>
          </a:xfrm>
          <a:prstGeom prst="rect">
            <a:avLst/>
          </a:prstGeom>
          <a:solidFill>
            <a:schemeClr val="bg1">
              <a:lumMod val="85000"/>
            </a:schemeClr>
          </a:solidFill>
        </p:spPr>
        <p:txBody>
          <a:bodyPr wrap="none">
            <a:spAutoFit/>
          </a:bodyPr>
          <a:lstStyle/>
          <a:p>
            <a:r>
              <a:rPr lang="en-US" dirty="0" err="1"/>
              <a:t>Icthyosis</a:t>
            </a:r>
            <a:endParaRPr lang="en-US" dirty="0"/>
          </a:p>
        </p:txBody>
      </p:sp>
      <p:sp>
        <p:nvSpPr>
          <p:cNvPr id="4" name="Rectangle 3">
            <a:extLst>
              <a:ext uri="{FF2B5EF4-FFF2-40B4-BE49-F238E27FC236}">
                <a16:creationId xmlns:a16="http://schemas.microsoft.com/office/drawing/2014/main" id="{25FCE9DA-4441-4649-A89A-BE73CD76F0DD}"/>
              </a:ext>
            </a:extLst>
          </p:cNvPr>
          <p:cNvSpPr/>
          <p:nvPr/>
        </p:nvSpPr>
        <p:spPr>
          <a:xfrm>
            <a:off x="3505055" y="6131353"/>
            <a:ext cx="1868397" cy="369332"/>
          </a:xfrm>
          <a:prstGeom prst="rect">
            <a:avLst/>
          </a:prstGeom>
          <a:solidFill>
            <a:schemeClr val="bg1">
              <a:lumMod val="85000"/>
            </a:schemeClr>
          </a:solidFill>
        </p:spPr>
        <p:txBody>
          <a:bodyPr wrap="none">
            <a:spAutoFit/>
          </a:bodyPr>
          <a:lstStyle/>
          <a:p>
            <a:r>
              <a:rPr lang="en-US" dirty="0"/>
              <a:t>Postmature infant</a:t>
            </a:r>
          </a:p>
        </p:txBody>
      </p:sp>
    </p:spTree>
    <p:extLst>
      <p:ext uri="{BB962C8B-B14F-4D97-AF65-F5344CB8AC3E}">
        <p14:creationId xmlns:p14="http://schemas.microsoft.com/office/powerpoint/2010/main" val="1524637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 Lesions</a:t>
            </a:r>
          </a:p>
        </p:txBody>
      </p:sp>
      <p:sp>
        <p:nvSpPr>
          <p:cNvPr id="3" name="Content Placeholder 2"/>
          <p:cNvSpPr>
            <a:spLocks noGrp="1"/>
          </p:cNvSpPr>
          <p:nvPr>
            <p:ph sz="quarter" idx="1"/>
          </p:nvPr>
        </p:nvSpPr>
        <p:spPr>
          <a:xfrm>
            <a:off x="838199" y="1825625"/>
            <a:ext cx="4907281" cy="4351338"/>
          </a:xfrm>
        </p:spPr>
        <p:txBody>
          <a:bodyPr/>
          <a:lstStyle/>
          <a:p>
            <a:endParaRPr lang="en-US" sz="2400" dirty="0"/>
          </a:p>
          <a:p>
            <a:pPr marL="0" indent="0">
              <a:buNone/>
            </a:pPr>
            <a:r>
              <a:rPr lang="en-US" b="1" dirty="0"/>
              <a:t>Diaper rash</a:t>
            </a:r>
          </a:p>
          <a:p>
            <a:endParaRPr lang="en-US" sz="800" dirty="0"/>
          </a:p>
          <a:p>
            <a:pPr marL="0" indent="0">
              <a:buNone/>
            </a:pPr>
            <a:r>
              <a:rPr lang="en-US" dirty="0"/>
              <a:t>Mainly due to irritation by urinary urates.</a:t>
            </a:r>
          </a:p>
          <a:p>
            <a:pPr marL="0" indent="0">
              <a:buNone/>
            </a:pPr>
            <a:endParaRPr lang="en-US" sz="400" dirty="0"/>
          </a:p>
          <a:p>
            <a:pPr marL="0" indent="0">
              <a:buNone/>
            </a:pPr>
            <a:r>
              <a:rPr lang="en-US" dirty="0"/>
              <a:t>Maybe due to Candida skin infection</a:t>
            </a:r>
          </a:p>
        </p:txBody>
      </p:sp>
      <p:pic>
        <p:nvPicPr>
          <p:cNvPr id="17" name="Picture 3" descr="C:\Users\Khalid\Desktop\candidiasis_1_0312191336528784779.jpg"/>
          <p:cNvPicPr>
            <a:picLocks noGrp="1" noChangeArrowheads="1"/>
          </p:cNvPicPr>
          <p:nvPr>
            <p:ph sz="half" idx="2"/>
          </p:nvPr>
        </p:nvPicPr>
        <p:blipFill>
          <a:blip r:embed="rId3" cstate="print"/>
          <a:srcRect l="3609" t="9615" b="5449"/>
          <a:stretch>
            <a:fillRect/>
          </a:stretch>
        </p:blipFill>
        <p:spPr>
          <a:xfrm>
            <a:off x="7254934" y="3526725"/>
            <a:ext cx="4608000" cy="3060000"/>
          </a:xfrm>
          <a:ln>
            <a:solidFill>
              <a:schemeClr val="tx1"/>
            </a:solidFill>
          </a:ln>
          <a:effectLst/>
        </p:spPr>
      </p:pic>
      <p:pic>
        <p:nvPicPr>
          <p:cNvPr id="16" name="Picture 2" descr="C:\Users\Khalid\Desktop\Irritant_diaper_dermatitis.jpg"/>
          <p:cNvPicPr>
            <a:picLocks noChangeArrowheads="1"/>
          </p:cNvPicPr>
          <p:nvPr/>
        </p:nvPicPr>
        <p:blipFill>
          <a:blip r:embed="rId4" cstate="print">
            <a:lum bright="10000" contrast="20000"/>
          </a:blip>
          <a:srcRect t="9804"/>
          <a:stretch>
            <a:fillRect/>
          </a:stretch>
        </p:blipFill>
        <p:spPr>
          <a:xfrm>
            <a:off x="7247939" y="342274"/>
            <a:ext cx="4608000" cy="3060000"/>
          </a:xfrm>
          <a:prstGeom prst="rect">
            <a:avLst/>
          </a:prstGeom>
          <a:ln w="3175">
            <a:solidFill>
              <a:schemeClr val="tx1"/>
            </a:solidFill>
          </a:ln>
          <a:effectLst/>
        </p:spPr>
      </p:pic>
      <p:sp>
        <p:nvSpPr>
          <p:cNvPr id="4" name="Rectangle 3">
            <a:extLst>
              <a:ext uri="{FF2B5EF4-FFF2-40B4-BE49-F238E27FC236}">
                <a16:creationId xmlns:a16="http://schemas.microsoft.com/office/drawing/2014/main" id="{0803196A-88C7-1640-B7EE-F97329B01C3E}"/>
              </a:ext>
            </a:extLst>
          </p:cNvPr>
          <p:cNvSpPr/>
          <p:nvPr/>
        </p:nvSpPr>
        <p:spPr>
          <a:xfrm>
            <a:off x="7321679" y="6170045"/>
            <a:ext cx="947695" cy="369332"/>
          </a:xfrm>
          <a:prstGeom prst="rect">
            <a:avLst/>
          </a:prstGeom>
          <a:solidFill>
            <a:schemeClr val="bg1">
              <a:lumMod val="85000"/>
            </a:schemeClr>
          </a:solidFill>
          <a:effectLst/>
        </p:spPr>
        <p:txBody>
          <a:bodyPr wrap="none">
            <a:spAutoFit/>
          </a:bodyPr>
          <a:lstStyle/>
          <a:p>
            <a:r>
              <a:rPr lang="en-US" dirty="0">
                <a:ln w="0"/>
              </a:rPr>
              <a:t>Candida</a:t>
            </a:r>
          </a:p>
        </p:txBody>
      </p:sp>
      <p:sp>
        <p:nvSpPr>
          <p:cNvPr id="5" name="Rectangle 4">
            <a:extLst>
              <a:ext uri="{FF2B5EF4-FFF2-40B4-BE49-F238E27FC236}">
                <a16:creationId xmlns:a16="http://schemas.microsoft.com/office/drawing/2014/main" id="{D54E4682-4124-4746-88B5-D890017DB12D}"/>
              </a:ext>
            </a:extLst>
          </p:cNvPr>
          <p:cNvSpPr/>
          <p:nvPr/>
        </p:nvSpPr>
        <p:spPr>
          <a:xfrm>
            <a:off x="7284451" y="2991550"/>
            <a:ext cx="1921680" cy="369332"/>
          </a:xfrm>
          <a:prstGeom prst="rect">
            <a:avLst/>
          </a:prstGeom>
          <a:solidFill>
            <a:schemeClr val="bg1">
              <a:lumMod val="85000"/>
            </a:schemeClr>
          </a:solidFill>
          <a:effectLst/>
        </p:spPr>
        <p:txBody>
          <a:bodyPr wrap="none">
            <a:spAutoFit/>
          </a:bodyPr>
          <a:lstStyle/>
          <a:p>
            <a:r>
              <a:rPr lang="en-US" dirty="0">
                <a:ln w="0"/>
              </a:rPr>
              <a:t>Contact dermatitis</a:t>
            </a:r>
          </a:p>
        </p:txBody>
      </p:sp>
    </p:spTree>
    <p:extLst>
      <p:ext uri="{BB962C8B-B14F-4D97-AF65-F5344CB8AC3E}">
        <p14:creationId xmlns:p14="http://schemas.microsoft.com/office/powerpoint/2010/main" val="95400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Skin lesions</a:t>
            </a:r>
          </a:p>
        </p:txBody>
      </p:sp>
      <p:sp>
        <p:nvSpPr>
          <p:cNvPr id="3" name="Content Placeholder 2"/>
          <p:cNvSpPr>
            <a:spLocks noGrp="1"/>
          </p:cNvSpPr>
          <p:nvPr>
            <p:ph sz="half" idx="1"/>
          </p:nvPr>
        </p:nvSpPr>
        <p:spPr>
          <a:xfrm>
            <a:off x="838199" y="1825625"/>
            <a:ext cx="3444241" cy="4351338"/>
          </a:xfrm>
        </p:spPr>
        <p:txBody>
          <a:bodyPr>
            <a:normAutofit/>
          </a:bodyPr>
          <a:lstStyle/>
          <a:p>
            <a:endParaRPr lang="en-US" sz="2400" dirty="0"/>
          </a:p>
          <a:p>
            <a:pPr marL="0" indent="0">
              <a:buNone/>
            </a:pPr>
            <a:r>
              <a:rPr lang="en-US" b="1" dirty="0"/>
              <a:t>Swollen Breasts</a:t>
            </a:r>
          </a:p>
          <a:p>
            <a:pPr marL="0" indent="0">
              <a:buNone/>
            </a:pPr>
            <a:endParaRPr lang="en-US" sz="800" b="1" dirty="0"/>
          </a:p>
          <a:p>
            <a:pPr marL="0" indent="0">
              <a:buNone/>
            </a:pPr>
            <a:r>
              <a:rPr lang="en-US" dirty="0"/>
              <a:t>Occur in both sexes.  </a:t>
            </a:r>
          </a:p>
          <a:p>
            <a:pPr marL="0" indent="0">
              <a:buNone/>
            </a:pPr>
            <a:endParaRPr lang="en-US" sz="400" dirty="0"/>
          </a:p>
          <a:p>
            <a:pPr marL="0" indent="0">
              <a:buNone/>
            </a:pPr>
            <a:r>
              <a:rPr lang="en-US" dirty="0"/>
              <a:t>Occasionally lactate (</a:t>
            </a:r>
            <a:r>
              <a:rPr lang="en-US" sz="2400" i="1" dirty="0"/>
              <a:t>under effect of the maternal hormones</a:t>
            </a:r>
            <a:r>
              <a:rPr lang="en-US" dirty="0"/>
              <a:t>) </a:t>
            </a:r>
          </a:p>
          <a:p>
            <a:pPr marL="0" indent="0">
              <a:buNone/>
            </a:pPr>
            <a:endParaRPr lang="en-US" sz="400" dirty="0"/>
          </a:p>
          <a:p>
            <a:pPr marL="0" indent="0">
              <a:buNone/>
            </a:pPr>
            <a:r>
              <a:rPr lang="en-US" dirty="0"/>
              <a:t>Subsides gradually with no treatment</a:t>
            </a:r>
          </a:p>
        </p:txBody>
      </p:sp>
      <p:pic>
        <p:nvPicPr>
          <p:cNvPr id="6" name="Content Placeholder 5">
            <a:extLst>
              <a:ext uri="{FF2B5EF4-FFF2-40B4-BE49-F238E27FC236}">
                <a16:creationId xmlns:a16="http://schemas.microsoft.com/office/drawing/2014/main" id="{E5BC1B7E-F034-FC49-877C-5BA54498A3C0}"/>
              </a:ext>
            </a:extLst>
          </p:cNvPr>
          <p:cNvPicPr>
            <a:picLocks noGrp="1" noChangeAspect="1"/>
          </p:cNvPicPr>
          <p:nvPr>
            <p:ph sz="half" idx="2"/>
          </p:nvPr>
        </p:nvPicPr>
        <p:blipFill>
          <a:blip r:embed="rId3"/>
          <a:stretch>
            <a:fillRect/>
          </a:stretch>
        </p:blipFill>
        <p:spPr>
          <a:xfrm rot="5400000">
            <a:off x="6486192" y="1069468"/>
            <a:ext cx="6071615" cy="4572000"/>
          </a:xfrm>
          <a:prstGeom prst="rect">
            <a:avLst/>
          </a:prstGeom>
          <a:ln w="3175">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F52E2FA-EFBE-7140-9AAC-E21A86D8DCA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0000"/>
                    </a14:imgEffect>
                    <a14:imgEffect>
                      <a14:saturation sat="95000"/>
                    </a14:imgEffect>
                    <a14:imgEffect>
                      <a14:brightnessContrast bright="1000"/>
                    </a14:imgEffect>
                  </a14:imgLayer>
                </a14:imgProps>
              </a:ext>
            </a:extLst>
          </a:blip>
          <a:srcRect b="14659"/>
          <a:stretch/>
        </p:blipFill>
        <p:spPr>
          <a:xfrm rot="16200000">
            <a:off x="5037273" y="3665742"/>
            <a:ext cx="2208895" cy="2880000"/>
          </a:xfrm>
          <a:prstGeom prst="rect">
            <a:avLst/>
          </a:prstGeom>
          <a:ln w="38100">
            <a:solidFill>
              <a:schemeClr val="bg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487D8DDF-9728-D74F-B65B-18E212D09828}"/>
              </a:ext>
            </a:extLst>
          </p:cNvPr>
          <p:cNvSpPr/>
          <p:nvPr/>
        </p:nvSpPr>
        <p:spPr>
          <a:xfrm>
            <a:off x="4784399" y="5768706"/>
            <a:ext cx="929100" cy="369332"/>
          </a:xfrm>
          <a:prstGeom prst="rect">
            <a:avLst/>
          </a:prstGeom>
          <a:solidFill>
            <a:schemeClr val="bg1">
              <a:lumMod val="85000"/>
            </a:schemeClr>
          </a:solidFill>
        </p:spPr>
        <p:txBody>
          <a:bodyPr wrap="none">
            <a:spAutoFit/>
          </a:bodyPr>
          <a:lstStyle/>
          <a:p>
            <a:r>
              <a:rPr lang="en-US" dirty="0">
                <a:ln w="0"/>
              </a:rPr>
              <a:t>Mastitis</a:t>
            </a:r>
          </a:p>
        </p:txBody>
      </p:sp>
    </p:spTree>
    <p:extLst>
      <p:ext uri="{BB962C8B-B14F-4D97-AF65-F5344CB8AC3E}">
        <p14:creationId xmlns:p14="http://schemas.microsoft.com/office/powerpoint/2010/main" val="1357245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BD37AC5-F7E0-BC46-B55D-BA0600B4D47C}"/>
              </a:ext>
            </a:extLst>
          </p:cNvPr>
          <p:cNvSpPr>
            <a:spLocks noGrp="1"/>
          </p:cNvSpPr>
          <p:nvPr>
            <p:ph sz="half" idx="1"/>
          </p:nvPr>
        </p:nvSpPr>
        <p:spPr>
          <a:xfrm>
            <a:off x="838200" y="1825625"/>
            <a:ext cx="4922520" cy="4351338"/>
          </a:xfrm>
        </p:spPr>
        <p:txBody>
          <a:bodyPr/>
          <a:lstStyle/>
          <a:p>
            <a:pPr marL="0" indent="0">
              <a:buNone/>
            </a:pPr>
            <a:endParaRPr lang="en-US" dirty="0"/>
          </a:p>
          <a:p>
            <a:pPr marL="0" indent="0">
              <a:buNone/>
            </a:pPr>
            <a:r>
              <a:rPr lang="en-US" b="1" i="1" dirty="0">
                <a:solidFill>
                  <a:srgbClr val="FF0000"/>
                </a:solidFill>
              </a:rPr>
              <a:t>Remember</a:t>
            </a:r>
          </a:p>
          <a:p>
            <a:pPr marL="0" indent="0">
              <a:buNone/>
            </a:pPr>
            <a:endParaRPr lang="en-US" sz="800" b="1" dirty="0">
              <a:solidFill>
                <a:srgbClr val="FF0000"/>
              </a:solidFill>
            </a:endParaRPr>
          </a:p>
          <a:p>
            <a:pPr marL="0" indent="0">
              <a:buNone/>
            </a:pPr>
            <a:r>
              <a:rPr lang="en-US" dirty="0"/>
              <a:t>The newborn's neck muscles are not strong; therefore, whenever lifting a baby, you should always support the head separately with one hand</a:t>
            </a:r>
          </a:p>
          <a:p>
            <a:pPr marL="0" indent="0">
              <a:buNone/>
            </a:pPr>
            <a:endParaRPr lang="en-US" dirty="0"/>
          </a:p>
        </p:txBody>
      </p:sp>
      <p:pic>
        <p:nvPicPr>
          <p:cNvPr id="9" name="Content Placeholder 8">
            <a:extLst>
              <a:ext uri="{FF2B5EF4-FFF2-40B4-BE49-F238E27FC236}">
                <a16:creationId xmlns:a16="http://schemas.microsoft.com/office/drawing/2014/main" id="{3C0A6CC3-8ED9-414F-A7A8-50C4A4AE3728}"/>
              </a:ext>
            </a:extLst>
          </p:cNvPr>
          <p:cNvPicPr>
            <a:picLocks noGrp="1" noChangeAspect="1"/>
          </p:cNvPicPr>
          <p:nvPr>
            <p:ph sz="half" idx="2"/>
          </p:nvPr>
        </p:nvPicPr>
        <p:blipFill>
          <a:blip r:embed="rId3"/>
          <a:stretch>
            <a:fillRect/>
          </a:stretch>
        </p:blipFill>
        <p:spPr>
          <a:xfrm>
            <a:off x="6019800" y="1825625"/>
            <a:ext cx="5577840" cy="3871677"/>
          </a:xfrm>
          <a:ln>
            <a:solidFill>
              <a:schemeClr val="tx1"/>
            </a:solidFill>
          </a:ln>
        </p:spPr>
      </p:pic>
      <p:sp>
        <p:nvSpPr>
          <p:cNvPr id="5" name="Title 4">
            <a:extLst>
              <a:ext uri="{FF2B5EF4-FFF2-40B4-BE49-F238E27FC236}">
                <a16:creationId xmlns:a16="http://schemas.microsoft.com/office/drawing/2014/main" id="{A2BF0CF1-DF7F-AC48-BBFC-2255E171FCF8}"/>
              </a:ext>
            </a:extLst>
          </p:cNvPr>
          <p:cNvSpPr>
            <a:spLocks noGrp="1"/>
          </p:cNvSpPr>
          <p:nvPr>
            <p:ph type="title"/>
          </p:nvPr>
        </p:nvSpPr>
        <p:spPr/>
        <p:txBody>
          <a:bodyPr/>
          <a:lstStyle/>
          <a:p>
            <a:r>
              <a:rPr lang="en-US" dirty="0"/>
              <a:t>Head &amp; Neck examination</a:t>
            </a:r>
          </a:p>
        </p:txBody>
      </p:sp>
    </p:spTree>
    <p:extLst>
      <p:ext uri="{BB962C8B-B14F-4D97-AF65-F5344CB8AC3E}">
        <p14:creationId xmlns:p14="http://schemas.microsoft.com/office/powerpoint/2010/main" val="745833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4195C5-265A-754F-9CFC-71DDA207E209}"/>
              </a:ext>
            </a:extLst>
          </p:cNvPr>
          <p:cNvSpPr>
            <a:spLocks noGrp="1"/>
          </p:cNvSpPr>
          <p:nvPr>
            <p:ph sz="half" idx="1"/>
          </p:nvPr>
        </p:nvSpPr>
        <p:spPr/>
        <p:txBody>
          <a:bodyPr/>
          <a:lstStyle/>
          <a:p>
            <a:endParaRPr lang="en-US" sz="2400" dirty="0"/>
          </a:p>
          <a:p>
            <a:r>
              <a:rPr lang="en-US" dirty="0"/>
              <a:t>Circumference</a:t>
            </a:r>
          </a:p>
          <a:p>
            <a:endParaRPr lang="en-US" sz="400" dirty="0"/>
          </a:p>
          <a:p>
            <a:r>
              <a:rPr lang="en-US" dirty="0"/>
              <a:t>Fontanels</a:t>
            </a:r>
          </a:p>
          <a:p>
            <a:pPr marL="0" indent="0">
              <a:buNone/>
            </a:pPr>
            <a:endParaRPr lang="en-US" sz="400" dirty="0"/>
          </a:p>
          <a:p>
            <a:r>
              <a:rPr lang="en-US" dirty="0"/>
              <a:t>Caput Succedaneum</a:t>
            </a:r>
          </a:p>
          <a:p>
            <a:endParaRPr lang="en-US" sz="400" dirty="0"/>
          </a:p>
          <a:p>
            <a:r>
              <a:rPr lang="en-US" dirty="0"/>
              <a:t>Hematomas</a:t>
            </a:r>
            <a:endParaRPr lang="en-US" sz="400" dirty="0"/>
          </a:p>
          <a:p>
            <a:endParaRPr lang="en-US" sz="400" dirty="0"/>
          </a:p>
          <a:p>
            <a:r>
              <a:rPr lang="en-US" dirty="0"/>
              <a:t>Molding </a:t>
            </a:r>
          </a:p>
          <a:p>
            <a:endParaRPr lang="en-US" dirty="0"/>
          </a:p>
        </p:txBody>
      </p:sp>
      <p:sp>
        <p:nvSpPr>
          <p:cNvPr id="4" name="Title 3">
            <a:extLst>
              <a:ext uri="{FF2B5EF4-FFF2-40B4-BE49-F238E27FC236}">
                <a16:creationId xmlns:a16="http://schemas.microsoft.com/office/drawing/2014/main" id="{19F59DC2-54F0-004B-AF1B-7944A29D6BFD}"/>
              </a:ext>
            </a:extLst>
          </p:cNvPr>
          <p:cNvSpPr>
            <a:spLocks noGrp="1"/>
          </p:cNvSpPr>
          <p:nvPr>
            <p:ph type="title"/>
          </p:nvPr>
        </p:nvSpPr>
        <p:spPr/>
        <p:txBody>
          <a:bodyPr/>
          <a:lstStyle/>
          <a:p>
            <a:r>
              <a:rPr lang="en-US" dirty="0"/>
              <a:t>Head </a:t>
            </a:r>
          </a:p>
        </p:txBody>
      </p:sp>
      <p:pic>
        <p:nvPicPr>
          <p:cNvPr id="5" name="Picture 2" descr="C:\Users\Khalid\Desktop\lecture pix 1\HC 11.jpg">
            <a:extLst>
              <a:ext uri="{FF2B5EF4-FFF2-40B4-BE49-F238E27FC236}">
                <a16:creationId xmlns:a16="http://schemas.microsoft.com/office/drawing/2014/main" id="{FCD7D23D-3F13-0049-9539-FF94923BB2A5}"/>
              </a:ext>
            </a:extLst>
          </p:cNvPr>
          <p:cNvPicPr>
            <a:picLocks noGrp="1" noChangeAspect="1" noChangeArrowheads="1"/>
          </p:cNvPicPr>
          <p:nvPr>
            <p:ph sz="half" idx="2"/>
          </p:nvPr>
        </p:nvPicPr>
        <p:blipFill>
          <a:blip r:embed="rId2" cstate="print"/>
          <a:srcRect/>
          <a:stretch>
            <a:fillRect/>
          </a:stretch>
        </p:blipFill>
        <p:spPr bwMode="auto">
          <a:xfrm>
            <a:off x="6626400" y="466725"/>
            <a:ext cx="5181600" cy="3886200"/>
          </a:xfrm>
          <a:prstGeom prst="rect">
            <a:avLst/>
          </a:prstGeom>
          <a:noFill/>
        </p:spPr>
      </p:pic>
      <p:pic>
        <p:nvPicPr>
          <p:cNvPr id="8" name="Content Placeholder 7">
            <a:extLst>
              <a:ext uri="{FF2B5EF4-FFF2-40B4-BE49-F238E27FC236}">
                <a16:creationId xmlns:a16="http://schemas.microsoft.com/office/drawing/2014/main" id="{A4431568-BB29-424C-8659-DDA065440DA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Effect>
                      <a14:saturation sat="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16200000">
            <a:off x="4246850" y="3288611"/>
            <a:ext cx="3545901" cy="2659426"/>
          </a:xfrm>
          <a:prstGeom prst="rect">
            <a:avLst/>
          </a:prstGeom>
          <a:ln w="9525">
            <a:solidFill>
              <a:schemeClr val="tx1"/>
            </a:solidFill>
          </a:ln>
          <a:effectLst>
            <a:outerShdw blurRad="50800" dist="12700" dir="2700000" algn="tl" rotWithShape="0">
              <a:prstClr val="black">
                <a:alpha val="40000"/>
              </a:prstClr>
            </a:outerShdw>
          </a:effectLst>
        </p:spPr>
      </p:pic>
      <p:sp>
        <p:nvSpPr>
          <p:cNvPr id="9" name="Left Arrow 8">
            <a:extLst>
              <a:ext uri="{FF2B5EF4-FFF2-40B4-BE49-F238E27FC236}">
                <a16:creationId xmlns:a16="http://schemas.microsoft.com/office/drawing/2014/main" id="{9BB12422-38DE-9D44-83B5-1DB8AFC8F093}"/>
              </a:ext>
            </a:extLst>
          </p:cNvPr>
          <p:cNvSpPr/>
          <p:nvPr/>
        </p:nvSpPr>
        <p:spPr>
          <a:xfrm>
            <a:off x="7492318" y="4897695"/>
            <a:ext cx="1616250" cy="948809"/>
          </a:xfrm>
          <a:prstGeom prst="lef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Molding </a:t>
            </a:r>
          </a:p>
        </p:txBody>
      </p:sp>
    </p:spTree>
    <p:extLst>
      <p:ext uri="{BB962C8B-B14F-4D97-AF65-F5344CB8AC3E}">
        <p14:creationId xmlns:p14="http://schemas.microsoft.com/office/powerpoint/2010/main" val="211336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Head</a:t>
            </a:r>
          </a:p>
        </p:txBody>
      </p:sp>
      <p:sp>
        <p:nvSpPr>
          <p:cNvPr id="23555" name="Content Placeholder 2"/>
          <p:cNvSpPr>
            <a:spLocks noGrp="1"/>
          </p:cNvSpPr>
          <p:nvPr>
            <p:ph sz="half" idx="1"/>
          </p:nvPr>
        </p:nvSpPr>
        <p:spPr>
          <a:xfrm>
            <a:off x="838199" y="1825625"/>
            <a:ext cx="3844159" cy="4351338"/>
          </a:xfrm>
        </p:spPr>
        <p:txBody>
          <a:bodyPr>
            <a:normAutofit/>
          </a:bodyPr>
          <a:lstStyle/>
          <a:p>
            <a:endParaRPr lang="en-US" sz="2400" dirty="0"/>
          </a:p>
          <a:p>
            <a:r>
              <a:rPr lang="en-US" dirty="0"/>
              <a:t>Circumference</a:t>
            </a:r>
          </a:p>
          <a:p>
            <a:endParaRPr lang="en-US" sz="400" dirty="0"/>
          </a:p>
          <a:p>
            <a:r>
              <a:rPr lang="en-US" dirty="0"/>
              <a:t>Fontanels</a:t>
            </a:r>
          </a:p>
          <a:p>
            <a:pPr marL="0" indent="0">
              <a:buNone/>
            </a:pPr>
            <a:endParaRPr lang="en-US" sz="400" dirty="0"/>
          </a:p>
          <a:p>
            <a:r>
              <a:rPr lang="en-US" dirty="0"/>
              <a:t>Caput Succedaneum</a:t>
            </a:r>
          </a:p>
          <a:p>
            <a:endParaRPr lang="en-US" sz="400" dirty="0"/>
          </a:p>
          <a:p>
            <a:r>
              <a:rPr lang="en-US" dirty="0"/>
              <a:t>Hematomas</a:t>
            </a:r>
            <a:endParaRPr lang="en-US" sz="400" dirty="0"/>
          </a:p>
          <a:p>
            <a:endParaRPr lang="en-US" sz="400" dirty="0"/>
          </a:p>
          <a:p>
            <a:r>
              <a:rPr lang="en-US" dirty="0"/>
              <a:t>Molding </a:t>
            </a:r>
          </a:p>
        </p:txBody>
      </p:sp>
      <p:pic>
        <p:nvPicPr>
          <p:cNvPr id="2" name="Picture 1">
            <a:extLst>
              <a:ext uri="{FF2B5EF4-FFF2-40B4-BE49-F238E27FC236}">
                <a16:creationId xmlns:a16="http://schemas.microsoft.com/office/drawing/2014/main" id="{FF76B5DD-3D9F-7649-ADB1-5CDCB2DEC51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
                    </a14:imgEffect>
                    <a14:imgEffect>
                      <a14:brightnessContrast bright="20000"/>
                    </a14:imgEffect>
                  </a14:imgLayer>
                </a14:imgProps>
              </a:ext>
            </a:extLst>
          </a:blip>
          <a:stretch>
            <a:fillRect/>
          </a:stretch>
        </p:blipFill>
        <p:spPr>
          <a:xfrm>
            <a:off x="8113306" y="1522533"/>
            <a:ext cx="3694694" cy="4963852"/>
          </a:xfrm>
          <a:prstGeom prst="rect">
            <a:avLst/>
          </a:prstGeom>
          <a:ln>
            <a:solidFill>
              <a:schemeClr val="tx1"/>
            </a:solidFill>
          </a:ln>
          <a:effectLst/>
        </p:spPr>
      </p:pic>
      <p:pic>
        <p:nvPicPr>
          <p:cNvPr id="3" name="Picture 2">
            <a:extLst>
              <a:ext uri="{FF2B5EF4-FFF2-40B4-BE49-F238E27FC236}">
                <a16:creationId xmlns:a16="http://schemas.microsoft.com/office/drawing/2014/main" id="{8F32B708-8251-E543-A1F4-95637FF00CD1}"/>
              </a:ext>
            </a:extLst>
          </p:cNvPr>
          <p:cNvPicPr>
            <a:picLocks noChangeAspect="1"/>
          </p:cNvPicPr>
          <p:nvPr/>
        </p:nvPicPr>
        <p:blipFill>
          <a:blip r:embed="rId5"/>
          <a:stretch>
            <a:fillRect/>
          </a:stretch>
        </p:blipFill>
        <p:spPr>
          <a:xfrm rot="5400000">
            <a:off x="3539659" y="2139344"/>
            <a:ext cx="4963852" cy="3730229"/>
          </a:xfrm>
          <a:prstGeom prst="rect">
            <a:avLst/>
          </a:prstGeom>
          <a:ln>
            <a:solidFill>
              <a:schemeClr val="tx1"/>
            </a:solidFill>
          </a:ln>
          <a:effectLst/>
        </p:spPr>
      </p:pic>
      <p:sp>
        <p:nvSpPr>
          <p:cNvPr id="5" name="Rectangle 4">
            <a:extLst>
              <a:ext uri="{FF2B5EF4-FFF2-40B4-BE49-F238E27FC236}">
                <a16:creationId xmlns:a16="http://schemas.microsoft.com/office/drawing/2014/main" id="{A4AA9F71-39A8-C342-988C-B8FE9A6A521A}"/>
              </a:ext>
            </a:extLst>
          </p:cNvPr>
          <p:cNvSpPr/>
          <p:nvPr/>
        </p:nvSpPr>
        <p:spPr>
          <a:xfrm>
            <a:off x="4327629" y="6043075"/>
            <a:ext cx="2106667" cy="36933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r>
              <a:rPr lang="en-US" dirty="0">
                <a:ln w="0"/>
              </a:rPr>
              <a:t>Caput Succedaneum</a:t>
            </a:r>
          </a:p>
        </p:txBody>
      </p:sp>
      <p:sp>
        <p:nvSpPr>
          <p:cNvPr id="6" name="Rectangle 5">
            <a:extLst>
              <a:ext uri="{FF2B5EF4-FFF2-40B4-BE49-F238E27FC236}">
                <a16:creationId xmlns:a16="http://schemas.microsoft.com/office/drawing/2014/main" id="{508AEE79-6923-0D4B-A6C5-3806FF56F7DE}"/>
              </a:ext>
            </a:extLst>
          </p:cNvPr>
          <p:cNvSpPr/>
          <p:nvPr/>
        </p:nvSpPr>
        <p:spPr>
          <a:xfrm>
            <a:off x="8223853" y="6043075"/>
            <a:ext cx="1905137" cy="36933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r>
              <a:rPr lang="en-US" dirty="0" err="1">
                <a:ln w="0"/>
              </a:rPr>
              <a:t>Cephalhematoma</a:t>
            </a:r>
            <a:endParaRPr lang="en-US" dirty="0">
              <a:ln w="0"/>
            </a:endParaRPr>
          </a:p>
        </p:txBody>
      </p:sp>
    </p:spTree>
    <p:extLst>
      <p:ext uri="{BB962C8B-B14F-4D97-AF65-F5344CB8AC3E}">
        <p14:creationId xmlns:p14="http://schemas.microsoft.com/office/powerpoint/2010/main" val="3156495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924ECDC1-89E8-A24F-B6EA-79877EC13A88}"/>
              </a:ext>
            </a:extLst>
          </p:cNvPr>
          <p:cNvPicPr>
            <a:picLocks noGrp="1" noChangeAspect="1"/>
          </p:cNvPicPr>
          <p:nvPr>
            <p:ph sz="half" idx="1"/>
          </p:nvPr>
        </p:nvPicPr>
        <p:blipFill rotWithShape="1">
          <a:blip r:embed="rId3"/>
          <a:srcRect r="3762" b="1555"/>
          <a:stretch/>
        </p:blipFill>
        <p:spPr>
          <a:xfrm>
            <a:off x="6467999" y="3153211"/>
            <a:ext cx="5040000" cy="2870918"/>
          </a:xfrm>
          <a:prstGeom prst="rect">
            <a:avLst/>
          </a:prstGeom>
        </p:spPr>
      </p:pic>
      <p:pic>
        <p:nvPicPr>
          <p:cNvPr id="8" name="Content Placeholder 7">
            <a:extLst>
              <a:ext uri="{FF2B5EF4-FFF2-40B4-BE49-F238E27FC236}">
                <a16:creationId xmlns:a16="http://schemas.microsoft.com/office/drawing/2014/main" id="{A9FEEFD8-F8B9-3F4B-A90A-0304CF0B90EB}"/>
              </a:ext>
            </a:extLst>
          </p:cNvPr>
          <p:cNvPicPr>
            <a:picLocks noGrp="1" noChangeAspect="1"/>
          </p:cNvPicPr>
          <p:nvPr>
            <p:ph sz="half" idx="2"/>
          </p:nvPr>
        </p:nvPicPr>
        <p:blipFill>
          <a:blip r:embed="rId4"/>
          <a:stretch>
            <a:fillRect/>
          </a:stretch>
        </p:blipFill>
        <p:spPr>
          <a:xfrm>
            <a:off x="684000" y="3137850"/>
            <a:ext cx="5040000" cy="2886279"/>
          </a:xfrm>
          <a:prstGeom prst="rect">
            <a:avLst/>
          </a:prstGeom>
        </p:spPr>
      </p:pic>
      <p:sp>
        <p:nvSpPr>
          <p:cNvPr id="14" name="Title 13">
            <a:extLst>
              <a:ext uri="{FF2B5EF4-FFF2-40B4-BE49-F238E27FC236}">
                <a16:creationId xmlns:a16="http://schemas.microsoft.com/office/drawing/2014/main" id="{E1520434-DF02-CD49-B5EE-8D0EA85679DF}"/>
              </a:ext>
            </a:extLst>
          </p:cNvPr>
          <p:cNvSpPr>
            <a:spLocks noGrp="1"/>
          </p:cNvSpPr>
          <p:nvPr>
            <p:ph type="title"/>
          </p:nvPr>
        </p:nvSpPr>
        <p:spPr/>
        <p:txBody>
          <a:bodyPr>
            <a:normAutofit/>
          </a:bodyPr>
          <a:lstStyle/>
          <a:p>
            <a:r>
              <a:rPr lang="en-US" sz="3600" dirty="0"/>
              <a:t>Caput </a:t>
            </a:r>
            <a:r>
              <a:rPr lang="en-US" sz="3600" dirty="0" err="1"/>
              <a:t>Succedanum</a:t>
            </a:r>
            <a:r>
              <a:rPr lang="en-US" sz="3600" dirty="0"/>
              <a:t> vs. </a:t>
            </a:r>
            <a:r>
              <a:rPr lang="en-US" sz="3600" dirty="0" err="1"/>
              <a:t>Cephalhematoma</a:t>
            </a:r>
            <a:endParaRPr lang="en-US" sz="3600" dirty="0"/>
          </a:p>
        </p:txBody>
      </p:sp>
      <p:sp>
        <p:nvSpPr>
          <p:cNvPr id="12" name="Text Placeholder 11">
            <a:extLst>
              <a:ext uri="{FF2B5EF4-FFF2-40B4-BE49-F238E27FC236}">
                <a16:creationId xmlns:a16="http://schemas.microsoft.com/office/drawing/2014/main" id="{C38B0DE3-1966-D349-A66F-0D64B1F723EF}"/>
              </a:ext>
            </a:extLst>
          </p:cNvPr>
          <p:cNvSpPr>
            <a:spLocks noGrp="1"/>
          </p:cNvSpPr>
          <p:nvPr>
            <p:ph type="body" idx="4294967295"/>
          </p:nvPr>
        </p:nvSpPr>
        <p:spPr>
          <a:xfrm>
            <a:off x="625106" y="2203539"/>
            <a:ext cx="5157788" cy="823912"/>
          </a:xfrm>
          <a:noFill/>
        </p:spPr>
        <p:txBody>
          <a:bodyPr>
            <a:normAutofit/>
          </a:bodyPr>
          <a:lstStyle/>
          <a:p>
            <a:pPr marL="0" indent="0" algn="ctr">
              <a:lnSpc>
                <a:spcPct val="70000"/>
              </a:lnSpc>
              <a:spcBef>
                <a:spcPts val="400"/>
              </a:spcBef>
              <a:buNone/>
            </a:pPr>
            <a:r>
              <a:rPr lang="en-US" sz="2400" dirty="0"/>
              <a:t>Caput succedaneum </a:t>
            </a:r>
          </a:p>
          <a:p>
            <a:pPr marL="0" indent="0" algn="ctr">
              <a:lnSpc>
                <a:spcPct val="70000"/>
              </a:lnSpc>
              <a:spcBef>
                <a:spcPts val="400"/>
              </a:spcBef>
              <a:buNone/>
            </a:pPr>
            <a:r>
              <a:rPr lang="en-US" sz="2000" dirty="0">
                <a:solidFill>
                  <a:schemeClr val="bg1">
                    <a:lumMod val="50000"/>
                  </a:schemeClr>
                </a:solidFill>
              </a:rPr>
              <a:t>(scalp edema)</a:t>
            </a:r>
          </a:p>
        </p:txBody>
      </p:sp>
      <p:sp>
        <p:nvSpPr>
          <p:cNvPr id="13" name="Text Placeholder 12">
            <a:extLst>
              <a:ext uri="{FF2B5EF4-FFF2-40B4-BE49-F238E27FC236}">
                <a16:creationId xmlns:a16="http://schemas.microsoft.com/office/drawing/2014/main" id="{557DB30E-45B5-4F4E-A47F-28301634A4C2}"/>
              </a:ext>
            </a:extLst>
          </p:cNvPr>
          <p:cNvSpPr>
            <a:spLocks noGrp="1"/>
          </p:cNvSpPr>
          <p:nvPr>
            <p:ph type="body" sz="quarter" idx="4294967295"/>
          </p:nvPr>
        </p:nvSpPr>
        <p:spPr>
          <a:xfrm>
            <a:off x="6396406" y="2219342"/>
            <a:ext cx="5183187" cy="823912"/>
          </a:xfrm>
          <a:noFill/>
        </p:spPr>
        <p:txBody>
          <a:bodyPr>
            <a:normAutofit/>
          </a:bodyPr>
          <a:lstStyle/>
          <a:p>
            <a:pPr marL="0" indent="0" algn="ctr">
              <a:lnSpc>
                <a:spcPct val="70000"/>
              </a:lnSpc>
              <a:spcBef>
                <a:spcPts val="400"/>
              </a:spcBef>
              <a:buNone/>
            </a:pPr>
            <a:r>
              <a:rPr lang="en-US" sz="2400" dirty="0"/>
              <a:t>Cephalohematoma </a:t>
            </a:r>
          </a:p>
          <a:p>
            <a:pPr marL="0" indent="0" algn="ctr">
              <a:lnSpc>
                <a:spcPct val="70000"/>
              </a:lnSpc>
              <a:spcBef>
                <a:spcPts val="400"/>
              </a:spcBef>
              <a:buNone/>
            </a:pPr>
            <a:r>
              <a:rPr lang="en-US" sz="2000" dirty="0">
                <a:solidFill>
                  <a:schemeClr val="bg1">
                    <a:lumMod val="50000"/>
                  </a:schemeClr>
                </a:solidFill>
              </a:rPr>
              <a:t>(subperiosteal hemorrhage)</a:t>
            </a:r>
          </a:p>
        </p:txBody>
      </p:sp>
    </p:spTree>
    <p:extLst>
      <p:ext uri="{BB962C8B-B14F-4D97-AF65-F5344CB8AC3E}">
        <p14:creationId xmlns:p14="http://schemas.microsoft.com/office/powerpoint/2010/main" val="1803522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a:t>Other Scalp Hemorrhages</a:t>
            </a:r>
          </a:p>
        </p:txBody>
      </p:sp>
      <p:pic>
        <p:nvPicPr>
          <p:cNvPr id="4" name="Picture 3">
            <a:extLst>
              <a:ext uri="{FF2B5EF4-FFF2-40B4-BE49-F238E27FC236}">
                <a16:creationId xmlns:a16="http://schemas.microsoft.com/office/drawing/2014/main" id="{5D5FAC0B-1E4A-3044-B4AD-55C7551A459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Effect>
                      <a14:brightnessContrast bright="5000" contrast="10000"/>
                    </a14:imgEffect>
                  </a14:imgLayer>
                </a14:imgProps>
              </a:ext>
            </a:extLst>
          </a:blip>
          <a:stretch>
            <a:fillRect/>
          </a:stretch>
        </p:blipFill>
        <p:spPr>
          <a:xfrm>
            <a:off x="1224000" y="2192151"/>
            <a:ext cx="9360000" cy="3929076"/>
          </a:xfrm>
          <a:prstGeom prst="rect">
            <a:avLst/>
          </a:prstGeom>
        </p:spPr>
      </p:pic>
    </p:spTree>
    <p:extLst>
      <p:ext uri="{BB962C8B-B14F-4D97-AF65-F5344CB8AC3E}">
        <p14:creationId xmlns:p14="http://schemas.microsoft.com/office/powerpoint/2010/main" val="3855318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A9778D4-221A-1641-B998-F0FA755213EE}"/>
              </a:ext>
            </a:extLst>
          </p:cNvPr>
          <p:cNvPicPr>
            <a:picLocks noGrp="1" noChangeAspect="1"/>
          </p:cNvPicPr>
          <p:nvPr>
            <p:ph sz="half" idx="1"/>
          </p:nvPr>
        </p:nvPicPr>
        <p:blipFill>
          <a:blip r:embed="rId2">
            <a:extLst>
              <a:ext uri="{BEBA8EAE-BF5A-486C-A8C5-ECC9F3942E4B}">
                <a14:imgProps xmlns:a14="http://schemas.microsoft.com/office/drawing/2010/main">
                  <a14:imgLayer r:embed="rId3">
                    <a14:imgEffect>
                      <a14:sharpenSoften amount="5000"/>
                    </a14:imgEffect>
                  </a14:imgLayer>
                </a14:imgProps>
              </a:ext>
            </a:extLst>
          </a:blip>
          <a:stretch>
            <a:fillRect/>
          </a:stretch>
        </p:blipFill>
        <p:spPr>
          <a:xfrm>
            <a:off x="6596674" y="1381125"/>
            <a:ext cx="5078669" cy="4795838"/>
          </a:xfrm>
          <a:prstGeom prst="rect">
            <a:avLst/>
          </a:prstGeom>
        </p:spPr>
      </p:pic>
      <p:pic>
        <p:nvPicPr>
          <p:cNvPr id="5" name="Content Placeholder 4">
            <a:extLst>
              <a:ext uri="{FF2B5EF4-FFF2-40B4-BE49-F238E27FC236}">
                <a16:creationId xmlns:a16="http://schemas.microsoft.com/office/drawing/2014/main" id="{53BC7485-8F3B-6942-8D77-54CF88B82C3A}"/>
              </a:ext>
            </a:extLst>
          </p:cNvPr>
          <p:cNvPicPr>
            <a:picLocks noGrp="1" noChangeAspect="1"/>
          </p:cNvPicPr>
          <p:nvPr>
            <p:ph sz="half" idx="2"/>
          </p:nvPr>
        </p:nvPicPr>
        <p:blipFill>
          <a:blip r:embed="rId4">
            <a:extLst>
              <a:ext uri="{BEBA8EAE-BF5A-486C-A8C5-ECC9F3942E4B}">
                <a14:imgProps xmlns:a14="http://schemas.microsoft.com/office/drawing/2010/main">
                  <a14:imgLayer r:embed="rId5">
                    <a14:imgEffect>
                      <a14:sharpenSoften amount="5000"/>
                    </a14:imgEffect>
                  </a14:imgLayer>
                </a14:imgProps>
              </a:ext>
            </a:extLst>
          </a:blip>
          <a:stretch>
            <a:fillRect/>
          </a:stretch>
        </p:blipFill>
        <p:spPr>
          <a:xfrm>
            <a:off x="489610" y="2073736"/>
            <a:ext cx="5606390" cy="4103227"/>
          </a:xfrm>
          <a:prstGeom prst="rect">
            <a:avLst/>
          </a:prstGeom>
        </p:spPr>
      </p:pic>
      <p:sp>
        <p:nvSpPr>
          <p:cNvPr id="4" name="Title 3">
            <a:extLst>
              <a:ext uri="{FF2B5EF4-FFF2-40B4-BE49-F238E27FC236}">
                <a16:creationId xmlns:a16="http://schemas.microsoft.com/office/drawing/2014/main" id="{5C40192C-A01E-3B48-BB8F-18182EBB46A3}"/>
              </a:ext>
            </a:extLst>
          </p:cNvPr>
          <p:cNvSpPr>
            <a:spLocks noGrp="1"/>
          </p:cNvSpPr>
          <p:nvPr>
            <p:ph type="title"/>
          </p:nvPr>
        </p:nvSpPr>
        <p:spPr/>
        <p:txBody>
          <a:bodyPr/>
          <a:lstStyle/>
          <a:p>
            <a:r>
              <a:rPr lang="en-US" dirty="0"/>
              <a:t>Fontanels </a:t>
            </a:r>
            <a:r>
              <a:rPr lang="en-US" i="1" dirty="0"/>
              <a:t>and</a:t>
            </a:r>
            <a:r>
              <a:rPr lang="en-US" dirty="0"/>
              <a:t> Sutures</a:t>
            </a:r>
          </a:p>
        </p:txBody>
      </p:sp>
    </p:spTree>
    <p:extLst>
      <p:ext uri="{BB962C8B-B14F-4D97-AF65-F5344CB8AC3E}">
        <p14:creationId xmlns:p14="http://schemas.microsoft.com/office/powerpoint/2010/main" val="3203795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t>Fontanels</a:t>
            </a:r>
            <a:endParaRPr lang="en-US" dirty="0"/>
          </a:p>
        </p:txBody>
      </p:sp>
      <p:sp>
        <p:nvSpPr>
          <p:cNvPr id="24579" name="Content Placeholder 3"/>
          <p:cNvSpPr>
            <a:spLocks noGrp="1"/>
          </p:cNvSpPr>
          <p:nvPr>
            <p:ph sz="half" idx="1"/>
          </p:nvPr>
        </p:nvSpPr>
        <p:spPr>
          <a:xfrm>
            <a:off x="838200" y="1825625"/>
            <a:ext cx="6643256" cy="4351338"/>
          </a:xfrm>
        </p:spPr>
        <p:txBody>
          <a:bodyPr>
            <a:normAutofit/>
          </a:bodyPr>
          <a:lstStyle/>
          <a:p>
            <a:pPr marL="0" indent="0">
              <a:buNone/>
            </a:pPr>
            <a:endParaRPr lang="en-US" sz="2400" dirty="0"/>
          </a:p>
          <a:p>
            <a:r>
              <a:rPr lang="en-US" dirty="0"/>
              <a:t>Anterior one closes by 18 to 24 months </a:t>
            </a:r>
          </a:p>
          <a:p>
            <a:endParaRPr lang="en-US" sz="800" dirty="0"/>
          </a:p>
          <a:p>
            <a:r>
              <a:rPr lang="en-US" dirty="0"/>
              <a:t>Posterior by birth to 2 months</a:t>
            </a:r>
          </a:p>
          <a:p>
            <a:endParaRPr lang="en-US" sz="800" dirty="0"/>
          </a:p>
          <a:p>
            <a:r>
              <a:rPr lang="en-US" dirty="0"/>
              <a:t>If anterior Fontanel is</a:t>
            </a:r>
          </a:p>
          <a:p>
            <a:endParaRPr lang="en-US" sz="400" dirty="0"/>
          </a:p>
          <a:p>
            <a:pPr lvl="1"/>
            <a:r>
              <a:rPr lang="en-US" dirty="0"/>
              <a:t>Closed at birth </a:t>
            </a:r>
            <a:r>
              <a:rPr lang="en-US" dirty="0">
                <a:sym typeface="Wingdings" pitchFamily="2" charset="2"/>
              </a:rPr>
              <a:t> </a:t>
            </a:r>
            <a:r>
              <a:rPr lang="en-US" dirty="0"/>
              <a:t>microcephaly or molding </a:t>
            </a:r>
          </a:p>
          <a:p>
            <a:pPr lvl="1"/>
            <a:endParaRPr lang="en-US" sz="400" dirty="0"/>
          </a:p>
          <a:p>
            <a:pPr lvl="1"/>
            <a:r>
              <a:rPr lang="en-US" dirty="0"/>
              <a:t>Tense/bulge </a:t>
            </a:r>
            <a:r>
              <a:rPr lang="en-US" dirty="0">
                <a:sym typeface="Wingdings" pitchFamily="2" charset="2"/>
              </a:rPr>
              <a:t> </a:t>
            </a:r>
            <a:r>
              <a:rPr lang="en-US" dirty="0"/>
              <a:t>increased ICP</a:t>
            </a:r>
          </a:p>
          <a:p>
            <a:pPr lvl="1"/>
            <a:endParaRPr lang="en-US" sz="400" dirty="0"/>
          </a:p>
          <a:p>
            <a:pPr lvl="1"/>
            <a:r>
              <a:rPr lang="en-US" dirty="0"/>
              <a:t>Sunken </a:t>
            </a:r>
            <a:r>
              <a:rPr lang="en-US" dirty="0">
                <a:sym typeface="Wingdings" pitchFamily="2" charset="2"/>
              </a:rPr>
              <a:t></a:t>
            </a:r>
            <a:r>
              <a:rPr lang="en-US" dirty="0"/>
              <a:t> dehydration</a:t>
            </a:r>
          </a:p>
        </p:txBody>
      </p:sp>
      <p:pic>
        <p:nvPicPr>
          <p:cNvPr id="2051" name="Picture 3"/>
          <p:cNvPicPr>
            <a:picLocks noGrp="1" noChangeAspect="1" noChangeArrowheads="1"/>
          </p:cNvPicPr>
          <p:nvPr>
            <p:ph sz="half" idx="2"/>
          </p:nvPr>
        </p:nvPicPr>
        <p:blipFill>
          <a:blip r:embed="rId3" cstate="print">
            <a:lum bright="-10000" contrast="20000"/>
            <a:extLst>
              <a:ext uri="{BEBA8EAE-BF5A-486C-A8C5-ECC9F3942E4B}">
                <a14:imgProps xmlns:a14="http://schemas.microsoft.com/office/drawing/2010/main">
                  <a14:imgLayer r:embed="rId4">
                    <a14:imgEffect>
                      <a14:sharpenSoften amount="20000"/>
                    </a14:imgEffect>
                  </a14:imgLayer>
                </a14:imgProps>
              </a:ext>
            </a:extLst>
          </a:blip>
          <a:stretch>
            <a:fillRect/>
          </a:stretch>
        </p:blipFill>
        <p:spPr>
          <a:xfrm>
            <a:off x="7350928" y="514023"/>
            <a:ext cx="4334626" cy="5765870"/>
          </a:xfrm>
        </p:spPr>
      </p:pic>
    </p:spTree>
    <p:extLst>
      <p:ext uri="{BB962C8B-B14F-4D97-AF65-F5344CB8AC3E}">
        <p14:creationId xmlns:p14="http://schemas.microsoft.com/office/powerpoint/2010/main" val="3141765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The Newborn Infant Differs </a:t>
            </a:r>
          </a:p>
        </p:txBody>
      </p:sp>
      <p:sp>
        <p:nvSpPr>
          <p:cNvPr id="3" name="Content Placeholder 2"/>
          <p:cNvSpPr>
            <a:spLocks noGrp="1"/>
          </p:cNvSpPr>
          <p:nvPr>
            <p:ph sz="quarter" idx="1"/>
          </p:nvPr>
        </p:nvSpPr>
        <p:spPr/>
        <p:txBody>
          <a:bodyPr>
            <a:normAutofit/>
          </a:bodyPr>
          <a:lstStyle/>
          <a:p>
            <a:endParaRPr lang="en-US" dirty="0"/>
          </a:p>
          <a:p>
            <a:r>
              <a:rPr lang="en-US" dirty="0"/>
              <a:t>Developmental considerations:</a:t>
            </a:r>
          </a:p>
          <a:p>
            <a:pPr lvl="1"/>
            <a:endParaRPr lang="en-US" sz="800" dirty="0"/>
          </a:p>
          <a:p>
            <a:pPr lvl="1"/>
            <a:r>
              <a:rPr lang="en-US" dirty="0"/>
              <a:t>Varying degree of immaturity in many systems </a:t>
            </a:r>
          </a:p>
          <a:p>
            <a:pPr marL="457200" lvl="1" indent="0">
              <a:buNone/>
            </a:pPr>
            <a:endParaRPr lang="en-US" sz="800" dirty="0"/>
          </a:p>
          <a:p>
            <a:pPr lvl="1"/>
            <a:r>
              <a:rPr lang="en-US" dirty="0"/>
              <a:t>Higher basal metabolic rate (BMR)</a:t>
            </a:r>
          </a:p>
          <a:p>
            <a:pPr lvl="1"/>
            <a:endParaRPr lang="en-US" sz="800" dirty="0"/>
          </a:p>
          <a:p>
            <a:pPr lvl="1"/>
            <a:r>
              <a:rPr lang="en-US" dirty="0"/>
              <a:t>Larger body surface area</a:t>
            </a:r>
          </a:p>
          <a:p>
            <a:pPr lvl="1"/>
            <a:endParaRPr lang="en-US" sz="800" dirty="0"/>
          </a:p>
          <a:p>
            <a:pPr lvl="1"/>
            <a:r>
              <a:rPr lang="en-US" dirty="0"/>
              <a:t>Lower glomerular filtration rate (GFR)</a:t>
            </a:r>
          </a:p>
        </p:txBody>
      </p:sp>
      <p:sp>
        <p:nvSpPr>
          <p:cNvPr id="5" name="Rectangle 4">
            <a:extLst>
              <a:ext uri="{FF2B5EF4-FFF2-40B4-BE49-F238E27FC236}">
                <a16:creationId xmlns:a16="http://schemas.microsoft.com/office/drawing/2014/main" id="{BD0AB630-0553-4A46-96D7-F7491ED02C81}"/>
              </a:ext>
            </a:extLst>
          </p:cNvPr>
          <p:cNvSpPr/>
          <p:nvPr/>
        </p:nvSpPr>
        <p:spPr>
          <a:xfrm>
            <a:off x="6465862" y="4960146"/>
            <a:ext cx="5342138" cy="1446550"/>
          </a:xfrm>
          <a:prstGeom prst="rect">
            <a:avLst/>
          </a:prstGeom>
          <a:solidFill>
            <a:srgbClr val="FFFF00"/>
          </a:solidFill>
          <a:effectLst>
            <a:outerShdw blurRad="50800" dist="38100" dir="2700000" algn="tl" rotWithShape="0">
              <a:prstClr val="black">
                <a:alpha val="40000"/>
              </a:prstClr>
            </a:outerShdw>
          </a:effectLst>
        </p:spPr>
        <p:txBody>
          <a:bodyPr wrap="square" anchor="ctr">
            <a:spAutoFit/>
          </a:bodyPr>
          <a:lstStyle/>
          <a:p>
            <a:pPr marL="360000" lvl="1"/>
            <a:endParaRPr lang="en-US" sz="1200" b="1" dirty="0">
              <a:latin typeface="+mj-lt"/>
            </a:endParaRPr>
          </a:p>
          <a:p>
            <a:pPr marL="360000" lvl="1"/>
            <a:r>
              <a:rPr lang="en-US" sz="2800" b="1" dirty="0">
                <a:latin typeface="+mj-lt"/>
              </a:rPr>
              <a:t>Children are </a:t>
            </a:r>
            <a:r>
              <a:rPr lang="en-US" sz="2800" b="1" dirty="0">
                <a:solidFill>
                  <a:srgbClr val="C00000"/>
                </a:solidFill>
                <a:latin typeface="+mj-lt"/>
              </a:rPr>
              <a:t>NOT </a:t>
            </a:r>
            <a:r>
              <a:rPr lang="en-US" sz="2800" b="1" dirty="0">
                <a:latin typeface="+mj-lt"/>
              </a:rPr>
              <a:t>small adults</a:t>
            </a:r>
          </a:p>
          <a:p>
            <a:pPr marL="360000" lvl="1"/>
            <a:endParaRPr lang="en-US" sz="800" b="1" dirty="0">
              <a:latin typeface="+mj-lt"/>
            </a:endParaRPr>
          </a:p>
          <a:p>
            <a:pPr marL="360000" lvl="1"/>
            <a:r>
              <a:rPr lang="en-US" sz="2800" b="1" dirty="0">
                <a:latin typeface="+mj-lt"/>
              </a:rPr>
              <a:t>Neonates are </a:t>
            </a:r>
            <a:r>
              <a:rPr lang="en-US" sz="2800" b="1" dirty="0">
                <a:solidFill>
                  <a:srgbClr val="C00000"/>
                </a:solidFill>
                <a:latin typeface="+mj-lt"/>
              </a:rPr>
              <a:t>NOT </a:t>
            </a:r>
            <a:r>
              <a:rPr lang="en-US" sz="2800" b="1" dirty="0">
                <a:latin typeface="+mj-lt"/>
              </a:rPr>
              <a:t>small children</a:t>
            </a:r>
          </a:p>
          <a:p>
            <a:pPr marL="0" lvl="1"/>
            <a:endParaRPr lang="en-US" sz="1200" dirty="0"/>
          </a:p>
        </p:txBody>
      </p:sp>
    </p:spTree>
    <p:extLst>
      <p:ext uri="{BB962C8B-B14F-4D97-AF65-F5344CB8AC3E}">
        <p14:creationId xmlns:p14="http://schemas.microsoft.com/office/powerpoint/2010/main" val="31804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172200" y="-101600"/>
            <a:ext cx="285750" cy="579438"/>
          </a:xfrm>
          <a:prstGeom prst="rect">
            <a:avLst/>
          </a:prstGeom>
          <a:noFill/>
          <a:ln w="9525">
            <a:noFill/>
            <a:miter lim="800000"/>
            <a:headEnd/>
            <a:tailEnd/>
          </a:ln>
          <a:effectLst/>
        </p:spPr>
        <p:txBody>
          <a:bodyPr wrap="none">
            <a:spAutoFit/>
          </a:bodyPr>
          <a:lstStyle/>
          <a:p>
            <a:pPr algn="ctr">
              <a:defRPr/>
            </a:pPr>
            <a:r>
              <a:rPr lang="en-AU" sz="3200">
                <a:effectLst>
                  <a:outerShdw blurRad="38100" dist="38100" dir="2700000" algn="tl">
                    <a:srgbClr val="000000"/>
                  </a:outerShdw>
                </a:effectLst>
              </a:rPr>
              <a:t> </a:t>
            </a:r>
          </a:p>
        </p:txBody>
      </p:sp>
      <p:sp>
        <p:nvSpPr>
          <p:cNvPr id="25603" name="Text Box 3"/>
          <p:cNvSpPr txBox="1">
            <a:spLocks noChangeArrowheads="1"/>
          </p:cNvSpPr>
          <p:nvPr/>
        </p:nvSpPr>
        <p:spPr bwMode="auto">
          <a:xfrm>
            <a:off x="1752600" y="1066801"/>
            <a:ext cx="12573000" cy="1006475"/>
          </a:xfrm>
          <a:prstGeom prst="rect">
            <a:avLst/>
          </a:prstGeom>
          <a:noFill/>
          <a:ln w="9525">
            <a:noFill/>
            <a:miter lim="800000"/>
            <a:headEnd/>
            <a:tailEnd/>
          </a:ln>
        </p:spPr>
        <p:txBody>
          <a:bodyPr>
            <a:spAutoFit/>
          </a:bodyPr>
          <a:lstStyle/>
          <a:p>
            <a:endParaRPr lang="en-US" sz="2000">
              <a:latin typeface="Book Antiqua" pitchFamily="18" charset="0"/>
            </a:endParaRPr>
          </a:p>
          <a:p>
            <a:endParaRPr lang="en-US" sz="2000">
              <a:latin typeface="Book Antiqua" pitchFamily="18" charset="0"/>
            </a:endParaRPr>
          </a:p>
          <a:p>
            <a:endParaRPr lang="en-US" sz="2000">
              <a:latin typeface="Book Antiqua" pitchFamily="18" charset="0"/>
            </a:endParaRPr>
          </a:p>
        </p:txBody>
      </p:sp>
      <p:sp>
        <p:nvSpPr>
          <p:cNvPr id="23556" name="Title 12"/>
          <p:cNvSpPr>
            <a:spLocks noGrp="1"/>
          </p:cNvSpPr>
          <p:nvPr>
            <p:ph type="title"/>
          </p:nvPr>
        </p:nvSpPr>
        <p:spPr/>
        <p:txBody>
          <a:bodyPr/>
          <a:lstStyle/>
          <a:p>
            <a:r>
              <a:rPr lang="en-US" dirty="0"/>
              <a:t>Mouth</a:t>
            </a:r>
          </a:p>
        </p:txBody>
      </p:sp>
      <p:sp>
        <p:nvSpPr>
          <p:cNvPr id="25605" name="Content Placeholder 13"/>
          <p:cNvSpPr>
            <a:spLocks noGrp="1"/>
          </p:cNvSpPr>
          <p:nvPr>
            <p:ph sz="half" idx="1"/>
          </p:nvPr>
        </p:nvSpPr>
        <p:spPr>
          <a:xfrm>
            <a:off x="838200" y="1825625"/>
            <a:ext cx="3276600" cy="4351338"/>
          </a:xfrm>
        </p:spPr>
        <p:txBody>
          <a:bodyPr/>
          <a:lstStyle/>
          <a:p>
            <a:endParaRPr lang="en-US" sz="2400" dirty="0"/>
          </a:p>
          <a:p>
            <a:pPr marL="0" indent="0">
              <a:buNone/>
            </a:pPr>
            <a:r>
              <a:rPr lang="en-US" dirty="0"/>
              <a:t>Insert finger to test for intact palate, mandible, gums, lips, size of the tongue and sucking.</a:t>
            </a:r>
          </a:p>
          <a:p>
            <a:pPr marL="0" indent="0">
              <a:buNone/>
            </a:pPr>
            <a:endParaRPr lang="en-US" sz="1200" dirty="0"/>
          </a:p>
          <a:p>
            <a:pPr marL="0" indent="0">
              <a:buNone/>
            </a:pPr>
            <a:r>
              <a:rPr lang="en-US" dirty="0"/>
              <a:t>Shut the mouth to test </a:t>
            </a:r>
            <a:r>
              <a:rPr lang="en-US" dirty="0" err="1"/>
              <a:t>choanal</a:t>
            </a:r>
            <a:r>
              <a:rPr lang="en-US" dirty="0"/>
              <a:t> atresia</a:t>
            </a:r>
          </a:p>
          <a:p>
            <a:pPr lvl="1"/>
            <a:endParaRPr lang="en-US" dirty="0"/>
          </a:p>
        </p:txBody>
      </p:sp>
      <p:pic>
        <p:nvPicPr>
          <p:cNvPr id="5" name="Picture 4">
            <a:extLst>
              <a:ext uri="{FF2B5EF4-FFF2-40B4-BE49-F238E27FC236}">
                <a16:creationId xmlns:a16="http://schemas.microsoft.com/office/drawing/2014/main" id="{ADB9F972-3F9B-8744-83B5-240D3F64326C}"/>
              </a:ext>
            </a:extLst>
          </p:cNvPr>
          <p:cNvPicPr>
            <a:picLocks noChangeAspect="1"/>
          </p:cNvPicPr>
          <p:nvPr/>
        </p:nvPicPr>
        <p:blipFill>
          <a:blip r:embed="rId3">
            <a:extLst>
              <a:ext uri="{BEBA8EAE-BF5A-486C-A8C5-ECC9F3942E4B}">
                <a14:imgProps xmlns:a14="http://schemas.microsoft.com/office/drawing/2010/main">
                  <a14:imgLayer r:embed="rId4">
                    <a14:imgEffect>
                      <a14:saturation sat="8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435298" y="782089"/>
            <a:ext cx="3420000" cy="2891912"/>
          </a:xfrm>
          <a:prstGeom prst="rect">
            <a:avLst/>
          </a:prstGeom>
          <a:ln w="12700">
            <a:solidFill>
              <a:schemeClr val="tx1"/>
            </a:solidFill>
          </a:ln>
          <a:effectLst/>
        </p:spPr>
      </p:pic>
      <p:pic>
        <p:nvPicPr>
          <p:cNvPr id="13" name="Content Placeholder 12">
            <a:extLst>
              <a:ext uri="{FF2B5EF4-FFF2-40B4-BE49-F238E27FC236}">
                <a16:creationId xmlns:a16="http://schemas.microsoft.com/office/drawing/2014/main" id="{E61914A9-7326-C54E-9001-D0B9FC24A063}"/>
              </a:ext>
            </a:extLst>
          </p:cNvPr>
          <p:cNvPicPr>
            <a:picLocks noGrp="1" noChangeAspect="1"/>
          </p:cNvPicPr>
          <p:nvPr>
            <p:ph sz="half" idx="2"/>
          </p:nvPr>
        </p:nvPicPr>
        <p:blipFill>
          <a:blip r:embed="rId5">
            <a:extLst>
              <a:ext uri="{BEBA8EAE-BF5A-486C-A8C5-ECC9F3942E4B}">
                <a14:imgProps xmlns:a14="http://schemas.microsoft.com/office/drawing/2010/main">
                  <a14:imgLayer r:embed="rId6">
                    <a14:imgEffect>
                      <a14:saturation sat="8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8442557" y="3800250"/>
            <a:ext cx="3420000" cy="2703308"/>
          </a:xfrm>
          <a:prstGeom prst="rect">
            <a:avLst/>
          </a:prstGeom>
          <a:ln w="12700">
            <a:solidFill>
              <a:schemeClr val="tx1"/>
            </a:solidFill>
          </a:ln>
          <a:effectLst/>
        </p:spPr>
      </p:pic>
      <p:sp>
        <p:nvSpPr>
          <p:cNvPr id="2" name="Rectangle 1">
            <a:extLst>
              <a:ext uri="{FF2B5EF4-FFF2-40B4-BE49-F238E27FC236}">
                <a16:creationId xmlns:a16="http://schemas.microsoft.com/office/drawing/2014/main" id="{73F49770-6620-B249-8FA7-F8A991DEEB1D}"/>
              </a:ext>
            </a:extLst>
          </p:cNvPr>
          <p:cNvSpPr/>
          <p:nvPr/>
        </p:nvSpPr>
        <p:spPr>
          <a:xfrm>
            <a:off x="8532905" y="6089032"/>
            <a:ext cx="1449436" cy="369332"/>
          </a:xfrm>
          <a:prstGeom prst="rect">
            <a:avLst/>
          </a:prstGeom>
          <a:solidFill>
            <a:schemeClr val="bg1">
              <a:lumMod val="85000"/>
            </a:schemeClr>
          </a:solidFill>
          <a:effectLst/>
        </p:spPr>
        <p:txBody>
          <a:bodyPr wrap="none">
            <a:spAutoFit/>
          </a:bodyPr>
          <a:lstStyle/>
          <a:p>
            <a:r>
              <a:rPr lang="en-US" dirty="0" err="1">
                <a:ln w="0"/>
                <a:cs typeface="Times New Roman" charset="0"/>
              </a:rPr>
              <a:t>Ankyloglossia</a:t>
            </a:r>
            <a:endParaRPr lang="en-US" dirty="0">
              <a:ln w="0"/>
              <a:cs typeface="Times New Roman" charset="0"/>
            </a:endParaRPr>
          </a:p>
        </p:txBody>
      </p:sp>
      <p:sp>
        <p:nvSpPr>
          <p:cNvPr id="3" name="Rectangle 2">
            <a:extLst>
              <a:ext uri="{FF2B5EF4-FFF2-40B4-BE49-F238E27FC236}">
                <a16:creationId xmlns:a16="http://schemas.microsoft.com/office/drawing/2014/main" id="{E53A9224-3F02-5644-9168-93A8E7F0D59A}"/>
              </a:ext>
            </a:extLst>
          </p:cNvPr>
          <p:cNvSpPr/>
          <p:nvPr/>
        </p:nvSpPr>
        <p:spPr>
          <a:xfrm>
            <a:off x="8498975" y="3291630"/>
            <a:ext cx="1403141" cy="369332"/>
          </a:xfrm>
          <a:prstGeom prst="rect">
            <a:avLst/>
          </a:prstGeom>
          <a:solidFill>
            <a:schemeClr val="bg1">
              <a:lumMod val="85000"/>
            </a:schemeClr>
          </a:solidFill>
          <a:effectLst/>
        </p:spPr>
        <p:txBody>
          <a:bodyPr wrap="none">
            <a:spAutoFit/>
          </a:bodyPr>
          <a:lstStyle/>
          <a:p>
            <a:r>
              <a:rPr lang="en-US" dirty="0">
                <a:ln w="0"/>
                <a:cs typeface="Times New Roman" charset="0"/>
              </a:rPr>
              <a:t>Epstein pearl</a:t>
            </a:r>
          </a:p>
        </p:txBody>
      </p:sp>
      <p:sp>
        <p:nvSpPr>
          <p:cNvPr id="10" name="Down Arrow 9">
            <a:extLst>
              <a:ext uri="{FF2B5EF4-FFF2-40B4-BE49-F238E27FC236}">
                <a16:creationId xmlns:a16="http://schemas.microsoft.com/office/drawing/2014/main" id="{1734A487-553D-A14D-AE63-837252C0C810}"/>
              </a:ext>
            </a:extLst>
          </p:cNvPr>
          <p:cNvSpPr/>
          <p:nvPr/>
        </p:nvSpPr>
        <p:spPr>
          <a:xfrm rot="3092056">
            <a:off x="10968891" y="937027"/>
            <a:ext cx="180000" cy="1440000"/>
          </a:xfrm>
          <a:prstGeom prst="down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a:extLst>
              <a:ext uri="{FF2B5EF4-FFF2-40B4-BE49-F238E27FC236}">
                <a16:creationId xmlns:a16="http://schemas.microsoft.com/office/drawing/2014/main" id="{5EC282F8-DB23-7F4E-B620-0DC631FB92A3}"/>
              </a:ext>
            </a:extLst>
          </p:cNvPr>
          <p:cNvSpPr/>
          <p:nvPr/>
        </p:nvSpPr>
        <p:spPr>
          <a:xfrm rot="3008624">
            <a:off x="10653411" y="4150464"/>
            <a:ext cx="180000" cy="1440000"/>
          </a:xfrm>
          <a:prstGeom prst="downArrow">
            <a:avLst/>
          </a:prstGeom>
          <a:solidFill>
            <a:srgbClr val="00B0F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4">
            <a:extLst>
              <a:ext uri="{FF2B5EF4-FFF2-40B4-BE49-F238E27FC236}">
                <a16:creationId xmlns:a16="http://schemas.microsoft.com/office/drawing/2014/main" id="{392E98A6-CC50-7647-A7D4-D99549E3BE19}"/>
              </a:ext>
            </a:extLst>
          </p:cNvPr>
          <p:cNvPicPr>
            <a:picLocks noChangeAspect="1"/>
          </p:cNvPicPr>
          <p:nvPr/>
        </p:nvPicPr>
        <p:blipFill>
          <a:blip r:embed="rId7">
            <a:extLst>
              <a:ext uri="{BEBA8EAE-BF5A-486C-A8C5-ECC9F3942E4B}">
                <a14:imgProps xmlns:a14="http://schemas.microsoft.com/office/drawing/2010/main">
                  <a14:imgLayer r:embed="rId8">
                    <a14:imgEffect>
                      <a14:saturation sat="90000"/>
                    </a14:imgEffect>
                    <a14:imgEffect>
                      <a14:brightnessContrast bright="8000"/>
                    </a14:imgEffect>
                  </a14:imgLayer>
                </a14:imgProps>
              </a:ext>
            </a:extLst>
          </a:blip>
          <a:stretch>
            <a:fillRect/>
          </a:stretch>
        </p:blipFill>
        <p:spPr>
          <a:xfrm>
            <a:off x="4421505" y="3804342"/>
            <a:ext cx="3901931" cy="2700000"/>
          </a:xfrm>
          <a:prstGeom prst="rect">
            <a:avLst/>
          </a:prstGeom>
          <a:ln>
            <a:solidFill>
              <a:schemeClr val="tx1"/>
            </a:solidFill>
          </a:ln>
        </p:spPr>
      </p:pic>
      <p:sp>
        <p:nvSpPr>
          <p:cNvPr id="4" name="Rectangle 3">
            <a:extLst>
              <a:ext uri="{FF2B5EF4-FFF2-40B4-BE49-F238E27FC236}">
                <a16:creationId xmlns:a16="http://schemas.microsoft.com/office/drawing/2014/main" id="{2527D470-B05A-1B46-99AA-50B361D2ACD4}"/>
              </a:ext>
            </a:extLst>
          </p:cNvPr>
          <p:cNvSpPr/>
          <p:nvPr/>
        </p:nvSpPr>
        <p:spPr>
          <a:xfrm>
            <a:off x="4474124" y="6101678"/>
            <a:ext cx="1394934" cy="369332"/>
          </a:xfrm>
          <a:prstGeom prst="rect">
            <a:avLst/>
          </a:prstGeom>
          <a:solidFill>
            <a:schemeClr val="bg1">
              <a:lumMod val="85000"/>
            </a:schemeClr>
          </a:solidFill>
        </p:spPr>
        <p:txBody>
          <a:bodyPr wrap="none">
            <a:spAutoFit/>
          </a:bodyPr>
          <a:lstStyle/>
          <a:p>
            <a:r>
              <a:rPr lang="en-US" dirty="0">
                <a:cs typeface="Times New Roman" charset="0"/>
              </a:rPr>
              <a:t>Sucking pads</a:t>
            </a:r>
          </a:p>
        </p:txBody>
      </p:sp>
    </p:spTree>
    <p:extLst>
      <p:ext uri="{BB962C8B-B14F-4D97-AF65-F5344CB8AC3E}">
        <p14:creationId xmlns:p14="http://schemas.microsoft.com/office/powerpoint/2010/main" val="353623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6113DA-BC17-054C-B4FC-BE12E4C147BC}"/>
              </a:ext>
            </a:extLst>
          </p:cNvPr>
          <p:cNvSpPr>
            <a:spLocks noGrp="1"/>
          </p:cNvSpPr>
          <p:nvPr>
            <p:ph type="title"/>
          </p:nvPr>
        </p:nvSpPr>
        <p:spPr/>
        <p:txBody>
          <a:bodyPr/>
          <a:lstStyle/>
          <a:p>
            <a:r>
              <a:rPr lang="en-US" dirty="0"/>
              <a:t>Mouth </a:t>
            </a:r>
          </a:p>
        </p:txBody>
      </p:sp>
      <p:pic>
        <p:nvPicPr>
          <p:cNvPr id="5" name="Content Placeholder 7">
            <a:extLst>
              <a:ext uri="{FF2B5EF4-FFF2-40B4-BE49-F238E27FC236}">
                <a16:creationId xmlns:a16="http://schemas.microsoft.com/office/drawing/2014/main" id="{6B774994-6687-FF4B-9B64-F5DAD790A08E}"/>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
                    </a14:imgEffect>
                  </a14:imgLayer>
                </a14:imgProps>
              </a:ext>
              <a:ext uri="{28A0092B-C50C-407E-A947-70E740481C1C}">
                <a14:useLocalDpi xmlns:a14="http://schemas.microsoft.com/office/drawing/2010/main" val="0"/>
              </a:ext>
            </a:extLst>
          </a:blip>
          <a:stretch>
            <a:fillRect/>
          </a:stretch>
        </p:blipFill>
        <p:spPr>
          <a:xfrm>
            <a:off x="6948079" y="2064795"/>
            <a:ext cx="3960000" cy="3810738"/>
          </a:xfrm>
          <a:ln>
            <a:solidFill>
              <a:schemeClr val="tx1"/>
            </a:solidFill>
          </a:ln>
        </p:spPr>
      </p:pic>
      <p:pic>
        <p:nvPicPr>
          <p:cNvPr id="6" name="Content Placeholder 6">
            <a:extLst>
              <a:ext uri="{FF2B5EF4-FFF2-40B4-BE49-F238E27FC236}">
                <a16:creationId xmlns:a16="http://schemas.microsoft.com/office/drawing/2014/main" id="{A188463A-04DE-0949-B92E-25C836EDF740}"/>
              </a:ext>
            </a:extLst>
          </p:cNvPr>
          <p:cNvPicPr>
            <a:picLocks noGrp="1" noChangeAspect="1"/>
          </p:cNvPicPr>
          <p:nvPr>
            <p:ph sz="half" idx="1"/>
          </p:nvPr>
        </p:nvPicPr>
        <p:blipFill>
          <a:blip r:embed="rId5">
            <a:extLst>
              <a:ext uri="{BEBA8EAE-BF5A-486C-A8C5-ECC9F3942E4B}">
                <a14:imgProps xmlns:a14="http://schemas.microsoft.com/office/drawing/2010/main">
                  <a14:imgLayer r:embed="rId6">
                    <a14:imgEffect>
                      <a14:sharpenSoften amount="5000"/>
                    </a14:imgEffect>
                  </a14:imgLayer>
                </a14:imgProps>
              </a:ext>
              <a:ext uri="{28A0092B-C50C-407E-A947-70E740481C1C}">
                <a14:useLocalDpi xmlns:a14="http://schemas.microsoft.com/office/drawing/2010/main" val="0"/>
              </a:ext>
            </a:extLst>
          </a:blip>
          <a:stretch>
            <a:fillRect/>
          </a:stretch>
        </p:blipFill>
        <p:spPr>
          <a:xfrm>
            <a:off x="1283921" y="2067841"/>
            <a:ext cx="3960000" cy="3807692"/>
          </a:xfrm>
          <a:ln>
            <a:solidFill>
              <a:schemeClr val="tx1"/>
            </a:solidFill>
          </a:ln>
        </p:spPr>
      </p:pic>
      <p:sp>
        <p:nvSpPr>
          <p:cNvPr id="7" name="Rectangle 6">
            <a:extLst>
              <a:ext uri="{FF2B5EF4-FFF2-40B4-BE49-F238E27FC236}">
                <a16:creationId xmlns:a16="http://schemas.microsoft.com/office/drawing/2014/main" id="{96BF5908-84A9-E643-9610-0D5290755ABA}"/>
              </a:ext>
            </a:extLst>
          </p:cNvPr>
          <p:cNvSpPr/>
          <p:nvPr/>
        </p:nvSpPr>
        <p:spPr>
          <a:xfrm>
            <a:off x="5466789" y="5506201"/>
            <a:ext cx="1258421" cy="36933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r>
              <a:rPr lang="en-US" dirty="0">
                <a:ln w="0"/>
              </a:rPr>
              <a:t>Cleft palate</a:t>
            </a:r>
          </a:p>
        </p:txBody>
      </p:sp>
    </p:spTree>
    <p:extLst>
      <p:ext uri="{BB962C8B-B14F-4D97-AF65-F5344CB8AC3E}">
        <p14:creationId xmlns:p14="http://schemas.microsoft.com/office/powerpoint/2010/main" val="2324423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172200" y="-101600"/>
            <a:ext cx="285750" cy="579438"/>
          </a:xfrm>
          <a:prstGeom prst="rect">
            <a:avLst/>
          </a:prstGeom>
          <a:noFill/>
          <a:ln w="9525">
            <a:noFill/>
            <a:miter lim="800000"/>
            <a:headEnd/>
            <a:tailEnd/>
          </a:ln>
          <a:effectLst/>
        </p:spPr>
        <p:txBody>
          <a:bodyPr wrap="none">
            <a:spAutoFit/>
          </a:bodyPr>
          <a:lstStyle/>
          <a:p>
            <a:pPr algn="ctr">
              <a:defRPr/>
            </a:pPr>
            <a:r>
              <a:rPr lang="en-AU" sz="3200">
                <a:effectLst>
                  <a:outerShdw blurRad="38100" dist="38100" dir="2700000" algn="tl">
                    <a:srgbClr val="000000"/>
                  </a:outerShdw>
                </a:effectLst>
              </a:rPr>
              <a:t> </a:t>
            </a:r>
          </a:p>
        </p:txBody>
      </p:sp>
      <p:sp>
        <p:nvSpPr>
          <p:cNvPr id="23556" name="Title 12"/>
          <p:cNvSpPr>
            <a:spLocks noGrp="1"/>
          </p:cNvSpPr>
          <p:nvPr>
            <p:ph type="title"/>
          </p:nvPr>
        </p:nvSpPr>
        <p:spPr/>
        <p:txBody>
          <a:bodyPr/>
          <a:lstStyle/>
          <a:p>
            <a:r>
              <a:rPr lang="en-US" dirty="0"/>
              <a:t>Mouth</a:t>
            </a:r>
          </a:p>
        </p:txBody>
      </p:sp>
      <p:pic>
        <p:nvPicPr>
          <p:cNvPr id="6" name="Content Placeholder 5">
            <a:extLst>
              <a:ext uri="{FF2B5EF4-FFF2-40B4-BE49-F238E27FC236}">
                <a16:creationId xmlns:a16="http://schemas.microsoft.com/office/drawing/2014/main" id="{9ECEA991-C41C-7D41-B282-C5CC2B6B2213}"/>
              </a:ext>
            </a:extLst>
          </p:cNvPr>
          <p:cNvPicPr>
            <a:picLocks noGrp="1" noChangeAspect="1"/>
          </p:cNvPicPr>
          <p:nvPr>
            <p:ph sz="half" idx="1"/>
          </p:nvPr>
        </p:nvPicPr>
        <p:blipFill>
          <a:blip r:embed="rId3">
            <a:extLst>
              <a:ext uri="{BEBA8EAE-BF5A-486C-A8C5-ECC9F3942E4B}">
                <a14:imgProps xmlns:a14="http://schemas.microsoft.com/office/drawing/2010/main">
                  <a14:imgLayer r:embed="rId4">
                    <a14:imgEffect>
                      <a14:saturation sat="90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45243" y="1570038"/>
            <a:ext cx="5802551" cy="4821237"/>
          </a:xfrm>
          <a:ln>
            <a:solidFill>
              <a:schemeClr val="tx1"/>
            </a:solidFill>
          </a:ln>
          <a:effectLst/>
        </p:spPr>
      </p:pic>
      <p:pic>
        <p:nvPicPr>
          <p:cNvPr id="8" name="Content Placeholder 7">
            <a:extLst>
              <a:ext uri="{FF2B5EF4-FFF2-40B4-BE49-F238E27FC236}">
                <a16:creationId xmlns:a16="http://schemas.microsoft.com/office/drawing/2014/main" id="{D76013E4-495A-9345-B822-CFC23DC6F552}"/>
              </a:ext>
            </a:extLst>
          </p:cNvPr>
          <p:cNvPicPr>
            <a:picLocks noGrp="1" noChangeAspect="1"/>
          </p:cNvPicPr>
          <p:nvPr>
            <p:ph sz="half" idx="2"/>
          </p:nvPr>
        </p:nvPicPr>
        <p:blipFill>
          <a:blip r:embed="rId5">
            <a:extLst>
              <a:ext uri="{BEBA8EAE-BF5A-486C-A8C5-ECC9F3942E4B}">
                <a14:imgProps xmlns:a14="http://schemas.microsoft.com/office/drawing/2010/main">
                  <a14:imgLayer r:embed="rId6">
                    <a14:imgEffect>
                      <a14:saturation sat="90000"/>
                    </a14:imgEffect>
                    <a14:imgEffect>
                      <a14:brightnessContrast bright="30000"/>
                    </a14:imgEffect>
                  </a14:imgLayer>
                </a14:imgProps>
              </a:ext>
              <a:ext uri="{28A0092B-C50C-407E-A947-70E740481C1C}">
                <a14:useLocalDpi xmlns:a14="http://schemas.microsoft.com/office/drawing/2010/main" val="0"/>
              </a:ext>
            </a:extLst>
          </a:blip>
          <a:stretch>
            <a:fillRect/>
          </a:stretch>
        </p:blipFill>
        <p:spPr>
          <a:xfrm>
            <a:off x="6603922" y="1570038"/>
            <a:ext cx="5122565" cy="4821237"/>
          </a:xfrm>
          <a:noFill/>
          <a:ln>
            <a:solidFill>
              <a:schemeClr val="tx1"/>
            </a:solidFill>
          </a:ln>
          <a:effectLst/>
        </p:spPr>
      </p:pic>
      <p:sp>
        <p:nvSpPr>
          <p:cNvPr id="2" name="Rectangle 1">
            <a:extLst>
              <a:ext uri="{FF2B5EF4-FFF2-40B4-BE49-F238E27FC236}">
                <a16:creationId xmlns:a16="http://schemas.microsoft.com/office/drawing/2014/main" id="{69F6F51B-D2FC-564F-BEFC-E23FF8845897}"/>
              </a:ext>
            </a:extLst>
          </p:cNvPr>
          <p:cNvSpPr/>
          <p:nvPr/>
        </p:nvSpPr>
        <p:spPr>
          <a:xfrm>
            <a:off x="465513" y="5974645"/>
            <a:ext cx="1235595" cy="369332"/>
          </a:xfrm>
          <a:prstGeom prst="rect">
            <a:avLst/>
          </a:prstGeom>
          <a:solidFill>
            <a:schemeClr val="bg1">
              <a:lumMod val="85000"/>
            </a:schemeClr>
          </a:solidFill>
          <a:effectLst/>
        </p:spPr>
        <p:txBody>
          <a:bodyPr wrap="none">
            <a:spAutoFit/>
          </a:bodyPr>
          <a:lstStyle/>
          <a:p>
            <a:r>
              <a:rPr lang="en-US" dirty="0">
                <a:ln w="0"/>
                <a:cs typeface="Times New Roman" charset="0"/>
              </a:rPr>
              <a:t>Natal teeth</a:t>
            </a:r>
          </a:p>
        </p:txBody>
      </p:sp>
      <p:sp>
        <p:nvSpPr>
          <p:cNvPr id="3" name="Rectangle 2">
            <a:extLst>
              <a:ext uri="{FF2B5EF4-FFF2-40B4-BE49-F238E27FC236}">
                <a16:creationId xmlns:a16="http://schemas.microsoft.com/office/drawing/2014/main" id="{1C29D81B-F8EB-9942-97C4-CB648BC9C605}"/>
              </a:ext>
            </a:extLst>
          </p:cNvPr>
          <p:cNvSpPr/>
          <p:nvPr/>
        </p:nvSpPr>
        <p:spPr>
          <a:xfrm>
            <a:off x="6638252" y="5974645"/>
            <a:ext cx="1432380" cy="369332"/>
          </a:xfrm>
          <a:prstGeom prst="rect">
            <a:avLst/>
          </a:prstGeom>
          <a:solidFill>
            <a:schemeClr val="bg1">
              <a:lumMod val="85000"/>
            </a:schemeClr>
          </a:solidFill>
          <a:effectLst/>
        </p:spPr>
        <p:txBody>
          <a:bodyPr wrap="none">
            <a:spAutoFit/>
          </a:bodyPr>
          <a:lstStyle/>
          <a:p>
            <a:r>
              <a:rPr lang="en-US" dirty="0">
                <a:ln w="0"/>
                <a:cs typeface="Times New Roman" charset="0"/>
              </a:rPr>
              <a:t>Micrognathia</a:t>
            </a:r>
          </a:p>
        </p:txBody>
      </p:sp>
      <p:sp>
        <p:nvSpPr>
          <p:cNvPr id="9" name="Down Arrow 8">
            <a:extLst>
              <a:ext uri="{FF2B5EF4-FFF2-40B4-BE49-F238E27FC236}">
                <a16:creationId xmlns:a16="http://schemas.microsoft.com/office/drawing/2014/main" id="{A7533617-095A-6049-89A6-176BB6F5337E}"/>
              </a:ext>
            </a:extLst>
          </p:cNvPr>
          <p:cNvSpPr/>
          <p:nvPr/>
        </p:nvSpPr>
        <p:spPr>
          <a:xfrm rot="2651550">
            <a:off x="3792065" y="2457226"/>
            <a:ext cx="180000" cy="1440000"/>
          </a:xfrm>
          <a:prstGeom prst="downArrow">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0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172200" y="-101600"/>
            <a:ext cx="285750" cy="579438"/>
          </a:xfrm>
          <a:prstGeom prst="rect">
            <a:avLst/>
          </a:prstGeom>
          <a:noFill/>
          <a:ln w="9525">
            <a:noFill/>
            <a:miter lim="800000"/>
            <a:headEnd/>
            <a:tailEnd/>
          </a:ln>
          <a:effectLst/>
        </p:spPr>
        <p:txBody>
          <a:bodyPr wrap="none">
            <a:spAutoFit/>
          </a:bodyPr>
          <a:lstStyle/>
          <a:p>
            <a:pPr algn="ctr">
              <a:defRPr/>
            </a:pPr>
            <a:r>
              <a:rPr lang="en-AU" sz="3200">
                <a:effectLst>
                  <a:outerShdw blurRad="38100" dist="38100" dir="2700000" algn="tl">
                    <a:srgbClr val="000000"/>
                  </a:outerShdw>
                </a:effectLst>
              </a:rPr>
              <a:t> </a:t>
            </a:r>
          </a:p>
        </p:txBody>
      </p:sp>
      <p:sp>
        <p:nvSpPr>
          <p:cNvPr id="23556" name="Title 12"/>
          <p:cNvSpPr>
            <a:spLocks noGrp="1"/>
          </p:cNvSpPr>
          <p:nvPr>
            <p:ph type="title"/>
          </p:nvPr>
        </p:nvSpPr>
        <p:spPr/>
        <p:txBody>
          <a:bodyPr/>
          <a:lstStyle/>
          <a:p>
            <a:r>
              <a:rPr lang="en-US" dirty="0"/>
              <a:t>Mouth</a:t>
            </a:r>
          </a:p>
        </p:txBody>
      </p:sp>
      <p:pic>
        <p:nvPicPr>
          <p:cNvPr id="9" name="Content Placeholder 8">
            <a:extLst>
              <a:ext uri="{FF2B5EF4-FFF2-40B4-BE49-F238E27FC236}">
                <a16:creationId xmlns:a16="http://schemas.microsoft.com/office/drawing/2014/main" id="{34C436FB-F652-824A-B28E-2A71788FB75A}"/>
              </a:ext>
            </a:extLst>
          </p:cNvPr>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saturation sat="90000"/>
                    </a14:imgEffect>
                    <a14:imgEffect>
                      <a14:brightnessContrast bright="30000"/>
                    </a14:imgEffect>
                  </a14:imgLayer>
                </a14:imgProps>
              </a:ext>
              <a:ext uri="{28A0092B-C50C-407E-A947-70E740481C1C}">
                <a14:useLocalDpi xmlns:a14="http://schemas.microsoft.com/office/drawing/2010/main" val="0"/>
              </a:ext>
            </a:extLst>
          </a:blip>
          <a:srcRect r="10293"/>
          <a:stretch/>
        </p:blipFill>
        <p:spPr>
          <a:xfrm>
            <a:off x="6220588" y="1570440"/>
            <a:ext cx="5587412" cy="4671353"/>
          </a:xfrm>
          <a:ln>
            <a:solidFill>
              <a:schemeClr val="tx1"/>
            </a:solidFill>
          </a:ln>
          <a:effectLst/>
        </p:spPr>
      </p:pic>
      <p:pic>
        <p:nvPicPr>
          <p:cNvPr id="11" name="Content Placeholder 10">
            <a:extLst>
              <a:ext uri="{FF2B5EF4-FFF2-40B4-BE49-F238E27FC236}">
                <a16:creationId xmlns:a16="http://schemas.microsoft.com/office/drawing/2014/main" id="{F58BDA3B-5251-7741-A1E1-02D001ADC89F}"/>
              </a:ext>
            </a:extLst>
          </p:cNvPr>
          <p:cNvPicPr>
            <a:picLocks noGrp="1" noChangeAspect="1"/>
          </p:cNvPicPr>
          <p:nvPr>
            <p:ph sz="half" idx="2"/>
          </p:nvPr>
        </p:nvPicPr>
        <p:blipFill>
          <a:blip r:embed="rId5">
            <a:extLst>
              <a:ext uri="{BEBA8EAE-BF5A-486C-A8C5-ECC9F3942E4B}">
                <a14:imgProps xmlns:a14="http://schemas.microsoft.com/office/drawing/2010/main">
                  <a14:imgLayer r:embed="rId6">
                    <a14:imgEffect>
                      <a14:saturation sat="8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5255" y="1570239"/>
            <a:ext cx="5548745" cy="4671554"/>
          </a:xfrm>
          <a:ln>
            <a:solidFill>
              <a:schemeClr val="tx1"/>
            </a:solidFill>
          </a:ln>
          <a:effectLst/>
        </p:spPr>
      </p:pic>
      <p:sp>
        <p:nvSpPr>
          <p:cNvPr id="2" name="Rectangle 1">
            <a:extLst>
              <a:ext uri="{FF2B5EF4-FFF2-40B4-BE49-F238E27FC236}">
                <a16:creationId xmlns:a16="http://schemas.microsoft.com/office/drawing/2014/main" id="{3428A839-5C8A-8B44-9128-36979D86903F}"/>
              </a:ext>
            </a:extLst>
          </p:cNvPr>
          <p:cNvSpPr/>
          <p:nvPr/>
        </p:nvSpPr>
        <p:spPr>
          <a:xfrm>
            <a:off x="5165392" y="5780961"/>
            <a:ext cx="1861215" cy="36933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r>
              <a:rPr lang="en-US" dirty="0">
                <a:ln w="0"/>
                <a:cs typeface="Times New Roman" charset="0"/>
              </a:rPr>
              <a:t>Facial nerve palsy</a:t>
            </a:r>
          </a:p>
        </p:txBody>
      </p:sp>
    </p:spTree>
    <p:extLst>
      <p:ext uri="{BB962C8B-B14F-4D97-AF65-F5344CB8AC3E}">
        <p14:creationId xmlns:p14="http://schemas.microsoft.com/office/powerpoint/2010/main" val="3137117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Nose</a:t>
            </a:r>
          </a:p>
        </p:txBody>
      </p:sp>
      <p:sp>
        <p:nvSpPr>
          <p:cNvPr id="3" name="Content Placeholder 2"/>
          <p:cNvSpPr>
            <a:spLocks noGrp="1"/>
          </p:cNvSpPr>
          <p:nvPr>
            <p:ph sz="half" idx="1"/>
          </p:nvPr>
        </p:nvSpPr>
        <p:spPr>
          <a:xfrm>
            <a:off x="838200" y="1825625"/>
            <a:ext cx="5420710" cy="4351338"/>
          </a:xfrm>
        </p:spPr>
        <p:txBody>
          <a:bodyPr/>
          <a:lstStyle/>
          <a:p>
            <a:endParaRPr lang="en-US" sz="2400" dirty="0"/>
          </a:p>
          <a:p>
            <a:pPr marL="0" indent="0">
              <a:buNone/>
            </a:pPr>
            <a:r>
              <a:rPr lang="en-US" dirty="0"/>
              <a:t>Shape and size </a:t>
            </a:r>
          </a:p>
          <a:p>
            <a:pPr marL="457200" lvl="1" indent="0">
              <a:buNone/>
            </a:pPr>
            <a:r>
              <a:rPr lang="en-US" dirty="0"/>
              <a:t>Race and family determined</a:t>
            </a:r>
          </a:p>
          <a:p>
            <a:endParaRPr lang="en-US" sz="800" dirty="0"/>
          </a:p>
          <a:p>
            <a:pPr marL="0" indent="0">
              <a:buNone/>
            </a:pPr>
            <a:r>
              <a:rPr lang="en-US" dirty="0"/>
              <a:t>Patency </a:t>
            </a:r>
          </a:p>
          <a:p>
            <a:pPr marL="457200" lvl="1" indent="0">
              <a:buNone/>
            </a:pPr>
            <a:r>
              <a:rPr lang="en-US" dirty="0"/>
              <a:t>Infant is an “obligate nasal breather”</a:t>
            </a:r>
          </a:p>
          <a:p>
            <a:pPr marL="457200" lvl="1" indent="0">
              <a:buNone/>
            </a:pPr>
            <a:endParaRPr lang="en-US" sz="800" dirty="0"/>
          </a:p>
          <a:p>
            <a:pPr marL="0" indent="0">
              <a:buNone/>
            </a:pPr>
            <a:r>
              <a:rPr lang="en-US" dirty="0"/>
              <a:t>Deformities</a:t>
            </a:r>
          </a:p>
          <a:p>
            <a:pPr marL="457200" lvl="1" indent="0">
              <a:buNone/>
            </a:pPr>
            <a:r>
              <a:rPr lang="en-US" dirty="0"/>
              <a:t>Trauma or syndromic</a:t>
            </a:r>
          </a:p>
          <a:p>
            <a:endParaRPr lang="en-US" dirty="0"/>
          </a:p>
        </p:txBody>
      </p:sp>
      <p:pic>
        <p:nvPicPr>
          <p:cNvPr id="5" name="Content Placeholder 4">
            <a:extLst>
              <a:ext uri="{FF2B5EF4-FFF2-40B4-BE49-F238E27FC236}">
                <a16:creationId xmlns:a16="http://schemas.microsoft.com/office/drawing/2014/main" id="{0E215DC9-8C54-3340-A31D-028DA8A4CA76}"/>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aturation sat="9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866051" y="372586"/>
            <a:ext cx="3941949" cy="3086894"/>
          </a:xfrm>
          <a:ln>
            <a:solidFill>
              <a:schemeClr val="tx1"/>
            </a:solidFill>
          </a:ln>
        </p:spPr>
      </p:pic>
      <p:pic>
        <p:nvPicPr>
          <p:cNvPr id="8" name="Picture 7">
            <a:extLst>
              <a:ext uri="{FF2B5EF4-FFF2-40B4-BE49-F238E27FC236}">
                <a16:creationId xmlns:a16="http://schemas.microsoft.com/office/drawing/2014/main" id="{DB676B34-54EE-2243-A69F-18CD7BE0123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34"/>
                    </a14:imgEffect>
                    <a14:imgEffect>
                      <a14:saturation sat="95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7866051" y="3631147"/>
            <a:ext cx="3941949" cy="2869507"/>
          </a:xfrm>
          <a:prstGeom prst="rect">
            <a:avLst/>
          </a:prstGeom>
          <a:ln>
            <a:solidFill>
              <a:schemeClr val="tx1"/>
            </a:solidFill>
          </a:ln>
        </p:spPr>
      </p:pic>
      <p:sp>
        <p:nvSpPr>
          <p:cNvPr id="4" name="Rectangle 3">
            <a:extLst>
              <a:ext uri="{FF2B5EF4-FFF2-40B4-BE49-F238E27FC236}">
                <a16:creationId xmlns:a16="http://schemas.microsoft.com/office/drawing/2014/main" id="{9963A412-6403-A844-916E-F9A5E0749F61}"/>
              </a:ext>
            </a:extLst>
          </p:cNvPr>
          <p:cNvSpPr/>
          <p:nvPr/>
        </p:nvSpPr>
        <p:spPr>
          <a:xfrm>
            <a:off x="7912297" y="422057"/>
            <a:ext cx="1979773" cy="369332"/>
          </a:xfrm>
          <a:prstGeom prst="rect">
            <a:avLst/>
          </a:prstGeom>
          <a:solidFill>
            <a:schemeClr val="bg1">
              <a:lumMod val="85000"/>
            </a:schemeClr>
          </a:solidFill>
        </p:spPr>
        <p:txBody>
          <a:bodyPr wrap="none">
            <a:spAutoFit/>
          </a:bodyPr>
          <a:lstStyle/>
          <a:p>
            <a:r>
              <a:rPr lang="en-US" dirty="0">
                <a:ln w="0"/>
              </a:rPr>
              <a:t>Septum dislocation</a:t>
            </a:r>
          </a:p>
        </p:txBody>
      </p:sp>
      <p:sp>
        <p:nvSpPr>
          <p:cNvPr id="6" name="Rectangle 5">
            <a:extLst>
              <a:ext uri="{FF2B5EF4-FFF2-40B4-BE49-F238E27FC236}">
                <a16:creationId xmlns:a16="http://schemas.microsoft.com/office/drawing/2014/main" id="{29D11070-A9DB-2A42-A64D-2D282F296040}"/>
              </a:ext>
            </a:extLst>
          </p:cNvPr>
          <p:cNvSpPr/>
          <p:nvPr/>
        </p:nvSpPr>
        <p:spPr>
          <a:xfrm>
            <a:off x="7912823" y="3680520"/>
            <a:ext cx="1963871" cy="369332"/>
          </a:xfrm>
          <a:prstGeom prst="rect">
            <a:avLst/>
          </a:prstGeom>
          <a:solidFill>
            <a:schemeClr val="bg1">
              <a:lumMod val="85000"/>
            </a:schemeClr>
          </a:solidFill>
        </p:spPr>
        <p:txBody>
          <a:bodyPr wrap="none">
            <a:spAutoFit/>
          </a:bodyPr>
          <a:lstStyle/>
          <a:p>
            <a:r>
              <a:rPr lang="en-US" dirty="0">
                <a:ln w="0"/>
              </a:rPr>
              <a:t>Pressure deformity</a:t>
            </a:r>
          </a:p>
        </p:txBody>
      </p:sp>
    </p:spTree>
    <p:extLst>
      <p:ext uri="{BB962C8B-B14F-4D97-AF65-F5344CB8AC3E}">
        <p14:creationId xmlns:p14="http://schemas.microsoft.com/office/powerpoint/2010/main" val="3300481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62859DA-8AB6-7344-8AA3-C79F02D10030}"/>
              </a:ext>
            </a:extLst>
          </p:cNvPr>
          <p:cNvPicPr>
            <a:picLocks noGrp="1" noChangeAspect="1"/>
          </p:cNvPicPr>
          <p:nvPr>
            <p:ph sz="half" idx="2"/>
          </p:nvPr>
        </p:nvPicPr>
        <p:blipFill>
          <a:blip r:embed="rId3"/>
          <a:stretch>
            <a:fillRect/>
          </a:stretch>
        </p:blipFill>
        <p:spPr>
          <a:xfrm>
            <a:off x="6501362" y="3644176"/>
            <a:ext cx="5181600" cy="2615711"/>
          </a:xfrm>
          <a:prstGeom prst="rect">
            <a:avLst/>
          </a:prstGeom>
        </p:spPr>
      </p:pic>
      <p:sp>
        <p:nvSpPr>
          <p:cNvPr id="4" name="Title 3">
            <a:extLst>
              <a:ext uri="{FF2B5EF4-FFF2-40B4-BE49-F238E27FC236}">
                <a16:creationId xmlns:a16="http://schemas.microsoft.com/office/drawing/2014/main" id="{F792C046-A7D6-5943-A0CE-87551A73A127}"/>
              </a:ext>
            </a:extLst>
          </p:cNvPr>
          <p:cNvSpPr>
            <a:spLocks noGrp="1"/>
          </p:cNvSpPr>
          <p:nvPr>
            <p:ph type="title"/>
          </p:nvPr>
        </p:nvSpPr>
        <p:spPr/>
        <p:txBody>
          <a:bodyPr/>
          <a:lstStyle/>
          <a:p>
            <a:r>
              <a:rPr lang="en-US" dirty="0"/>
              <a:t>Ears</a:t>
            </a:r>
          </a:p>
        </p:txBody>
      </p:sp>
      <p:pic>
        <p:nvPicPr>
          <p:cNvPr id="8" name="Content Placeholder 7">
            <a:extLst>
              <a:ext uri="{FF2B5EF4-FFF2-40B4-BE49-F238E27FC236}">
                <a16:creationId xmlns:a16="http://schemas.microsoft.com/office/drawing/2014/main" id="{52540C15-E559-8040-87EE-87304E10740D}"/>
              </a:ext>
            </a:extLst>
          </p:cNvPr>
          <p:cNvPicPr>
            <a:picLocks noGrp="1" noChangeAspect="1"/>
          </p:cNvPicPr>
          <p:nvPr>
            <p:ph sz="half" idx="1"/>
          </p:nvPr>
        </p:nvPicPr>
        <p:blipFill>
          <a:blip r:embed="rId4"/>
          <a:stretch>
            <a:fillRect/>
          </a:stretch>
        </p:blipFill>
        <p:spPr>
          <a:xfrm>
            <a:off x="6490204" y="640137"/>
            <a:ext cx="5181600" cy="2615711"/>
          </a:xfrm>
          <a:prstGeom prst="rect">
            <a:avLst/>
          </a:prstGeom>
        </p:spPr>
      </p:pic>
      <p:sp>
        <p:nvSpPr>
          <p:cNvPr id="11" name="Rectangle 10">
            <a:extLst>
              <a:ext uri="{FF2B5EF4-FFF2-40B4-BE49-F238E27FC236}">
                <a16:creationId xmlns:a16="http://schemas.microsoft.com/office/drawing/2014/main" id="{CC460A49-8281-7F42-A98C-3050828EF3B2}"/>
              </a:ext>
            </a:extLst>
          </p:cNvPr>
          <p:cNvSpPr/>
          <p:nvPr/>
        </p:nvSpPr>
        <p:spPr>
          <a:xfrm>
            <a:off x="4346106" y="2123796"/>
            <a:ext cx="1343638" cy="400110"/>
          </a:xfrm>
          <a:prstGeom prst="rect">
            <a:avLst/>
          </a:prstGeom>
        </p:spPr>
        <p:txBody>
          <a:bodyPr wrap="none">
            <a:spAutoFit/>
          </a:bodyPr>
          <a:lstStyle/>
          <a:p>
            <a:r>
              <a:rPr lang="en-US" sz="2000" b="1" dirty="0">
                <a:latin typeface="+mj-lt"/>
              </a:rPr>
              <a:t>Normal ear</a:t>
            </a:r>
          </a:p>
        </p:txBody>
      </p:sp>
      <p:sp>
        <p:nvSpPr>
          <p:cNvPr id="12" name="Rectangle 11">
            <a:extLst>
              <a:ext uri="{FF2B5EF4-FFF2-40B4-BE49-F238E27FC236}">
                <a16:creationId xmlns:a16="http://schemas.microsoft.com/office/drawing/2014/main" id="{EC9499A2-9F2D-1A41-BDF4-21CBE00B00A9}"/>
              </a:ext>
            </a:extLst>
          </p:cNvPr>
          <p:cNvSpPr/>
          <p:nvPr/>
        </p:nvSpPr>
        <p:spPr>
          <a:xfrm>
            <a:off x="4346106" y="4747079"/>
            <a:ext cx="2111284" cy="707886"/>
          </a:xfrm>
          <a:prstGeom prst="rect">
            <a:avLst/>
          </a:prstGeom>
        </p:spPr>
        <p:txBody>
          <a:bodyPr wrap="none">
            <a:spAutoFit/>
          </a:bodyPr>
          <a:lstStyle/>
          <a:p>
            <a:r>
              <a:rPr lang="en-US" sz="2000" b="1" dirty="0">
                <a:latin typeface="+mj-lt"/>
              </a:rPr>
              <a:t>Low-set, </a:t>
            </a:r>
          </a:p>
          <a:p>
            <a:r>
              <a:rPr lang="en-US" sz="2000" b="1" dirty="0">
                <a:latin typeface="+mj-lt"/>
              </a:rPr>
              <a:t>posteriorly rotated</a:t>
            </a:r>
          </a:p>
        </p:txBody>
      </p:sp>
      <p:pic>
        <p:nvPicPr>
          <p:cNvPr id="13" name="Content Placeholder 4" descr="low set ear measure">
            <a:extLst>
              <a:ext uri="{FF2B5EF4-FFF2-40B4-BE49-F238E27FC236}">
                <a16:creationId xmlns:a16="http://schemas.microsoft.com/office/drawing/2014/main" id="{94150E6F-6742-7A49-880F-61A4B1B446B1}"/>
              </a:ext>
            </a:extLst>
          </p:cNvPr>
          <p:cNvPicPr>
            <a:picLocks noChangeAspect="1" noChangeArrowheads="1"/>
          </p:cNvPicPr>
          <p:nvPr/>
        </p:nvPicPr>
        <p:blipFill>
          <a:blip r:embed="rId5" cstate="print">
            <a:lum bright="20000"/>
          </a:blip>
          <a:srcRect b="9961"/>
          <a:stretch>
            <a:fillRect/>
          </a:stretch>
        </p:blipFill>
        <p:spPr>
          <a:xfrm>
            <a:off x="400099" y="2192767"/>
            <a:ext cx="3668981" cy="4310299"/>
          </a:xfrm>
          <a:prstGeom prst="rect">
            <a:avLst/>
          </a:prstGeom>
          <a:ln w="3175">
            <a:noFill/>
          </a:ln>
          <a:effectLst/>
        </p:spPr>
      </p:pic>
      <p:cxnSp>
        <p:nvCxnSpPr>
          <p:cNvPr id="14" name="Straight Connector 13">
            <a:extLst>
              <a:ext uri="{FF2B5EF4-FFF2-40B4-BE49-F238E27FC236}">
                <a16:creationId xmlns:a16="http://schemas.microsoft.com/office/drawing/2014/main" id="{5499DCF7-08C3-EA49-8862-469714C1C4DF}"/>
              </a:ext>
            </a:extLst>
          </p:cNvPr>
          <p:cNvCxnSpPr>
            <a:cxnSpLocks/>
          </p:cNvCxnSpPr>
          <p:nvPr/>
        </p:nvCxnSpPr>
        <p:spPr>
          <a:xfrm flipV="1">
            <a:off x="445819" y="4023360"/>
            <a:ext cx="2434541" cy="108000"/>
          </a:xfrm>
          <a:prstGeom prst="line">
            <a:avLst/>
          </a:prstGeom>
          <a:ln w="28575" cap="flat" cmpd="sng" algn="ctr">
            <a:solidFill>
              <a:srgbClr val="FF0000"/>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94123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Ears</a:t>
            </a:r>
          </a:p>
        </p:txBody>
      </p:sp>
      <p:pic>
        <p:nvPicPr>
          <p:cNvPr id="16" name="Content Placeholder 15">
            <a:extLst>
              <a:ext uri="{FF2B5EF4-FFF2-40B4-BE49-F238E27FC236}">
                <a16:creationId xmlns:a16="http://schemas.microsoft.com/office/drawing/2014/main" id="{AACFBCBD-FFFC-EB4B-B105-753B35CCE7DA}"/>
              </a:ext>
            </a:extLst>
          </p:cNvPr>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rcRect l="3129" r="8112"/>
          <a:stretch/>
        </p:blipFill>
        <p:spPr>
          <a:xfrm>
            <a:off x="8370118" y="337189"/>
            <a:ext cx="3436860" cy="2768600"/>
          </a:xfrm>
          <a:prstGeom prst="rect">
            <a:avLst/>
          </a:prstGeom>
          <a:ln w="3175">
            <a:solidFill>
              <a:schemeClr val="tx1"/>
            </a:solidFill>
          </a:ln>
          <a:effectLst/>
        </p:spPr>
      </p:pic>
      <p:pic>
        <p:nvPicPr>
          <p:cNvPr id="17" name="Content Placeholder 16">
            <a:extLst>
              <a:ext uri="{FF2B5EF4-FFF2-40B4-BE49-F238E27FC236}">
                <a16:creationId xmlns:a16="http://schemas.microsoft.com/office/drawing/2014/main" id="{827543CE-4A91-3E42-8F2B-D579AC1163C5}"/>
              </a:ext>
            </a:extLst>
          </p:cNvPr>
          <p:cNvPicPr>
            <a:picLocks noGrp="1" noChangeAspect="1"/>
          </p:cNvPicPr>
          <p:nvPr>
            <p:ph sz="half" idx="2"/>
          </p:nvPr>
        </p:nvPicPr>
        <p:blipFill>
          <a:blip r:embed="rId5">
            <a:extLst>
              <a:ext uri="{BEBA8EAE-BF5A-486C-A8C5-ECC9F3942E4B}">
                <a14:imgProps xmlns:a14="http://schemas.microsoft.com/office/drawing/2010/main">
                  <a14:imgLayer r:embed="rId6">
                    <a14:imgEffect>
                      <a14:sharpenSoften amount="10000"/>
                    </a14:imgEffect>
                    <a14:imgEffect>
                      <a14:saturation sat="90000"/>
                    </a14:imgEffect>
                    <a14:imgEffect>
                      <a14:brightnessContrast bright="19000"/>
                    </a14:imgEffect>
                  </a14:imgLayer>
                </a14:imgProps>
              </a:ext>
              <a:ext uri="{28A0092B-C50C-407E-A947-70E740481C1C}">
                <a14:useLocalDpi xmlns:a14="http://schemas.microsoft.com/office/drawing/2010/main" val="0"/>
              </a:ext>
            </a:extLst>
          </a:blip>
          <a:stretch>
            <a:fillRect/>
          </a:stretch>
        </p:blipFill>
        <p:spPr>
          <a:xfrm>
            <a:off x="8370118" y="3221252"/>
            <a:ext cx="3436860" cy="3348412"/>
          </a:xfrm>
          <a:prstGeom prst="rect">
            <a:avLst/>
          </a:prstGeom>
          <a:ln w="3175">
            <a:solidFill>
              <a:schemeClr val="tx1"/>
            </a:solidFill>
          </a:ln>
          <a:effectLst/>
        </p:spPr>
      </p:pic>
      <p:sp>
        <p:nvSpPr>
          <p:cNvPr id="18" name="Rectangle 17">
            <a:extLst>
              <a:ext uri="{FF2B5EF4-FFF2-40B4-BE49-F238E27FC236}">
                <a16:creationId xmlns:a16="http://schemas.microsoft.com/office/drawing/2014/main" id="{3EE51270-9C84-E647-8EEF-5BC484EA8D52}"/>
              </a:ext>
            </a:extLst>
          </p:cNvPr>
          <p:cNvSpPr/>
          <p:nvPr/>
        </p:nvSpPr>
        <p:spPr>
          <a:xfrm>
            <a:off x="8414816" y="6120030"/>
            <a:ext cx="1024127" cy="36933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r>
              <a:rPr lang="en-US" dirty="0">
                <a:ln w="0"/>
              </a:rPr>
              <a:t>Microtia </a:t>
            </a:r>
          </a:p>
        </p:txBody>
      </p:sp>
      <p:sp>
        <p:nvSpPr>
          <p:cNvPr id="19" name="Rectangle 18">
            <a:extLst>
              <a:ext uri="{FF2B5EF4-FFF2-40B4-BE49-F238E27FC236}">
                <a16:creationId xmlns:a16="http://schemas.microsoft.com/office/drawing/2014/main" id="{8E87252D-9C7C-6949-8E53-8D6D978162ED}"/>
              </a:ext>
            </a:extLst>
          </p:cNvPr>
          <p:cNvSpPr/>
          <p:nvPr/>
        </p:nvSpPr>
        <p:spPr>
          <a:xfrm>
            <a:off x="8384336" y="2690737"/>
            <a:ext cx="1274131" cy="369332"/>
          </a:xfrm>
          <a:prstGeom prst="rect">
            <a:avLst/>
          </a:prstGeom>
          <a:solidFill>
            <a:schemeClr val="bg1">
              <a:lumMod val="85000"/>
            </a:schemeClr>
          </a:solidFill>
          <a:effectLst>
            <a:outerShdw blurRad="50800" dist="38100" dir="2700000" algn="tl" rotWithShape="0">
              <a:prstClr val="black">
                <a:alpha val="40000"/>
              </a:prstClr>
            </a:outerShdw>
          </a:effectLst>
        </p:spPr>
        <p:txBody>
          <a:bodyPr wrap="none">
            <a:spAutoFit/>
          </a:bodyPr>
          <a:lstStyle/>
          <a:p>
            <a:r>
              <a:rPr lang="en-US" dirty="0">
                <a:ln w="0"/>
              </a:rPr>
              <a:t>Low-set ear</a:t>
            </a:r>
          </a:p>
        </p:txBody>
      </p:sp>
      <p:pic>
        <p:nvPicPr>
          <p:cNvPr id="3" name="Picture 2">
            <a:extLst>
              <a:ext uri="{FF2B5EF4-FFF2-40B4-BE49-F238E27FC236}">
                <a16:creationId xmlns:a16="http://schemas.microsoft.com/office/drawing/2014/main" id="{3DDC2718-5842-7C4C-B791-5062F33C0CDB}"/>
              </a:ext>
            </a:extLst>
          </p:cNvPr>
          <p:cNvPicPr>
            <a:picLocks noChangeAspect="1"/>
          </p:cNvPicPr>
          <p:nvPr/>
        </p:nvPicPr>
        <p:blipFill>
          <a:blip r:embed="rId7"/>
          <a:stretch>
            <a:fillRect/>
          </a:stretch>
        </p:blipFill>
        <p:spPr>
          <a:xfrm>
            <a:off x="383703" y="1783082"/>
            <a:ext cx="3909466" cy="4788000"/>
          </a:xfrm>
          <a:prstGeom prst="rect">
            <a:avLst/>
          </a:prstGeom>
          <a:ln>
            <a:solidFill>
              <a:schemeClr val="tx1"/>
            </a:solidFill>
          </a:ln>
        </p:spPr>
      </p:pic>
      <p:pic>
        <p:nvPicPr>
          <p:cNvPr id="4" name="Picture 3">
            <a:extLst>
              <a:ext uri="{FF2B5EF4-FFF2-40B4-BE49-F238E27FC236}">
                <a16:creationId xmlns:a16="http://schemas.microsoft.com/office/drawing/2014/main" id="{4DD6CDF2-EE19-AC4B-BE24-01DF1E3465BF}"/>
              </a:ext>
            </a:extLst>
          </p:cNvPr>
          <p:cNvPicPr>
            <a:picLocks noChangeAspect="1"/>
          </p:cNvPicPr>
          <p:nvPr/>
        </p:nvPicPr>
        <p:blipFill>
          <a:blip r:embed="rId8"/>
          <a:stretch>
            <a:fillRect/>
          </a:stretch>
        </p:blipFill>
        <p:spPr>
          <a:xfrm>
            <a:off x="4416875" y="1783082"/>
            <a:ext cx="3843578" cy="4788000"/>
          </a:xfrm>
          <a:prstGeom prst="rect">
            <a:avLst/>
          </a:prstGeom>
          <a:ln>
            <a:solidFill>
              <a:schemeClr val="tx1"/>
            </a:solidFill>
          </a:ln>
        </p:spPr>
      </p:pic>
      <p:sp>
        <p:nvSpPr>
          <p:cNvPr id="5" name="Rectangle 4">
            <a:extLst>
              <a:ext uri="{FF2B5EF4-FFF2-40B4-BE49-F238E27FC236}">
                <a16:creationId xmlns:a16="http://schemas.microsoft.com/office/drawing/2014/main" id="{5AB5F5F5-79EF-464F-A790-07C3C953517A}"/>
              </a:ext>
            </a:extLst>
          </p:cNvPr>
          <p:cNvSpPr/>
          <p:nvPr/>
        </p:nvSpPr>
        <p:spPr>
          <a:xfrm>
            <a:off x="432495" y="6140882"/>
            <a:ext cx="1906484" cy="369332"/>
          </a:xfrm>
          <a:prstGeom prst="rect">
            <a:avLst/>
          </a:prstGeom>
          <a:solidFill>
            <a:schemeClr val="bg1">
              <a:lumMod val="85000"/>
            </a:schemeClr>
          </a:solidFill>
        </p:spPr>
        <p:txBody>
          <a:bodyPr wrap="none">
            <a:spAutoFit/>
          </a:bodyPr>
          <a:lstStyle/>
          <a:p>
            <a:r>
              <a:rPr lang="en-US" dirty="0"/>
              <a:t>Preauricular sinus </a:t>
            </a:r>
          </a:p>
        </p:txBody>
      </p:sp>
      <p:sp>
        <p:nvSpPr>
          <p:cNvPr id="6" name="Rectangle 5">
            <a:extLst>
              <a:ext uri="{FF2B5EF4-FFF2-40B4-BE49-F238E27FC236}">
                <a16:creationId xmlns:a16="http://schemas.microsoft.com/office/drawing/2014/main" id="{F1EA8DCA-FCC7-3945-B7A2-3599A0922129}"/>
              </a:ext>
            </a:extLst>
          </p:cNvPr>
          <p:cNvSpPr/>
          <p:nvPr/>
        </p:nvSpPr>
        <p:spPr>
          <a:xfrm>
            <a:off x="4470493" y="6135270"/>
            <a:ext cx="1671227" cy="369332"/>
          </a:xfrm>
          <a:prstGeom prst="rect">
            <a:avLst/>
          </a:prstGeom>
          <a:solidFill>
            <a:schemeClr val="bg1">
              <a:lumMod val="85000"/>
            </a:schemeClr>
          </a:solidFill>
        </p:spPr>
        <p:txBody>
          <a:bodyPr wrap="none">
            <a:spAutoFit/>
          </a:bodyPr>
          <a:lstStyle/>
          <a:p>
            <a:r>
              <a:rPr lang="en-US" dirty="0"/>
              <a:t>Preauricular tag</a:t>
            </a:r>
          </a:p>
        </p:txBody>
      </p:sp>
      <p:sp>
        <p:nvSpPr>
          <p:cNvPr id="11" name="Down Arrow 10">
            <a:extLst>
              <a:ext uri="{FF2B5EF4-FFF2-40B4-BE49-F238E27FC236}">
                <a16:creationId xmlns:a16="http://schemas.microsoft.com/office/drawing/2014/main" id="{F4CF2549-4580-7A41-AC40-F4D934FDBD0F}"/>
              </a:ext>
            </a:extLst>
          </p:cNvPr>
          <p:cNvSpPr/>
          <p:nvPr/>
        </p:nvSpPr>
        <p:spPr>
          <a:xfrm rot="2651550">
            <a:off x="1154389" y="3076093"/>
            <a:ext cx="180000" cy="1440000"/>
          </a:xfrm>
          <a:prstGeom prst="down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8F660B4D-6FCF-B444-99E3-709090F23364}"/>
              </a:ext>
            </a:extLst>
          </p:cNvPr>
          <p:cNvSpPr/>
          <p:nvPr/>
        </p:nvSpPr>
        <p:spPr>
          <a:xfrm rot="2651550">
            <a:off x="5435254" y="2718615"/>
            <a:ext cx="180000" cy="1440000"/>
          </a:xfrm>
          <a:prstGeom prst="downArrow">
            <a:avLst/>
          </a:prstGeom>
          <a:solidFill>
            <a:srgbClr val="FF4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81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dirty="0"/>
              <a:t>Eyes </a:t>
            </a:r>
          </a:p>
        </p:txBody>
      </p:sp>
      <p:sp>
        <p:nvSpPr>
          <p:cNvPr id="26627" name="Content Placeholder 2"/>
          <p:cNvSpPr>
            <a:spLocks noGrp="1"/>
          </p:cNvSpPr>
          <p:nvPr>
            <p:ph sz="quarter" idx="1"/>
          </p:nvPr>
        </p:nvSpPr>
        <p:spPr>
          <a:xfrm>
            <a:off x="838200" y="1825625"/>
            <a:ext cx="10515600" cy="4351338"/>
          </a:xfrm>
        </p:spPr>
        <p:txBody>
          <a:bodyPr>
            <a:normAutofit fontScale="92500" lnSpcReduction="10000"/>
          </a:bodyPr>
          <a:lstStyle/>
          <a:p>
            <a:pPr marL="0" indent="0">
              <a:buNone/>
            </a:pPr>
            <a:r>
              <a:rPr lang="en-US" sz="2800" i="1" dirty="0"/>
              <a:t>Look for </a:t>
            </a:r>
          </a:p>
          <a:p>
            <a:pPr marL="0" indent="0">
              <a:buNone/>
            </a:pPr>
            <a:endParaRPr lang="en-US" sz="900" dirty="0"/>
          </a:p>
          <a:p>
            <a:pPr lvl="1"/>
            <a:r>
              <a:rPr lang="en-US" sz="2800" dirty="0"/>
              <a:t>Red reflex</a:t>
            </a:r>
          </a:p>
          <a:p>
            <a:pPr lvl="1"/>
            <a:endParaRPr lang="en-US" sz="1100" dirty="0"/>
          </a:p>
          <a:p>
            <a:pPr lvl="1"/>
            <a:r>
              <a:rPr lang="en-US" sz="2800" dirty="0"/>
              <a:t>Corneal opacities</a:t>
            </a:r>
          </a:p>
          <a:p>
            <a:pPr lvl="1"/>
            <a:endParaRPr lang="en-US" sz="1000" dirty="0"/>
          </a:p>
          <a:p>
            <a:pPr lvl="1"/>
            <a:r>
              <a:rPr lang="en-US" sz="2800" dirty="0"/>
              <a:t>Conjunctivitis/discharge</a:t>
            </a:r>
          </a:p>
          <a:p>
            <a:pPr lvl="1"/>
            <a:endParaRPr lang="en-US" sz="1000" dirty="0"/>
          </a:p>
          <a:p>
            <a:pPr lvl="1"/>
            <a:r>
              <a:rPr lang="en-US" sz="2800" dirty="0"/>
              <a:t>Hypertelorism / </a:t>
            </a:r>
            <a:r>
              <a:rPr lang="en-US" sz="2800" dirty="0" err="1"/>
              <a:t>hypotelorism</a:t>
            </a:r>
            <a:endParaRPr lang="en-US" sz="2800" dirty="0"/>
          </a:p>
          <a:p>
            <a:pPr lvl="1"/>
            <a:endParaRPr lang="en-US" sz="900" dirty="0"/>
          </a:p>
          <a:p>
            <a:pPr lvl="1"/>
            <a:r>
              <a:rPr lang="en-US" sz="2800" dirty="0" err="1"/>
              <a:t>Microophthalmia</a:t>
            </a:r>
            <a:endParaRPr lang="en-US" sz="2800" dirty="0"/>
          </a:p>
          <a:p>
            <a:pPr lvl="1"/>
            <a:endParaRPr lang="en-US" sz="900" dirty="0"/>
          </a:p>
          <a:p>
            <a:pPr lvl="1"/>
            <a:r>
              <a:rPr lang="en-US" sz="2800" dirty="0" err="1"/>
              <a:t>Brushfield</a:t>
            </a:r>
            <a:r>
              <a:rPr lang="en-US" sz="2800" dirty="0"/>
              <a:t> spots – Down’s syndrome</a:t>
            </a:r>
          </a:p>
          <a:p>
            <a:pPr lvl="1"/>
            <a:endParaRPr lang="en-US" sz="900" dirty="0"/>
          </a:p>
          <a:p>
            <a:pPr lvl="1"/>
            <a:r>
              <a:rPr lang="en-US" sz="2800" dirty="0"/>
              <a:t>Sticky eyes are common, mostly due to lacrimal duct stenosis</a:t>
            </a:r>
          </a:p>
        </p:txBody>
      </p:sp>
    </p:spTree>
    <p:extLst>
      <p:ext uri="{BB962C8B-B14F-4D97-AF65-F5344CB8AC3E}">
        <p14:creationId xmlns:p14="http://schemas.microsoft.com/office/powerpoint/2010/main" val="2096169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50E5F8B-DBCB-1445-96AF-11B7E18892C1}"/>
              </a:ext>
            </a:extLst>
          </p:cNvPr>
          <p:cNvSpPr>
            <a:spLocks noGrp="1"/>
          </p:cNvSpPr>
          <p:nvPr>
            <p:ph sz="half" idx="1"/>
          </p:nvPr>
        </p:nvSpPr>
        <p:spPr/>
        <p:txBody>
          <a:bodyPr/>
          <a:lstStyle/>
          <a:p>
            <a:endParaRPr lang="en-US" dirty="0"/>
          </a:p>
          <a:p>
            <a:endParaRPr lang="en-US" dirty="0"/>
          </a:p>
        </p:txBody>
      </p:sp>
      <p:sp>
        <p:nvSpPr>
          <p:cNvPr id="8" name="Title 7">
            <a:extLst>
              <a:ext uri="{FF2B5EF4-FFF2-40B4-BE49-F238E27FC236}">
                <a16:creationId xmlns:a16="http://schemas.microsoft.com/office/drawing/2014/main" id="{3195AC09-3A2C-C549-81D1-1E5C653A7256}"/>
              </a:ext>
            </a:extLst>
          </p:cNvPr>
          <p:cNvSpPr>
            <a:spLocks noGrp="1"/>
          </p:cNvSpPr>
          <p:nvPr>
            <p:ph type="title"/>
          </p:nvPr>
        </p:nvSpPr>
        <p:spPr/>
        <p:txBody>
          <a:bodyPr/>
          <a:lstStyle/>
          <a:p>
            <a:r>
              <a:rPr lang="en-US" dirty="0"/>
              <a:t>Red Reflex</a:t>
            </a:r>
          </a:p>
        </p:txBody>
      </p:sp>
      <p:pic>
        <p:nvPicPr>
          <p:cNvPr id="22" name="Content Placeholder 4">
            <a:extLst>
              <a:ext uri="{FF2B5EF4-FFF2-40B4-BE49-F238E27FC236}">
                <a16:creationId xmlns:a16="http://schemas.microsoft.com/office/drawing/2014/main" id="{21A3D000-BD5A-4B49-990F-EEB3180015BC}"/>
              </a:ext>
            </a:extLst>
          </p:cNvPr>
          <p:cNvPicPr>
            <a:picLocks noGrp="1" noChangeAspect="1"/>
          </p:cNvPicPr>
          <p:nvPr>
            <p:ph sz="half" idx="2"/>
          </p:nvPr>
        </p:nvPicPr>
        <p:blipFill>
          <a:blip r:embed="rId3"/>
          <a:stretch>
            <a:fillRect/>
          </a:stretch>
        </p:blipFill>
        <p:spPr>
          <a:xfrm>
            <a:off x="5201587" y="755316"/>
            <a:ext cx="6317105" cy="5106857"/>
          </a:xfrm>
          <a:effectLst>
            <a:outerShdw blurRad="50800" dist="38100" dir="2700000" algn="tl" rotWithShape="0">
              <a:prstClr val="black">
                <a:alpha val="40000"/>
              </a:prstClr>
            </a:outerShdw>
          </a:effectLst>
        </p:spPr>
      </p:pic>
      <p:sp>
        <p:nvSpPr>
          <p:cNvPr id="23" name="Content Placeholder 2">
            <a:extLst>
              <a:ext uri="{FF2B5EF4-FFF2-40B4-BE49-F238E27FC236}">
                <a16:creationId xmlns:a16="http://schemas.microsoft.com/office/drawing/2014/main" id="{F12A934D-99D1-194C-8CCC-854FADE86DDC}"/>
              </a:ext>
            </a:extLst>
          </p:cNvPr>
          <p:cNvSpPr txBox="1">
            <a:spLocks/>
          </p:cNvSpPr>
          <p:nvPr/>
        </p:nvSpPr>
        <p:spPr>
          <a:xfrm>
            <a:off x="548889" y="1611313"/>
            <a:ext cx="4363390" cy="4565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buFont typeface="+mj-lt"/>
              <a:buAutoNum type="alphaUcPeriod"/>
            </a:pPr>
            <a:endParaRPr lang="en-US" sz="2000" dirty="0"/>
          </a:p>
          <a:p>
            <a:pPr marL="342900" indent="-342900">
              <a:lnSpc>
                <a:spcPct val="100000"/>
              </a:lnSpc>
              <a:spcBef>
                <a:spcPts val="0"/>
              </a:spcBef>
              <a:buFont typeface="+mj-lt"/>
              <a:buAutoNum type="alphaUcPeriod"/>
            </a:pPr>
            <a:r>
              <a:rPr lang="en-US" sz="2000" dirty="0"/>
              <a:t>Normal, symmetric red reflex.</a:t>
            </a:r>
          </a:p>
          <a:p>
            <a:pPr marL="342900" indent="-342900">
              <a:lnSpc>
                <a:spcPct val="100000"/>
              </a:lnSpc>
              <a:spcBef>
                <a:spcPts val="0"/>
              </a:spcBef>
              <a:buFont typeface="+mj-lt"/>
              <a:buAutoNum type="alphaUcPeriod"/>
            </a:pPr>
            <a:endParaRPr lang="en-US" sz="2000" dirty="0"/>
          </a:p>
          <a:p>
            <a:pPr marL="342900" indent="-342900">
              <a:lnSpc>
                <a:spcPct val="100000"/>
              </a:lnSpc>
              <a:spcBef>
                <a:spcPts val="0"/>
              </a:spcBef>
              <a:buFont typeface="+mj-lt"/>
              <a:buAutoNum type="alphaUcPeriod"/>
            </a:pPr>
            <a:r>
              <a:rPr lang="en-US" sz="2000" dirty="0"/>
              <a:t>Red reflex is normal in the right eye, and diminished in the left one, this is most commonly caused by refractive error between the eyes, but can also be caused by a more serious </a:t>
            </a:r>
            <a:r>
              <a:rPr lang="en-US" sz="2000" dirty="0" err="1"/>
              <a:t>patho</a:t>
            </a:r>
            <a:r>
              <a:rPr lang="en-US" sz="2000" dirty="0"/>
              <a:t>-logy (e.g., retinoblastoma).</a:t>
            </a:r>
          </a:p>
          <a:p>
            <a:pPr marL="342900" indent="-342900">
              <a:lnSpc>
                <a:spcPct val="100000"/>
              </a:lnSpc>
              <a:spcBef>
                <a:spcPts val="0"/>
              </a:spcBef>
              <a:buFont typeface="+mj-lt"/>
              <a:buAutoNum type="alphaUcPeriod"/>
            </a:pPr>
            <a:endParaRPr lang="en-US" sz="2000" dirty="0"/>
          </a:p>
          <a:p>
            <a:pPr marL="342900" indent="-342900">
              <a:lnSpc>
                <a:spcPct val="100000"/>
              </a:lnSpc>
              <a:spcBef>
                <a:spcPts val="0"/>
              </a:spcBef>
              <a:buFont typeface="+mj-lt"/>
              <a:buAutoNum type="alphaUcPeriod"/>
            </a:pPr>
            <a:r>
              <a:rPr lang="en-US" sz="2000" dirty="0"/>
              <a:t>Red reflex is normal in the right eye and no reflex in the left eye, this occurs when the reflection is blocked by an opacity such as a cataract. </a:t>
            </a:r>
          </a:p>
          <a:p>
            <a:pPr>
              <a:lnSpc>
                <a:spcPct val="100000"/>
              </a:lnSpc>
              <a:spcBef>
                <a:spcPts val="0"/>
              </a:spcBef>
            </a:pPr>
            <a:endParaRPr lang="en-US" dirty="0"/>
          </a:p>
        </p:txBody>
      </p:sp>
      <p:sp>
        <p:nvSpPr>
          <p:cNvPr id="30" name="Rectangle 29">
            <a:extLst>
              <a:ext uri="{FF2B5EF4-FFF2-40B4-BE49-F238E27FC236}">
                <a16:creationId xmlns:a16="http://schemas.microsoft.com/office/drawing/2014/main" id="{896CEB91-E0BC-7C41-B3A8-15601A2ECBB4}"/>
              </a:ext>
            </a:extLst>
          </p:cNvPr>
          <p:cNvSpPr/>
          <p:nvPr/>
        </p:nvSpPr>
        <p:spPr>
          <a:xfrm>
            <a:off x="859437" y="6260470"/>
            <a:ext cx="10659255" cy="261610"/>
          </a:xfrm>
          <a:prstGeom prst="rect">
            <a:avLst/>
          </a:prstGeom>
        </p:spPr>
        <p:txBody>
          <a:bodyPr wrap="square">
            <a:spAutoFit/>
          </a:bodyPr>
          <a:lstStyle/>
          <a:p>
            <a:pPr lvl="0" algn="r">
              <a:defRPr/>
            </a:pPr>
            <a:r>
              <a:rPr lang="en-US" sz="1100" b="1" dirty="0">
                <a:solidFill>
                  <a:srgbClr val="0432FF"/>
                </a:solidFill>
                <a:latin typeface="+mj-lt"/>
              </a:rPr>
              <a:t>From Bell AL, </a:t>
            </a:r>
            <a:r>
              <a:rPr lang="en-US" sz="1100" b="1" dirty="0" err="1">
                <a:solidFill>
                  <a:srgbClr val="0432FF"/>
                </a:solidFill>
                <a:latin typeface="+mj-lt"/>
              </a:rPr>
              <a:t>Rodes</a:t>
            </a:r>
            <a:r>
              <a:rPr lang="en-US" sz="1100" b="1" dirty="0">
                <a:solidFill>
                  <a:srgbClr val="0432FF"/>
                </a:solidFill>
                <a:latin typeface="+mj-lt"/>
              </a:rPr>
              <a:t> ME, Collier </a:t>
            </a:r>
            <a:r>
              <a:rPr lang="en-US" sz="1100" b="1" dirty="0" err="1">
                <a:solidFill>
                  <a:srgbClr val="0432FF"/>
                </a:solidFill>
                <a:latin typeface="+mj-lt"/>
              </a:rPr>
              <a:t>Kellar</a:t>
            </a:r>
            <a:r>
              <a:rPr lang="en-US" sz="1100" b="1" dirty="0">
                <a:solidFill>
                  <a:srgbClr val="0432FF"/>
                </a:solidFill>
                <a:latin typeface="+mj-lt"/>
              </a:rPr>
              <a:t> L. Childhood eye examination. Am Fam Physician. 2013;88(4):246.</a:t>
            </a:r>
          </a:p>
        </p:txBody>
      </p:sp>
    </p:spTree>
    <p:extLst>
      <p:ext uri="{BB962C8B-B14F-4D97-AF65-F5344CB8AC3E}">
        <p14:creationId xmlns:p14="http://schemas.microsoft.com/office/powerpoint/2010/main" val="4195762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Eyes</a:t>
            </a:r>
            <a:endParaRPr lang="en-US" dirty="0"/>
          </a:p>
        </p:txBody>
      </p:sp>
      <p:pic>
        <p:nvPicPr>
          <p:cNvPr id="16" name="Picture 3"/>
          <p:cNvPicPr>
            <a:picLocks noGrp="1" noChangeAspect="1" noChangeArrowheads="1"/>
          </p:cNvPicPr>
          <p:nvPr>
            <p:ph sz="half" idx="1"/>
          </p:nvPr>
        </p:nvPicPr>
        <p:blipFill rotWithShape="1">
          <a:blip r:embed="rId3" cstate="print"/>
          <a:srcRect t="17023" b="18859"/>
          <a:stretch/>
        </p:blipFill>
        <p:spPr>
          <a:xfrm>
            <a:off x="882358" y="3294674"/>
            <a:ext cx="4104000" cy="1440000"/>
          </a:xfrm>
        </p:spPr>
      </p:pic>
      <p:pic>
        <p:nvPicPr>
          <p:cNvPr id="19" name="Picture 8" descr="C:\Users\Khalid\Desktop\bi cong glaucoma.jpg"/>
          <p:cNvPicPr>
            <a:picLocks noChangeArrowheads="1"/>
          </p:cNvPicPr>
          <p:nvPr/>
        </p:nvPicPr>
        <p:blipFill>
          <a:blip r:embed="rId4" cstate="print"/>
          <a:srcRect/>
          <a:stretch>
            <a:fillRect/>
          </a:stretch>
        </p:blipFill>
        <p:spPr>
          <a:xfrm>
            <a:off x="6705600" y="4807132"/>
            <a:ext cx="4104000" cy="1440000"/>
          </a:xfrm>
          <a:prstGeom prst="rect">
            <a:avLst/>
          </a:prstGeom>
        </p:spPr>
      </p:pic>
      <p:pic>
        <p:nvPicPr>
          <p:cNvPr id="20" name="Picture 5" descr="C:\Users\Khalid\Desktop\congenital-cataract2.jpg"/>
          <p:cNvPicPr>
            <a:picLocks noChangeArrowheads="1"/>
          </p:cNvPicPr>
          <p:nvPr/>
        </p:nvPicPr>
        <p:blipFill>
          <a:blip r:embed="rId5" cstate="print"/>
          <a:srcRect t="27820" b="18045"/>
          <a:stretch>
            <a:fillRect/>
          </a:stretch>
        </p:blipFill>
        <p:spPr>
          <a:xfrm flipH="1">
            <a:off x="882358" y="4826620"/>
            <a:ext cx="4104000" cy="1440000"/>
          </a:xfrm>
          <a:prstGeom prst="rect">
            <a:avLst/>
          </a:prstGeom>
        </p:spPr>
      </p:pic>
      <p:pic>
        <p:nvPicPr>
          <p:cNvPr id="22" name="Picture 4" descr="C:\Users\Khalid\Desktop\cong glaucoma.jpg"/>
          <p:cNvPicPr>
            <a:picLocks noChangeArrowheads="1"/>
          </p:cNvPicPr>
          <p:nvPr/>
        </p:nvPicPr>
        <p:blipFill>
          <a:blip r:embed="rId6" cstate="print"/>
          <a:srcRect l="9698" t="15089" r="10705" b="52481"/>
          <a:stretch>
            <a:fillRect/>
          </a:stretch>
        </p:blipFill>
        <p:spPr>
          <a:xfrm>
            <a:off x="6728688" y="1747213"/>
            <a:ext cx="4104000" cy="1440000"/>
          </a:xfrm>
          <a:prstGeom prst="rect">
            <a:avLst/>
          </a:prstGeom>
        </p:spPr>
      </p:pic>
      <p:pic>
        <p:nvPicPr>
          <p:cNvPr id="1026" name="Picture 2" descr="https://bjgp.org/content/bjgp/65/633/209/F3.large.jpg?width=800&amp;height=600&amp;carousel=1"/>
          <p:cNvPicPr>
            <a:picLocks noChangeArrowheads="1"/>
          </p:cNvPicPr>
          <p:nvPr/>
        </p:nvPicPr>
        <p:blipFill rotWithShape="1">
          <a:blip r:embed="rId7" cstate="print">
            <a:extLst>
              <a:ext uri="{28A0092B-C50C-407E-A947-70E740481C1C}">
                <a14:useLocalDpi xmlns:a14="http://schemas.microsoft.com/office/drawing/2010/main" val="0"/>
              </a:ext>
            </a:extLst>
          </a:blip>
          <a:srcRect t="8095" r="8470" b="29456"/>
          <a:stretch/>
        </p:blipFill>
        <p:spPr bwMode="auto">
          <a:xfrm>
            <a:off x="882359" y="1743010"/>
            <a:ext cx="4104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C1F47F4-0682-4A48-8CDF-13ACC8FDD0FA}"/>
              </a:ext>
            </a:extLst>
          </p:cNvPr>
          <p:cNvPicPr>
            <a:picLocks noChangeAspect="1"/>
          </p:cNvPicPr>
          <p:nvPr/>
        </p:nvPicPr>
        <p:blipFill rotWithShape="1">
          <a:blip r:embed="rId8"/>
          <a:srcRect t="47408" r="16263" b="-2810"/>
          <a:stretch/>
        </p:blipFill>
        <p:spPr>
          <a:xfrm>
            <a:off x="6714400" y="3299518"/>
            <a:ext cx="4104000" cy="1440000"/>
          </a:xfrm>
          <a:prstGeom prst="rect">
            <a:avLst/>
          </a:prstGeom>
        </p:spPr>
      </p:pic>
    </p:spTree>
    <p:extLst>
      <p:ext uri="{BB962C8B-B14F-4D97-AF65-F5344CB8AC3E}">
        <p14:creationId xmlns:p14="http://schemas.microsoft.com/office/powerpoint/2010/main" val="3189573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DC10B-721E-1B47-BDFB-F06965E49CE9}"/>
              </a:ext>
            </a:extLst>
          </p:cNvPr>
          <p:cNvSpPr>
            <a:spLocks noGrp="1"/>
          </p:cNvSpPr>
          <p:nvPr>
            <p:ph type="title"/>
          </p:nvPr>
        </p:nvSpPr>
        <p:spPr/>
        <p:txBody>
          <a:bodyPr/>
          <a:lstStyle/>
          <a:p>
            <a:r>
              <a:rPr lang="en-US" dirty="0"/>
              <a:t>Maternal Factors</a:t>
            </a:r>
          </a:p>
        </p:txBody>
      </p:sp>
      <p:sp>
        <p:nvSpPr>
          <p:cNvPr id="3" name="Content Placeholder 2">
            <a:extLst>
              <a:ext uri="{FF2B5EF4-FFF2-40B4-BE49-F238E27FC236}">
                <a16:creationId xmlns:a16="http://schemas.microsoft.com/office/drawing/2014/main" id="{AA467E7B-25A3-C544-AF15-EDF7C3DA7A0E}"/>
              </a:ext>
            </a:extLst>
          </p:cNvPr>
          <p:cNvSpPr>
            <a:spLocks noGrp="1"/>
          </p:cNvSpPr>
          <p:nvPr>
            <p:ph idx="1"/>
          </p:nvPr>
        </p:nvSpPr>
        <p:spPr/>
        <p:txBody>
          <a:bodyPr/>
          <a:lstStyle/>
          <a:p>
            <a:endParaRPr lang="en-US" sz="2400" dirty="0"/>
          </a:p>
          <a:p>
            <a:pPr marL="0" indent="0">
              <a:buNone/>
            </a:pPr>
            <a:r>
              <a:rPr lang="en-US" dirty="0"/>
              <a:t>Examples of maternal health issues and its effects on the newborn:</a:t>
            </a:r>
          </a:p>
          <a:p>
            <a:endParaRPr lang="en-US" sz="800" dirty="0"/>
          </a:p>
          <a:p>
            <a:pPr lvl="1"/>
            <a:r>
              <a:rPr lang="en-US" dirty="0"/>
              <a:t>Hypertension and small for gestational age (SGA) infants</a:t>
            </a:r>
            <a:endParaRPr lang="ar-SA" dirty="0"/>
          </a:p>
          <a:p>
            <a:pPr lvl="1"/>
            <a:endParaRPr lang="en-US" sz="400" dirty="0"/>
          </a:p>
          <a:p>
            <a:pPr lvl="1"/>
            <a:r>
              <a:rPr lang="en-US" dirty="0"/>
              <a:t>Myasthenia Gravis and neonatal hypotonia </a:t>
            </a:r>
            <a:endParaRPr lang="ar-SA" dirty="0"/>
          </a:p>
          <a:p>
            <a:pPr lvl="1"/>
            <a:endParaRPr lang="en-US" sz="400" dirty="0"/>
          </a:p>
          <a:p>
            <a:pPr lvl="1"/>
            <a:r>
              <a:rPr lang="en-US" dirty="0"/>
              <a:t>DM and </a:t>
            </a:r>
            <a:r>
              <a:rPr lang="en-US" dirty="0" err="1"/>
              <a:t>macrosomic</a:t>
            </a:r>
            <a:r>
              <a:rPr lang="en-US" dirty="0"/>
              <a:t> infants</a:t>
            </a:r>
            <a:endParaRPr lang="ar-SA" dirty="0"/>
          </a:p>
          <a:p>
            <a:pPr lvl="1"/>
            <a:endParaRPr lang="en-US" sz="400" dirty="0"/>
          </a:p>
          <a:p>
            <a:pPr lvl="1"/>
            <a:r>
              <a:rPr lang="en-US" dirty="0"/>
              <a:t>SLE and neonatal lupus</a:t>
            </a:r>
          </a:p>
          <a:p>
            <a:pPr lvl="1"/>
            <a:endParaRPr lang="en-US" sz="800" dirty="0"/>
          </a:p>
          <a:p>
            <a:pPr lvl="1"/>
            <a:endParaRPr lang="en-US" dirty="0"/>
          </a:p>
          <a:p>
            <a:pPr lvl="1"/>
            <a:endParaRPr lang="en-US" dirty="0"/>
          </a:p>
          <a:p>
            <a:endParaRPr lang="en-US" dirty="0"/>
          </a:p>
        </p:txBody>
      </p:sp>
    </p:spTree>
    <p:extLst>
      <p:ext uri="{BB962C8B-B14F-4D97-AF65-F5344CB8AC3E}">
        <p14:creationId xmlns:p14="http://schemas.microsoft.com/office/powerpoint/2010/main" val="22828898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D5A8E6B-1407-CB41-AD74-84875A3B4E56}"/>
              </a:ext>
            </a:extLst>
          </p:cNvPr>
          <p:cNvPicPr>
            <a:picLocks noGrp="1" noChangeAspect="1"/>
          </p:cNvPicPr>
          <p:nvPr>
            <p:ph sz="half" idx="2"/>
          </p:nvPr>
        </p:nvPicPr>
        <p:blipFill>
          <a:blip r:embed="rId3">
            <a:extLst>
              <a:ext uri="{BEBA8EAE-BF5A-486C-A8C5-ECC9F3942E4B}">
                <a14:imgProps xmlns:a14="http://schemas.microsoft.com/office/drawing/2010/main">
                  <a14:imgLayer r:embed="rId4">
                    <a14:imgEffect>
                      <a14:sharpenSoften amount="5000"/>
                    </a14:imgEffect>
                    <a14:imgEffect>
                      <a14:saturation sat="9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876876" y="3341254"/>
            <a:ext cx="3877780" cy="3193466"/>
          </a:xfrm>
          <a:ln>
            <a:solidFill>
              <a:schemeClr val="tx1"/>
            </a:solidFill>
          </a:ln>
        </p:spPr>
      </p:pic>
      <p:sp>
        <p:nvSpPr>
          <p:cNvPr id="6" name="Title 5">
            <a:extLst>
              <a:ext uri="{FF2B5EF4-FFF2-40B4-BE49-F238E27FC236}">
                <a16:creationId xmlns:a16="http://schemas.microsoft.com/office/drawing/2014/main" id="{15B11C23-6904-1F4A-AA39-CDEE5DCE628F}"/>
              </a:ext>
            </a:extLst>
          </p:cNvPr>
          <p:cNvSpPr>
            <a:spLocks noGrp="1"/>
          </p:cNvSpPr>
          <p:nvPr>
            <p:ph type="title"/>
          </p:nvPr>
        </p:nvSpPr>
        <p:spPr/>
        <p:txBody>
          <a:bodyPr/>
          <a:lstStyle/>
          <a:p>
            <a:r>
              <a:rPr lang="en-US" dirty="0"/>
              <a:t>Eyes  </a:t>
            </a:r>
          </a:p>
        </p:txBody>
      </p:sp>
      <p:sp>
        <p:nvSpPr>
          <p:cNvPr id="3" name="Rectangle 2">
            <a:extLst>
              <a:ext uri="{FF2B5EF4-FFF2-40B4-BE49-F238E27FC236}">
                <a16:creationId xmlns:a16="http://schemas.microsoft.com/office/drawing/2014/main" id="{6E4E98C8-2E16-C642-A8D5-033590212BC9}"/>
              </a:ext>
            </a:extLst>
          </p:cNvPr>
          <p:cNvSpPr/>
          <p:nvPr/>
        </p:nvSpPr>
        <p:spPr>
          <a:xfrm>
            <a:off x="7912365" y="6128252"/>
            <a:ext cx="2912144" cy="369332"/>
          </a:xfrm>
          <a:prstGeom prst="rect">
            <a:avLst/>
          </a:prstGeom>
          <a:solidFill>
            <a:schemeClr val="bg1">
              <a:lumMod val="85000"/>
            </a:schemeClr>
          </a:solidFill>
        </p:spPr>
        <p:txBody>
          <a:bodyPr wrap="none">
            <a:spAutoFit/>
          </a:bodyPr>
          <a:lstStyle/>
          <a:p>
            <a:r>
              <a:rPr lang="en-US" dirty="0"/>
              <a:t>Subconjunctival hemorrhage</a:t>
            </a:r>
          </a:p>
        </p:txBody>
      </p:sp>
      <p:pic>
        <p:nvPicPr>
          <p:cNvPr id="5" name="Content Placeholder 4">
            <a:extLst>
              <a:ext uri="{FF2B5EF4-FFF2-40B4-BE49-F238E27FC236}">
                <a16:creationId xmlns:a16="http://schemas.microsoft.com/office/drawing/2014/main" id="{C20155FA-AD95-0945-92AB-F1C22B754896}"/>
              </a:ext>
            </a:extLst>
          </p:cNvPr>
          <p:cNvPicPr>
            <a:picLocks noGrp="1" noChangeAspect="1"/>
          </p:cNvPicPr>
          <p:nvPr>
            <p:ph sz="half" idx="1"/>
          </p:nvPr>
        </p:nvPicPr>
        <p:blipFill>
          <a:blip r:embed="rId5">
            <a:extLst>
              <a:ext uri="{BEBA8EAE-BF5A-486C-A8C5-ECC9F3942E4B}">
                <a14:imgProps xmlns:a14="http://schemas.microsoft.com/office/drawing/2010/main">
                  <a14:imgLayer r:embed="rId6">
                    <a14:imgEffect>
                      <a14:sharpenSoften amount="10000"/>
                    </a14:imgEffect>
                    <a14:imgEffect>
                      <a14:saturation sat="95000"/>
                    </a14:imgEffect>
                    <a14:imgEffect>
                      <a14:brightnessContrast bright="25000"/>
                    </a14:imgEffect>
                  </a14:imgLayer>
                </a14:imgProps>
              </a:ext>
              <a:ext uri="{28A0092B-C50C-407E-A947-70E740481C1C}">
                <a14:useLocalDpi xmlns:a14="http://schemas.microsoft.com/office/drawing/2010/main" val="0"/>
              </a:ext>
            </a:extLst>
          </a:blip>
          <a:stretch>
            <a:fillRect/>
          </a:stretch>
        </p:blipFill>
        <p:spPr>
          <a:xfrm>
            <a:off x="7876876" y="323810"/>
            <a:ext cx="3877780" cy="2908335"/>
          </a:xfrm>
          <a:ln>
            <a:solidFill>
              <a:schemeClr val="tx1"/>
            </a:solidFill>
          </a:ln>
        </p:spPr>
      </p:pic>
      <p:sp>
        <p:nvSpPr>
          <p:cNvPr id="2" name="Rectangle 1">
            <a:extLst>
              <a:ext uri="{FF2B5EF4-FFF2-40B4-BE49-F238E27FC236}">
                <a16:creationId xmlns:a16="http://schemas.microsoft.com/office/drawing/2014/main" id="{AF933338-F7FB-0341-B89F-B1BEFB70AE7C}"/>
              </a:ext>
            </a:extLst>
          </p:cNvPr>
          <p:cNvSpPr/>
          <p:nvPr/>
        </p:nvSpPr>
        <p:spPr>
          <a:xfrm>
            <a:off x="7922596" y="2820333"/>
            <a:ext cx="1370503" cy="369332"/>
          </a:xfrm>
          <a:prstGeom prst="rect">
            <a:avLst/>
          </a:prstGeom>
          <a:solidFill>
            <a:schemeClr val="bg1">
              <a:lumMod val="85000"/>
            </a:schemeClr>
          </a:solidFill>
        </p:spPr>
        <p:txBody>
          <a:bodyPr wrap="none">
            <a:spAutoFit/>
          </a:bodyPr>
          <a:lstStyle/>
          <a:p>
            <a:r>
              <a:rPr lang="en-US" dirty="0" err="1"/>
              <a:t>Dacrocystitis</a:t>
            </a:r>
            <a:endParaRPr lang="en-US" dirty="0"/>
          </a:p>
        </p:txBody>
      </p:sp>
      <p:sp>
        <p:nvSpPr>
          <p:cNvPr id="11" name="Down Arrow 10">
            <a:extLst>
              <a:ext uri="{FF2B5EF4-FFF2-40B4-BE49-F238E27FC236}">
                <a16:creationId xmlns:a16="http://schemas.microsoft.com/office/drawing/2014/main" id="{DF3302B0-FE67-3541-BFB2-457621CF59EA}"/>
              </a:ext>
            </a:extLst>
          </p:cNvPr>
          <p:cNvSpPr/>
          <p:nvPr/>
        </p:nvSpPr>
        <p:spPr>
          <a:xfrm rot="2651550">
            <a:off x="9893996" y="872377"/>
            <a:ext cx="180000" cy="1440000"/>
          </a:xfrm>
          <a:prstGeom prst="downArrow">
            <a:avLst/>
          </a:prstGeom>
          <a:solidFill>
            <a:srgbClr val="FF2F9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10A5EA4-2AF4-6B49-8FC4-135D3E9BADEA}"/>
              </a:ext>
            </a:extLst>
          </p:cNvPr>
          <p:cNvPicPr>
            <a:picLocks noChangeAspect="1"/>
          </p:cNvPicPr>
          <p:nvPr/>
        </p:nvPicPr>
        <p:blipFill rotWithShape="1">
          <a:blip r:embed="rId7"/>
          <a:stretch/>
        </p:blipFill>
        <p:spPr>
          <a:xfrm>
            <a:off x="3900370" y="3980170"/>
            <a:ext cx="3852000" cy="2568000"/>
          </a:xfrm>
          <a:prstGeom prst="rect">
            <a:avLst/>
          </a:prstGeom>
          <a:ln>
            <a:solidFill>
              <a:schemeClr val="tx1"/>
            </a:solidFill>
          </a:ln>
        </p:spPr>
      </p:pic>
      <p:pic>
        <p:nvPicPr>
          <p:cNvPr id="13" name="Picture 12">
            <a:extLst>
              <a:ext uri="{FF2B5EF4-FFF2-40B4-BE49-F238E27FC236}">
                <a16:creationId xmlns:a16="http://schemas.microsoft.com/office/drawing/2014/main" id="{85A24D95-0425-BF44-BC56-2C94BFE92EC5}"/>
              </a:ext>
            </a:extLst>
          </p:cNvPr>
          <p:cNvPicPr>
            <a:picLocks noChangeAspect="1"/>
          </p:cNvPicPr>
          <p:nvPr/>
        </p:nvPicPr>
        <p:blipFill rotWithShape="1">
          <a:blip r:embed="rId8"/>
          <a:stretch/>
        </p:blipFill>
        <p:spPr>
          <a:xfrm>
            <a:off x="3903970" y="1316425"/>
            <a:ext cx="3848400" cy="2563098"/>
          </a:xfrm>
          <a:prstGeom prst="rect">
            <a:avLst/>
          </a:prstGeom>
          <a:ln w="9525">
            <a:solidFill>
              <a:schemeClr val="tx1"/>
            </a:solidFill>
          </a:ln>
        </p:spPr>
      </p:pic>
      <p:pic>
        <p:nvPicPr>
          <p:cNvPr id="16" name="Picture 2" descr="C:\Users\Khalid\Desktop\lecture pix 1\Down syndrome.jpg">
            <a:extLst>
              <a:ext uri="{FF2B5EF4-FFF2-40B4-BE49-F238E27FC236}">
                <a16:creationId xmlns:a16="http://schemas.microsoft.com/office/drawing/2014/main" id="{A4556CF6-BD99-C64A-807F-226EE448EB88}"/>
              </a:ext>
            </a:extLst>
          </p:cNvPr>
          <p:cNvPicPr>
            <a:picLocks noChangeAspect="1" noChangeArrowheads="1"/>
          </p:cNvPicPr>
          <p:nvPr/>
        </p:nvPicPr>
        <p:blipFill>
          <a:blip r:embed="rId9" cstate="print"/>
          <a:stretch>
            <a:fillRect/>
          </a:stretch>
        </p:blipFill>
        <p:spPr bwMode="auto">
          <a:xfrm>
            <a:off x="253718" y="2521181"/>
            <a:ext cx="3522147" cy="4026989"/>
          </a:xfrm>
          <a:prstGeom prst="rect">
            <a:avLst/>
          </a:prstGeom>
          <a:noFill/>
          <a:ln>
            <a:solidFill>
              <a:schemeClr val="bg1"/>
            </a:solidFill>
          </a:ln>
        </p:spPr>
      </p:pic>
      <p:sp>
        <p:nvSpPr>
          <p:cNvPr id="19" name="Rectangle 18">
            <a:extLst>
              <a:ext uri="{FF2B5EF4-FFF2-40B4-BE49-F238E27FC236}">
                <a16:creationId xmlns:a16="http://schemas.microsoft.com/office/drawing/2014/main" id="{BFC6CA95-8AA4-5249-99E8-9B3E42CC4B11}"/>
              </a:ext>
            </a:extLst>
          </p:cNvPr>
          <p:cNvSpPr/>
          <p:nvPr/>
        </p:nvSpPr>
        <p:spPr>
          <a:xfrm>
            <a:off x="3933096" y="6140510"/>
            <a:ext cx="1196161" cy="369332"/>
          </a:xfrm>
          <a:prstGeom prst="rect">
            <a:avLst/>
          </a:prstGeom>
          <a:solidFill>
            <a:schemeClr val="bg1">
              <a:lumMod val="95000"/>
            </a:schemeClr>
          </a:solidFill>
        </p:spPr>
        <p:txBody>
          <a:bodyPr wrap="square">
            <a:spAutoFit/>
          </a:bodyPr>
          <a:lstStyle/>
          <a:p>
            <a:r>
              <a:rPr lang="en-US" dirty="0"/>
              <a:t>Coloboma </a:t>
            </a:r>
          </a:p>
        </p:txBody>
      </p:sp>
      <p:sp>
        <p:nvSpPr>
          <p:cNvPr id="20" name="Rectangle 19">
            <a:extLst>
              <a:ext uri="{FF2B5EF4-FFF2-40B4-BE49-F238E27FC236}">
                <a16:creationId xmlns:a16="http://schemas.microsoft.com/office/drawing/2014/main" id="{554F72E9-E2D9-434F-A9E7-7DB41323BE0C}"/>
              </a:ext>
            </a:extLst>
          </p:cNvPr>
          <p:cNvSpPr/>
          <p:nvPr/>
        </p:nvSpPr>
        <p:spPr>
          <a:xfrm>
            <a:off x="316782" y="6131226"/>
            <a:ext cx="1692639" cy="369332"/>
          </a:xfrm>
          <a:prstGeom prst="rect">
            <a:avLst/>
          </a:prstGeom>
          <a:solidFill>
            <a:schemeClr val="bg1">
              <a:lumMod val="95000"/>
            </a:schemeClr>
          </a:solidFill>
        </p:spPr>
        <p:txBody>
          <a:bodyPr wrap="square">
            <a:spAutoFit/>
          </a:bodyPr>
          <a:lstStyle/>
          <a:p>
            <a:r>
              <a:rPr lang="en-US" dirty="0"/>
              <a:t>Epicanthal folds </a:t>
            </a:r>
          </a:p>
        </p:txBody>
      </p:sp>
      <p:sp>
        <p:nvSpPr>
          <p:cNvPr id="21" name="Rectangle 20">
            <a:extLst>
              <a:ext uri="{FF2B5EF4-FFF2-40B4-BE49-F238E27FC236}">
                <a16:creationId xmlns:a16="http://schemas.microsoft.com/office/drawing/2014/main" id="{7A2E6960-0A72-544C-88CF-12EE70D16E1E}"/>
              </a:ext>
            </a:extLst>
          </p:cNvPr>
          <p:cNvSpPr/>
          <p:nvPr/>
        </p:nvSpPr>
        <p:spPr>
          <a:xfrm>
            <a:off x="3980394" y="3459495"/>
            <a:ext cx="1944000" cy="369332"/>
          </a:xfrm>
          <a:prstGeom prst="rect">
            <a:avLst/>
          </a:prstGeom>
          <a:solidFill>
            <a:schemeClr val="bg1">
              <a:lumMod val="95000"/>
            </a:schemeClr>
          </a:solidFill>
        </p:spPr>
        <p:txBody>
          <a:bodyPr wrap="square">
            <a:spAutoFit/>
          </a:bodyPr>
          <a:lstStyle/>
          <a:p>
            <a:r>
              <a:rPr lang="en-US" dirty="0" err="1"/>
              <a:t>Brushfield</a:t>
            </a:r>
            <a:r>
              <a:rPr lang="en-US" dirty="0"/>
              <a:t> nodules </a:t>
            </a:r>
          </a:p>
        </p:txBody>
      </p:sp>
    </p:spTree>
    <p:extLst>
      <p:ext uri="{BB962C8B-B14F-4D97-AF65-F5344CB8AC3E}">
        <p14:creationId xmlns:p14="http://schemas.microsoft.com/office/powerpoint/2010/main" val="84883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08796D-4AFD-B94E-BF3C-B97494F7279B}"/>
              </a:ext>
            </a:extLst>
          </p:cNvPr>
          <p:cNvSpPr>
            <a:spLocks noGrp="1"/>
          </p:cNvSpPr>
          <p:nvPr>
            <p:ph type="title"/>
          </p:nvPr>
        </p:nvSpPr>
        <p:spPr/>
        <p:txBody>
          <a:bodyPr/>
          <a:lstStyle/>
          <a:p>
            <a:r>
              <a:rPr lang="en-US" dirty="0"/>
              <a:t>Neck </a:t>
            </a:r>
          </a:p>
        </p:txBody>
      </p:sp>
      <p:pic>
        <p:nvPicPr>
          <p:cNvPr id="5" name="Content Placeholder 5">
            <a:extLst>
              <a:ext uri="{FF2B5EF4-FFF2-40B4-BE49-F238E27FC236}">
                <a16:creationId xmlns:a16="http://schemas.microsoft.com/office/drawing/2014/main" id="{9A584E9C-51D0-514C-9F55-08AED82FA2E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
                    </a14:imgEffect>
                    <a14:imgEffect>
                      <a14:saturation sat="85000"/>
                    </a14:imgEffect>
                    <a14:imgEffect>
                      <a14:brightnessContrast bright="25000"/>
                    </a14:imgEffect>
                  </a14:imgLayer>
                </a14:imgProps>
              </a:ext>
              <a:ext uri="{28A0092B-C50C-407E-A947-70E740481C1C}">
                <a14:useLocalDpi xmlns:a14="http://schemas.microsoft.com/office/drawing/2010/main" val="0"/>
              </a:ext>
            </a:extLst>
          </a:blip>
          <a:stretch>
            <a:fillRect/>
          </a:stretch>
        </p:blipFill>
        <p:spPr>
          <a:xfrm>
            <a:off x="7104898" y="403561"/>
            <a:ext cx="4650963" cy="3368528"/>
          </a:xfrm>
          <a:prstGeom prst="rect">
            <a:avLst/>
          </a:prstGeom>
          <a:ln w="3175">
            <a:solidFill>
              <a:schemeClr val="tx1"/>
            </a:solidFill>
          </a:ln>
          <a:effectLst/>
        </p:spPr>
      </p:pic>
      <p:pic>
        <p:nvPicPr>
          <p:cNvPr id="8" name="Content Placeholder 7">
            <a:extLst>
              <a:ext uri="{FF2B5EF4-FFF2-40B4-BE49-F238E27FC236}">
                <a16:creationId xmlns:a16="http://schemas.microsoft.com/office/drawing/2014/main" id="{50839C83-5F23-334A-A3C6-46FE84EEB3D3}"/>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49425" t="3747" r="1" b="11085"/>
          <a:stretch/>
        </p:blipFill>
        <p:spPr>
          <a:xfrm>
            <a:off x="3772261" y="1866338"/>
            <a:ext cx="3200401" cy="3368528"/>
          </a:xfrm>
          <a:effectLst>
            <a:outerShdw blurRad="50800" dist="38100" dir="2700000" algn="tl" rotWithShape="0">
              <a:prstClr val="black">
                <a:alpha val="40000"/>
              </a:prstClr>
            </a:outerShdw>
          </a:effectLst>
        </p:spPr>
      </p:pic>
      <p:sp>
        <p:nvSpPr>
          <p:cNvPr id="6" name="Down Arrow 5">
            <a:extLst>
              <a:ext uri="{FF2B5EF4-FFF2-40B4-BE49-F238E27FC236}">
                <a16:creationId xmlns:a16="http://schemas.microsoft.com/office/drawing/2014/main" id="{CAD98140-0DEE-9745-9E40-6C45EBA3C218}"/>
              </a:ext>
            </a:extLst>
          </p:cNvPr>
          <p:cNvSpPr/>
          <p:nvPr/>
        </p:nvSpPr>
        <p:spPr>
          <a:xfrm rot="3296120">
            <a:off x="10983560" y="855189"/>
            <a:ext cx="180000" cy="1440000"/>
          </a:xfrm>
          <a:prstGeom prst="down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7">
            <a:extLst>
              <a:ext uri="{FF2B5EF4-FFF2-40B4-BE49-F238E27FC236}">
                <a16:creationId xmlns:a16="http://schemas.microsoft.com/office/drawing/2014/main" id="{A0985278-6BE3-F648-8FB0-C737D02913A7}"/>
              </a:ext>
            </a:extLst>
          </p:cNvPr>
          <p:cNvPicPr>
            <a:picLocks noChangeAspect="1"/>
          </p:cNvPicPr>
          <p:nvPr/>
        </p:nvPicPr>
        <p:blipFill rotWithShape="1">
          <a:blip r:embed="rId5">
            <a:extLst>
              <a:ext uri="{28A0092B-C50C-407E-A947-70E740481C1C}">
                <a14:useLocalDpi xmlns:a14="http://schemas.microsoft.com/office/drawing/2010/main" val="0"/>
              </a:ext>
            </a:extLst>
          </a:blip>
          <a:srcRect l="3656" t="3747" r="45771" b="11085"/>
          <a:stretch/>
        </p:blipFill>
        <p:spPr>
          <a:xfrm>
            <a:off x="416188" y="3101210"/>
            <a:ext cx="3200400" cy="3368528"/>
          </a:xfrm>
          <a:prstGeom prst="rect">
            <a:avLst/>
          </a:prstGeom>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0BD8EB83-51A9-2640-B3F8-721B596ECA8E}"/>
              </a:ext>
            </a:extLst>
          </p:cNvPr>
          <p:cNvSpPr/>
          <p:nvPr/>
        </p:nvSpPr>
        <p:spPr>
          <a:xfrm>
            <a:off x="4304019" y="4691816"/>
            <a:ext cx="2160000" cy="369332"/>
          </a:xfrm>
          <a:prstGeom prst="rect">
            <a:avLst/>
          </a:prstGeom>
          <a:solidFill>
            <a:schemeClr val="bg1">
              <a:lumMod val="95000"/>
            </a:schemeClr>
          </a:solidFill>
        </p:spPr>
        <p:txBody>
          <a:bodyPr wrap="none">
            <a:spAutoFit/>
          </a:bodyPr>
          <a:lstStyle/>
          <a:p>
            <a:pPr algn="ctr"/>
            <a:r>
              <a:rPr lang="en-US" dirty="0"/>
              <a:t>Redundant skin</a:t>
            </a:r>
          </a:p>
        </p:txBody>
      </p:sp>
      <p:sp>
        <p:nvSpPr>
          <p:cNvPr id="9" name="Rectangle 8">
            <a:extLst>
              <a:ext uri="{FF2B5EF4-FFF2-40B4-BE49-F238E27FC236}">
                <a16:creationId xmlns:a16="http://schemas.microsoft.com/office/drawing/2014/main" id="{326D9DD3-FCA2-6B44-9347-1D35B1B6EFD0}"/>
              </a:ext>
            </a:extLst>
          </p:cNvPr>
          <p:cNvSpPr/>
          <p:nvPr/>
        </p:nvSpPr>
        <p:spPr>
          <a:xfrm>
            <a:off x="1002357" y="5839750"/>
            <a:ext cx="2160000" cy="369332"/>
          </a:xfrm>
          <a:prstGeom prst="rect">
            <a:avLst/>
          </a:prstGeom>
          <a:solidFill>
            <a:schemeClr val="bg1">
              <a:lumMod val="95000"/>
            </a:schemeClr>
          </a:solidFill>
        </p:spPr>
        <p:txBody>
          <a:bodyPr wrap="none">
            <a:spAutoFit/>
          </a:bodyPr>
          <a:lstStyle/>
          <a:p>
            <a:pPr algn="ctr"/>
            <a:r>
              <a:rPr lang="en-US" dirty="0"/>
              <a:t>Neck webbing</a:t>
            </a:r>
          </a:p>
        </p:txBody>
      </p:sp>
      <p:sp>
        <p:nvSpPr>
          <p:cNvPr id="3" name="Rectangle 2">
            <a:extLst>
              <a:ext uri="{FF2B5EF4-FFF2-40B4-BE49-F238E27FC236}">
                <a16:creationId xmlns:a16="http://schemas.microsoft.com/office/drawing/2014/main" id="{FA797AE4-38F6-AC44-8387-76047A87A394}"/>
              </a:ext>
            </a:extLst>
          </p:cNvPr>
          <p:cNvSpPr/>
          <p:nvPr/>
        </p:nvSpPr>
        <p:spPr>
          <a:xfrm>
            <a:off x="7325063" y="3365936"/>
            <a:ext cx="1742400" cy="369332"/>
          </a:xfrm>
          <a:prstGeom prst="rect">
            <a:avLst/>
          </a:prstGeom>
          <a:solidFill>
            <a:schemeClr val="bg1">
              <a:lumMod val="95000"/>
            </a:schemeClr>
          </a:solidFill>
        </p:spPr>
        <p:txBody>
          <a:bodyPr wrap="none">
            <a:spAutoFit/>
          </a:bodyPr>
          <a:lstStyle/>
          <a:p>
            <a:r>
              <a:rPr lang="en-US" dirty="0"/>
              <a:t>Clavicle fracture </a:t>
            </a:r>
          </a:p>
        </p:txBody>
      </p:sp>
    </p:spTree>
    <p:extLst>
      <p:ext uri="{BB962C8B-B14F-4D97-AF65-F5344CB8AC3E}">
        <p14:creationId xmlns:p14="http://schemas.microsoft.com/office/powerpoint/2010/main" val="344710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72F76E-F668-2F4E-A24A-78A7358A97A1}"/>
              </a:ext>
            </a:extLst>
          </p:cNvPr>
          <p:cNvSpPr>
            <a:spLocks noGrp="1"/>
          </p:cNvSpPr>
          <p:nvPr>
            <p:ph type="title"/>
          </p:nvPr>
        </p:nvSpPr>
        <p:spPr/>
        <p:txBody>
          <a:bodyPr/>
          <a:lstStyle/>
          <a:p>
            <a:r>
              <a:rPr lang="en-US" dirty="0"/>
              <a:t>Thorax </a:t>
            </a:r>
          </a:p>
        </p:txBody>
      </p:sp>
      <p:sp>
        <p:nvSpPr>
          <p:cNvPr id="8" name="Content Placeholder 7">
            <a:extLst>
              <a:ext uri="{FF2B5EF4-FFF2-40B4-BE49-F238E27FC236}">
                <a16:creationId xmlns:a16="http://schemas.microsoft.com/office/drawing/2014/main" id="{9A11BE65-1EDE-D44C-BE8F-15E9EAD87EBC}"/>
              </a:ext>
            </a:extLst>
          </p:cNvPr>
          <p:cNvSpPr>
            <a:spLocks noGrp="1"/>
          </p:cNvSpPr>
          <p:nvPr>
            <p:ph sz="half" idx="1"/>
          </p:nvPr>
        </p:nvSpPr>
        <p:spPr/>
        <p:txBody>
          <a:bodyPr/>
          <a:lstStyle/>
          <a:p>
            <a:endParaRPr lang="en-US" dirty="0"/>
          </a:p>
          <a:p>
            <a:r>
              <a:rPr lang="en-US" dirty="0"/>
              <a:t>The shape </a:t>
            </a:r>
          </a:p>
          <a:p>
            <a:r>
              <a:rPr lang="en-US" dirty="0"/>
              <a:t>The movement</a:t>
            </a:r>
          </a:p>
          <a:p>
            <a:r>
              <a:rPr lang="en-US" dirty="0"/>
              <a:t>Heart sounds </a:t>
            </a:r>
          </a:p>
          <a:p>
            <a:r>
              <a:rPr lang="en-US" dirty="0"/>
              <a:t>Breathing sounds</a:t>
            </a:r>
          </a:p>
        </p:txBody>
      </p:sp>
      <p:pic>
        <p:nvPicPr>
          <p:cNvPr id="9" name="Content Placeholder 5">
            <a:extLst>
              <a:ext uri="{FF2B5EF4-FFF2-40B4-BE49-F238E27FC236}">
                <a16:creationId xmlns:a16="http://schemas.microsoft.com/office/drawing/2014/main" id="{9D31E8D6-66EB-6E45-821C-4FEC7169E2E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65681" t="26085" b="28383"/>
          <a:stretch/>
        </p:blipFill>
        <p:spPr>
          <a:xfrm rot="5400000">
            <a:off x="9095650" y="3750579"/>
            <a:ext cx="2796703" cy="2319078"/>
          </a:xfrm>
        </p:spPr>
      </p:pic>
      <p:pic>
        <p:nvPicPr>
          <p:cNvPr id="10" name="Content Placeholder 5">
            <a:extLst>
              <a:ext uri="{FF2B5EF4-FFF2-40B4-BE49-F238E27FC236}">
                <a16:creationId xmlns:a16="http://schemas.microsoft.com/office/drawing/2014/main" id="{0FD6CA6E-4C46-F748-A666-47D1C2FBBF58}"/>
              </a:ext>
            </a:extLst>
          </p:cNvPr>
          <p:cNvPicPr>
            <a:picLocks noChangeAspect="1"/>
          </p:cNvPicPr>
          <p:nvPr/>
        </p:nvPicPr>
        <p:blipFill rotWithShape="1">
          <a:blip r:embed="rId2">
            <a:extLst>
              <a:ext uri="{28A0092B-C50C-407E-A947-70E740481C1C}">
                <a14:useLocalDpi xmlns:a14="http://schemas.microsoft.com/office/drawing/2010/main" val="0"/>
              </a:ext>
            </a:extLst>
          </a:blip>
          <a:srcRect l="33055" t="26085" r="32626" b="28383"/>
          <a:stretch/>
        </p:blipFill>
        <p:spPr>
          <a:xfrm rot="5400000">
            <a:off x="9095650" y="788344"/>
            <a:ext cx="2796703" cy="2319078"/>
          </a:xfrm>
          <a:prstGeom prst="rect">
            <a:avLst/>
          </a:prstGeom>
        </p:spPr>
      </p:pic>
      <p:sp>
        <p:nvSpPr>
          <p:cNvPr id="3" name="Rectangle 2">
            <a:extLst>
              <a:ext uri="{FF2B5EF4-FFF2-40B4-BE49-F238E27FC236}">
                <a16:creationId xmlns:a16="http://schemas.microsoft.com/office/drawing/2014/main" id="{C2FABA1A-C0F7-DE41-8FE2-12A5EF9AA180}"/>
              </a:ext>
            </a:extLst>
          </p:cNvPr>
          <p:cNvSpPr/>
          <p:nvPr/>
        </p:nvSpPr>
        <p:spPr>
          <a:xfrm>
            <a:off x="6880296" y="2699903"/>
            <a:ext cx="2319079" cy="646331"/>
          </a:xfrm>
          <a:prstGeom prst="rect">
            <a:avLst/>
          </a:prstGeom>
        </p:spPr>
        <p:txBody>
          <a:bodyPr wrap="square">
            <a:spAutoFit/>
          </a:bodyPr>
          <a:lstStyle/>
          <a:p>
            <a:r>
              <a:rPr lang="en-US" b="1" dirty="0"/>
              <a:t>Pectus excavatum </a:t>
            </a:r>
          </a:p>
          <a:p>
            <a:r>
              <a:rPr lang="en-US" dirty="0">
                <a:solidFill>
                  <a:schemeClr val="tx1">
                    <a:lumMod val="50000"/>
                    <a:lumOff val="50000"/>
                  </a:schemeClr>
                </a:solidFill>
              </a:rPr>
              <a:t>(Concave )</a:t>
            </a:r>
          </a:p>
        </p:txBody>
      </p:sp>
      <p:sp>
        <p:nvSpPr>
          <p:cNvPr id="5" name="Rectangle 4">
            <a:extLst>
              <a:ext uri="{FF2B5EF4-FFF2-40B4-BE49-F238E27FC236}">
                <a16:creationId xmlns:a16="http://schemas.microsoft.com/office/drawing/2014/main" id="{364C6E0A-5A1C-7D4D-8964-3B9EB4297DC2}"/>
              </a:ext>
            </a:extLst>
          </p:cNvPr>
          <p:cNvSpPr/>
          <p:nvPr/>
        </p:nvSpPr>
        <p:spPr>
          <a:xfrm>
            <a:off x="6880296" y="5662139"/>
            <a:ext cx="2282021" cy="646331"/>
          </a:xfrm>
          <a:prstGeom prst="rect">
            <a:avLst/>
          </a:prstGeom>
        </p:spPr>
        <p:txBody>
          <a:bodyPr wrap="square">
            <a:spAutoFit/>
          </a:bodyPr>
          <a:lstStyle/>
          <a:p>
            <a:r>
              <a:rPr lang="en-US" b="1" dirty="0"/>
              <a:t>Pectus carinatum</a:t>
            </a:r>
          </a:p>
          <a:p>
            <a:r>
              <a:rPr lang="en-US" dirty="0">
                <a:solidFill>
                  <a:schemeClr val="tx1">
                    <a:lumMod val="50000"/>
                    <a:lumOff val="50000"/>
                  </a:schemeClr>
                </a:solidFill>
              </a:rPr>
              <a:t>(Convex)</a:t>
            </a:r>
          </a:p>
        </p:txBody>
      </p:sp>
    </p:spTree>
    <p:extLst>
      <p:ext uri="{BB962C8B-B14F-4D97-AF65-F5344CB8AC3E}">
        <p14:creationId xmlns:p14="http://schemas.microsoft.com/office/powerpoint/2010/main" val="26218768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11"/>
          <p:cNvSpPr>
            <a:spLocks noGrp="1"/>
          </p:cNvSpPr>
          <p:nvPr>
            <p:ph sz="half" idx="1"/>
          </p:nvPr>
        </p:nvSpPr>
        <p:spPr>
          <a:xfrm>
            <a:off x="838200" y="1825625"/>
            <a:ext cx="4753131" cy="4351338"/>
          </a:xfrm>
        </p:spPr>
        <p:txBody>
          <a:bodyPr>
            <a:normAutofit/>
          </a:bodyPr>
          <a:lstStyle/>
          <a:p>
            <a:endParaRPr lang="en-US" sz="2400" dirty="0"/>
          </a:p>
          <a:p>
            <a:pPr marL="0" indent="0">
              <a:buNone/>
            </a:pPr>
            <a:r>
              <a:rPr lang="en-US" b="1" dirty="0"/>
              <a:t>Cardiovascular system</a:t>
            </a:r>
          </a:p>
          <a:p>
            <a:endParaRPr lang="en-US" sz="400" dirty="0"/>
          </a:p>
          <a:p>
            <a:pPr lvl="1"/>
            <a:r>
              <a:rPr lang="en-US" dirty="0"/>
              <a:t>Palpate precordium, apex beat</a:t>
            </a:r>
          </a:p>
          <a:p>
            <a:pPr marL="457200" lvl="1" indent="0">
              <a:buNone/>
            </a:pPr>
            <a:endParaRPr lang="en-US" sz="400" dirty="0"/>
          </a:p>
          <a:p>
            <a:pPr lvl="1"/>
            <a:r>
              <a:rPr lang="en-US" dirty="0"/>
              <a:t>Auscultate for the rate, rhythm and murmurs</a:t>
            </a:r>
          </a:p>
          <a:p>
            <a:pPr lvl="1"/>
            <a:endParaRPr lang="en-US" sz="400" dirty="0"/>
          </a:p>
          <a:p>
            <a:pPr lvl="1"/>
            <a:r>
              <a:rPr lang="en-US" dirty="0"/>
              <a:t>Normal heart rate at birth is about 140 (90-175) bpm.</a:t>
            </a:r>
          </a:p>
          <a:p>
            <a:pPr lvl="1"/>
            <a:endParaRPr lang="en-US" sz="400" dirty="0"/>
          </a:p>
          <a:p>
            <a:pPr lvl="1"/>
            <a:r>
              <a:rPr lang="en-US" i="1" dirty="0"/>
              <a:t>Do not forget to check for </a:t>
            </a:r>
            <a:r>
              <a:rPr lang="en-US" dirty="0"/>
              <a:t>peripheral pulses (Radio-femoral delay)</a:t>
            </a:r>
          </a:p>
          <a:p>
            <a:pPr lvl="1"/>
            <a:endParaRPr lang="en-US" sz="900" dirty="0"/>
          </a:p>
        </p:txBody>
      </p:sp>
      <p:sp>
        <p:nvSpPr>
          <p:cNvPr id="6" name="Content Placeholder 5">
            <a:extLst>
              <a:ext uri="{FF2B5EF4-FFF2-40B4-BE49-F238E27FC236}">
                <a16:creationId xmlns:a16="http://schemas.microsoft.com/office/drawing/2014/main" id="{FFCE23CA-6340-DE44-9A8A-3276EDABBFCA}"/>
              </a:ext>
            </a:extLst>
          </p:cNvPr>
          <p:cNvSpPr>
            <a:spLocks noGrp="1"/>
          </p:cNvSpPr>
          <p:nvPr>
            <p:ph sz="half" idx="2"/>
          </p:nvPr>
        </p:nvSpPr>
        <p:spPr>
          <a:xfrm>
            <a:off x="6172200" y="1825625"/>
            <a:ext cx="4905531" cy="4351338"/>
          </a:xfrm>
        </p:spPr>
        <p:txBody>
          <a:bodyPr>
            <a:normAutofit/>
          </a:bodyPr>
          <a:lstStyle/>
          <a:p>
            <a:pPr marL="0" indent="0">
              <a:buNone/>
            </a:pPr>
            <a:endParaRPr lang="en-US" sz="2400" b="1" dirty="0"/>
          </a:p>
          <a:p>
            <a:pPr marL="0" indent="0">
              <a:buNone/>
            </a:pPr>
            <a:r>
              <a:rPr lang="en-US" b="1" dirty="0"/>
              <a:t>Lungs</a:t>
            </a:r>
          </a:p>
          <a:p>
            <a:endParaRPr lang="en-US" sz="400" dirty="0"/>
          </a:p>
          <a:p>
            <a:pPr lvl="1"/>
            <a:r>
              <a:rPr lang="en-US" dirty="0"/>
              <a:t>Respiratory movements, Rate, grunting or recessions</a:t>
            </a:r>
          </a:p>
          <a:p>
            <a:pPr lvl="1"/>
            <a:endParaRPr lang="en-US" sz="400" dirty="0"/>
          </a:p>
          <a:p>
            <a:pPr lvl="1"/>
            <a:r>
              <a:rPr lang="en-US" dirty="0"/>
              <a:t>Abnormal breath sounds</a:t>
            </a:r>
          </a:p>
          <a:p>
            <a:pPr lvl="1"/>
            <a:endParaRPr lang="en-US" sz="400" dirty="0"/>
          </a:p>
          <a:p>
            <a:pPr lvl="1"/>
            <a:r>
              <a:rPr lang="en-US" dirty="0"/>
              <a:t>Normal RR at birth = 40-60 bpm (count 1 full minute)</a:t>
            </a:r>
          </a:p>
          <a:p>
            <a:endParaRPr lang="en-US" dirty="0"/>
          </a:p>
        </p:txBody>
      </p:sp>
      <p:sp>
        <p:nvSpPr>
          <p:cNvPr id="26626" name="Title 10"/>
          <p:cNvSpPr>
            <a:spLocks noGrp="1"/>
          </p:cNvSpPr>
          <p:nvPr>
            <p:ph type="title"/>
          </p:nvPr>
        </p:nvSpPr>
        <p:spPr/>
        <p:txBody>
          <a:bodyPr/>
          <a:lstStyle/>
          <a:p>
            <a:r>
              <a:rPr lang="en-US"/>
              <a:t>Thorax </a:t>
            </a:r>
          </a:p>
        </p:txBody>
      </p:sp>
    </p:spTree>
    <p:extLst>
      <p:ext uri="{BB962C8B-B14F-4D97-AF65-F5344CB8AC3E}">
        <p14:creationId xmlns:p14="http://schemas.microsoft.com/office/powerpoint/2010/main" val="3575400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0"/>
          <p:cNvSpPr>
            <a:spLocks noGrp="1"/>
          </p:cNvSpPr>
          <p:nvPr>
            <p:ph sz="half" idx="1"/>
          </p:nvPr>
        </p:nvSpPr>
        <p:spPr>
          <a:xfrm>
            <a:off x="838200" y="1825625"/>
            <a:ext cx="4768121" cy="4351338"/>
          </a:xfrm>
        </p:spPr>
        <p:txBody>
          <a:bodyPr>
            <a:normAutofit/>
          </a:bodyPr>
          <a:lstStyle/>
          <a:p>
            <a:endParaRPr lang="en-US" sz="2400" dirty="0"/>
          </a:p>
          <a:p>
            <a:pPr marL="0" indent="0">
              <a:buNone/>
            </a:pPr>
            <a:r>
              <a:rPr lang="en-US" b="1" dirty="0"/>
              <a:t>Abdomen</a:t>
            </a:r>
          </a:p>
          <a:p>
            <a:pPr marL="457200" lvl="1" indent="0">
              <a:buNone/>
            </a:pPr>
            <a:r>
              <a:rPr lang="en-US" dirty="0"/>
              <a:t>Normally feel liver, spleen and kidneys</a:t>
            </a:r>
          </a:p>
          <a:p>
            <a:pPr lvl="1"/>
            <a:endParaRPr lang="en-US" sz="800" dirty="0"/>
          </a:p>
          <a:p>
            <a:pPr marL="0" indent="0">
              <a:buNone/>
            </a:pPr>
            <a:r>
              <a:rPr lang="en-US" b="1" dirty="0"/>
              <a:t>Umbilical Cord</a:t>
            </a:r>
          </a:p>
          <a:p>
            <a:pPr marL="457200" lvl="1" indent="0">
              <a:buNone/>
            </a:pPr>
            <a:r>
              <a:rPr lang="en-US" dirty="0"/>
              <a:t>Signs of infection: Odor/pus/redness/ tenderness</a:t>
            </a:r>
          </a:p>
          <a:p>
            <a:pPr marL="457200" lvl="1" indent="0">
              <a:buNone/>
            </a:pPr>
            <a:r>
              <a:rPr lang="en-US" dirty="0"/>
              <a:t>Separates through a moist base at about day 7</a:t>
            </a:r>
          </a:p>
          <a:p>
            <a:pPr lvl="1"/>
            <a:endParaRPr lang="en-US" sz="900" dirty="0"/>
          </a:p>
        </p:txBody>
      </p:sp>
      <p:sp>
        <p:nvSpPr>
          <p:cNvPr id="2" name="Content Placeholder 1">
            <a:extLst>
              <a:ext uri="{FF2B5EF4-FFF2-40B4-BE49-F238E27FC236}">
                <a16:creationId xmlns:a16="http://schemas.microsoft.com/office/drawing/2014/main" id="{5C86D978-D35B-3B45-B679-53D99A9BAF81}"/>
              </a:ext>
            </a:extLst>
          </p:cNvPr>
          <p:cNvSpPr>
            <a:spLocks noGrp="1"/>
          </p:cNvSpPr>
          <p:nvPr>
            <p:ph sz="half" idx="2"/>
          </p:nvPr>
        </p:nvSpPr>
        <p:spPr>
          <a:xfrm>
            <a:off x="6172200" y="1825625"/>
            <a:ext cx="4875551" cy="4351338"/>
          </a:xfrm>
        </p:spPr>
        <p:txBody>
          <a:bodyPr>
            <a:normAutofit/>
          </a:bodyPr>
          <a:lstStyle/>
          <a:p>
            <a:pPr marL="0" indent="0">
              <a:buNone/>
            </a:pPr>
            <a:endParaRPr lang="en-US" sz="2400" b="1" dirty="0"/>
          </a:p>
          <a:p>
            <a:pPr marL="0" indent="0">
              <a:buNone/>
            </a:pPr>
            <a:endParaRPr lang="en-US" b="1" dirty="0"/>
          </a:p>
          <a:p>
            <a:pPr marL="0" indent="0">
              <a:buNone/>
            </a:pPr>
            <a:endParaRPr lang="en-US" b="1" dirty="0"/>
          </a:p>
          <a:p>
            <a:pPr marL="0" indent="0">
              <a:buNone/>
            </a:pPr>
            <a:r>
              <a:rPr lang="en-US" b="1" dirty="0"/>
              <a:t>Genitalia</a:t>
            </a:r>
          </a:p>
          <a:p>
            <a:pPr marL="457200" lvl="1" indent="0">
              <a:buNone/>
            </a:pPr>
            <a:r>
              <a:rPr lang="en-US" dirty="0"/>
              <a:t>Identify gender, hypospadias, testes, orifice patency, bleeding</a:t>
            </a:r>
          </a:p>
          <a:p>
            <a:pPr lvl="1"/>
            <a:endParaRPr lang="en-US" sz="800" dirty="0"/>
          </a:p>
          <a:p>
            <a:pPr marL="0" indent="0">
              <a:buNone/>
            </a:pPr>
            <a:r>
              <a:rPr lang="en-US" b="1" dirty="0"/>
              <a:t>Anus</a:t>
            </a:r>
          </a:p>
          <a:p>
            <a:pPr marL="457200" lvl="1" indent="0">
              <a:buNone/>
            </a:pPr>
            <a:r>
              <a:rPr lang="en-US" dirty="0"/>
              <a:t>Orifices patency, tone</a:t>
            </a:r>
          </a:p>
          <a:p>
            <a:endParaRPr lang="en-US" dirty="0"/>
          </a:p>
        </p:txBody>
      </p:sp>
      <p:sp>
        <p:nvSpPr>
          <p:cNvPr id="27650" name="Title 17"/>
          <p:cNvSpPr>
            <a:spLocks noGrp="1"/>
          </p:cNvSpPr>
          <p:nvPr>
            <p:ph type="title"/>
          </p:nvPr>
        </p:nvSpPr>
        <p:spPr/>
        <p:txBody>
          <a:bodyPr/>
          <a:lstStyle/>
          <a:p>
            <a:r>
              <a:rPr lang="en-AU" dirty="0"/>
              <a:t>Abdomen </a:t>
            </a:r>
            <a:r>
              <a:rPr lang="en-AU" i="1" dirty="0"/>
              <a:t>and</a:t>
            </a:r>
            <a:r>
              <a:rPr lang="en-AU" dirty="0"/>
              <a:t> Perineum</a:t>
            </a:r>
            <a:endParaRPr lang="en-US" dirty="0"/>
          </a:p>
        </p:txBody>
      </p:sp>
      <p:pic>
        <p:nvPicPr>
          <p:cNvPr id="4" name="Picture 3">
            <a:extLst>
              <a:ext uri="{FF2B5EF4-FFF2-40B4-BE49-F238E27FC236}">
                <a16:creationId xmlns:a16="http://schemas.microsoft.com/office/drawing/2014/main" id="{2C634B1D-DC78-1F4F-8E50-787DF8BE971D}"/>
              </a:ext>
            </a:extLst>
          </p:cNvPr>
          <p:cNvPicPr>
            <a:picLocks noChangeAspect="1"/>
          </p:cNvPicPr>
          <p:nvPr/>
        </p:nvPicPr>
        <p:blipFill rotWithShape="1">
          <a:blip r:embed="rId3">
            <a:extLst>
              <a:ext uri="{28A0092B-C50C-407E-A947-70E740481C1C}">
                <a14:useLocalDpi xmlns:a14="http://schemas.microsoft.com/office/drawing/2010/main" val="0"/>
              </a:ext>
            </a:extLst>
          </a:blip>
          <a:srcRect r="18980"/>
          <a:stretch/>
        </p:blipFill>
        <p:spPr>
          <a:xfrm>
            <a:off x="8718331" y="365342"/>
            <a:ext cx="3089669" cy="3201615"/>
          </a:xfrm>
          <a:prstGeom prst="rect">
            <a:avLst/>
          </a:prstGeom>
        </p:spPr>
      </p:pic>
    </p:spTree>
    <p:extLst>
      <p:ext uri="{BB962C8B-B14F-4D97-AF65-F5344CB8AC3E}">
        <p14:creationId xmlns:p14="http://schemas.microsoft.com/office/powerpoint/2010/main" val="1461029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0"/>
          <p:cNvSpPr>
            <a:spLocks noGrp="1"/>
          </p:cNvSpPr>
          <p:nvPr>
            <p:ph type="title"/>
          </p:nvPr>
        </p:nvSpPr>
        <p:spPr/>
        <p:txBody>
          <a:bodyPr/>
          <a:lstStyle/>
          <a:p>
            <a:r>
              <a:rPr lang="en-AU" dirty="0"/>
              <a:t>Trunk </a:t>
            </a:r>
            <a:r>
              <a:rPr lang="en-AU" i="1" dirty="0"/>
              <a:t>and</a:t>
            </a:r>
            <a:r>
              <a:rPr lang="en-AU" dirty="0"/>
              <a:t> Extremities</a:t>
            </a:r>
            <a:endParaRPr lang="en-US" dirty="0"/>
          </a:p>
        </p:txBody>
      </p:sp>
      <p:sp>
        <p:nvSpPr>
          <p:cNvPr id="29699" name="Content Placeholder 13"/>
          <p:cNvSpPr>
            <a:spLocks noGrp="1"/>
          </p:cNvSpPr>
          <p:nvPr>
            <p:ph sz="quarter" idx="1"/>
          </p:nvPr>
        </p:nvSpPr>
        <p:spPr/>
        <p:txBody>
          <a:bodyPr/>
          <a:lstStyle/>
          <a:p>
            <a:endParaRPr lang="en-US" sz="2400" dirty="0"/>
          </a:p>
          <a:p>
            <a:pPr marL="0" indent="0">
              <a:buNone/>
            </a:pPr>
            <a:r>
              <a:rPr lang="en-US" b="1" dirty="0"/>
              <a:t>Trunk &amp; Spine</a:t>
            </a:r>
          </a:p>
          <a:p>
            <a:pPr marL="457200" lvl="1" indent="0">
              <a:buNone/>
            </a:pPr>
            <a:r>
              <a:rPr lang="en-US" dirty="0"/>
              <a:t>Spina bifida/deformities</a:t>
            </a:r>
          </a:p>
          <a:p>
            <a:pPr marL="457200" lvl="1" indent="0">
              <a:buNone/>
            </a:pPr>
            <a:endParaRPr lang="en-US" sz="800" dirty="0"/>
          </a:p>
          <a:p>
            <a:pPr marL="0" indent="0">
              <a:buNone/>
            </a:pPr>
            <a:r>
              <a:rPr lang="en-US" b="1" dirty="0"/>
              <a:t>Extremities</a:t>
            </a:r>
            <a:r>
              <a:rPr lang="x-none" b="1" dirty="0"/>
              <a:t> </a:t>
            </a:r>
            <a:r>
              <a:rPr lang="en-US" b="1" dirty="0"/>
              <a:t>/ Hip Joints</a:t>
            </a:r>
          </a:p>
          <a:p>
            <a:pPr marL="457200" lvl="1" indent="0">
              <a:buNone/>
            </a:pPr>
            <a:r>
              <a:rPr lang="en-US" dirty="0"/>
              <a:t>Compare both upper and lower limbs</a:t>
            </a:r>
          </a:p>
          <a:p>
            <a:pPr marL="457200" lvl="1" indent="0">
              <a:buNone/>
            </a:pPr>
            <a:r>
              <a:rPr lang="en-US" dirty="0"/>
              <a:t>Look for “dislocation”</a:t>
            </a:r>
          </a:p>
          <a:p>
            <a:pPr marL="457200" lvl="1" indent="0">
              <a:buNone/>
            </a:pPr>
            <a:r>
              <a:rPr lang="en-US" dirty="0"/>
              <a:t>Number of fingers (polydactyly, syndactyly)</a:t>
            </a:r>
          </a:p>
          <a:p>
            <a:pPr marL="457200" lvl="1" indent="0">
              <a:buNone/>
            </a:pPr>
            <a:r>
              <a:rPr lang="en-US" dirty="0"/>
              <a:t>Club foot (</a:t>
            </a:r>
            <a:r>
              <a:rPr lang="en-US" dirty="0" err="1"/>
              <a:t>Talipes</a:t>
            </a:r>
            <a:r>
              <a:rPr lang="en-US" dirty="0"/>
              <a:t> </a:t>
            </a:r>
            <a:r>
              <a:rPr lang="en-US" dirty="0" err="1"/>
              <a:t>equinus</a:t>
            </a:r>
            <a:r>
              <a:rPr lang="en-US" dirty="0"/>
              <a:t> </a:t>
            </a:r>
            <a:r>
              <a:rPr lang="en-US" dirty="0" err="1"/>
              <a:t>varus</a:t>
            </a:r>
            <a:r>
              <a:rPr lang="en-US" dirty="0"/>
              <a:t>)</a:t>
            </a:r>
          </a:p>
          <a:p>
            <a:pPr marL="457200" lvl="1" indent="0">
              <a:buNone/>
            </a:pPr>
            <a:r>
              <a:rPr lang="en-US" dirty="0"/>
              <a:t>Palmer creases (e.g. single palmer crease)</a:t>
            </a:r>
          </a:p>
        </p:txBody>
      </p:sp>
    </p:spTree>
    <p:extLst>
      <p:ext uri="{BB962C8B-B14F-4D97-AF65-F5344CB8AC3E}">
        <p14:creationId xmlns:p14="http://schemas.microsoft.com/office/powerpoint/2010/main" val="26901202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lstStyle/>
          <a:p>
            <a:r>
              <a:rPr lang="en-US" dirty="0"/>
              <a:t>Skeletal Anomalies</a:t>
            </a:r>
          </a:p>
        </p:txBody>
      </p:sp>
      <p:pic>
        <p:nvPicPr>
          <p:cNvPr id="7" name="Picture 4" descr="syndactyly">
            <a:extLst>
              <a:ext uri="{FF2B5EF4-FFF2-40B4-BE49-F238E27FC236}">
                <a16:creationId xmlns:a16="http://schemas.microsoft.com/office/drawing/2014/main" id="{74051806-4A61-034F-A049-2B34E5CA0AEF}"/>
              </a:ext>
            </a:extLst>
          </p:cNvPr>
          <p:cNvPicPr>
            <a:picLocks noGrp="1" noChangeAspect="1" noChangeArrowheads="1"/>
          </p:cNvPicPr>
          <p:nvPr>
            <p:ph sz="half" idx="1"/>
          </p:nvPr>
        </p:nvPicPr>
        <p:blipFill rotWithShape="1">
          <a:blip r:embed="rId3" cstate="print"/>
          <a:stretch/>
        </p:blipFill>
        <p:spPr>
          <a:xfrm>
            <a:off x="7192907" y="308990"/>
            <a:ext cx="4659337" cy="3060000"/>
          </a:xfrm>
          <a:effectLst/>
        </p:spPr>
      </p:pic>
      <p:pic>
        <p:nvPicPr>
          <p:cNvPr id="10" name="Picture 4" descr="polydactyly">
            <a:extLst>
              <a:ext uri="{FF2B5EF4-FFF2-40B4-BE49-F238E27FC236}">
                <a16:creationId xmlns:a16="http://schemas.microsoft.com/office/drawing/2014/main" id="{2F0C26AF-BC16-784D-B321-755575D7B8AC}"/>
              </a:ext>
            </a:extLst>
          </p:cNvPr>
          <p:cNvPicPr>
            <a:picLocks noGrp="1" noChangeAspect="1" noChangeArrowheads="1"/>
          </p:cNvPicPr>
          <p:nvPr>
            <p:ph sz="half" idx="2"/>
          </p:nvPr>
        </p:nvPicPr>
        <p:blipFill rotWithShape="1">
          <a:blip r:embed="rId4" cstate="print"/>
          <a:stretch/>
        </p:blipFill>
        <p:spPr>
          <a:xfrm flipH="1">
            <a:off x="7208672" y="3487992"/>
            <a:ext cx="4659337" cy="3060000"/>
          </a:xfrm>
          <a:effectLst/>
        </p:spPr>
      </p:pic>
      <p:pic>
        <p:nvPicPr>
          <p:cNvPr id="5" name="Picture 4">
            <a:extLst>
              <a:ext uri="{FF2B5EF4-FFF2-40B4-BE49-F238E27FC236}">
                <a16:creationId xmlns:a16="http://schemas.microsoft.com/office/drawing/2014/main" id="{45BCC511-D8B1-074D-AA2D-45A3094A5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756" y="1538106"/>
            <a:ext cx="6701124" cy="5009886"/>
          </a:xfrm>
          <a:prstGeom prst="rect">
            <a:avLst/>
          </a:prstGeom>
          <a:ln w="3175">
            <a:solidFill>
              <a:schemeClr val="tx1"/>
            </a:solidFill>
          </a:ln>
          <a:effectLst/>
        </p:spPr>
      </p:pic>
      <p:pic>
        <p:nvPicPr>
          <p:cNvPr id="8" name="Content Placeholder 3">
            <a:extLst>
              <a:ext uri="{FF2B5EF4-FFF2-40B4-BE49-F238E27FC236}">
                <a16:creationId xmlns:a16="http://schemas.microsoft.com/office/drawing/2014/main" id="{2362BCAA-3FB2-DA41-BCB0-6465964EA652}"/>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tretch>
            <a:fillRect/>
          </a:stretch>
        </p:blipFill>
        <p:spPr>
          <a:xfrm>
            <a:off x="469801" y="4790547"/>
            <a:ext cx="2431874" cy="1620000"/>
          </a:xfrm>
          <a:prstGeom prst="rect">
            <a:avLst/>
          </a:prstGeom>
          <a:ln w="3175">
            <a:solidFill>
              <a:schemeClr val="tx1"/>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AA55D267-43B8-F648-8818-49EC54A6A1DB}"/>
              </a:ext>
            </a:extLst>
          </p:cNvPr>
          <p:cNvSpPr/>
          <p:nvPr/>
        </p:nvSpPr>
        <p:spPr>
          <a:xfrm>
            <a:off x="7271736" y="2953378"/>
            <a:ext cx="1182118" cy="369332"/>
          </a:xfrm>
          <a:prstGeom prst="rect">
            <a:avLst/>
          </a:prstGeom>
        </p:spPr>
        <p:txBody>
          <a:bodyPr wrap="none">
            <a:spAutoFit/>
          </a:bodyPr>
          <a:lstStyle/>
          <a:p>
            <a:r>
              <a:rPr lang="en-US" dirty="0">
                <a:solidFill>
                  <a:schemeClr val="bg1"/>
                </a:solidFill>
              </a:rPr>
              <a:t>Syndactyly</a:t>
            </a:r>
          </a:p>
        </p:txBody>
      </p:sp>
      <p:sp>
        <p:nvSpPr>
          <p:cNvPr id="3" name="Rectangle 2">
            <a:extLst>
              <a:ext uri="{FF2B5EF4-FFF2-40B4-BE49-F238E27FC236}">
                <a16:creationId xmlns:a16="http://schemas.microsoft.com/office/drawing/2014/main" id="{9A020074-B4BE-764D-AE2C-E9258C286DAE}"/>
              </a:ext>
            </a:extLst>
          </p:cNvPr>
          <p:cNvSpPr/>
          <p:nvPr/>
        </p:nvSpPr>
        <p:spPr>
          <a:xfrm>
            <a:off x="7271736" y="6131362"/>
            <a:ext cx="1243354" cy="369332"/>
          </a:xfrm>
          <a:prstGeom prst="rect">
            <a:avLst/>
          </a:prstGeom>
        </p:spPr>
        <p:txBody>
          <a:bodyPr wrap="none">
            <a:spAutoFit/>
          </a:bodyPr>
          <a:lstStyle/>
          <a:p>
            <a:r>
              <a:rPr lang="en-US" dirty="0">
                <a:solidFill>
                  <a:schemeClr val="bg1"/>
                </a:solidFill>
              </a:rPr>
              <a:t>Polydactyly</a:t>
            </a:r>
          </a:p>
        </p:txBody>
      </p:sp>
    </p:spTree>
    <p:extLst>
      <p:ext uri="{BB962C8B-B14F-4D97-AF65-F5344CB8AC3E}">
        <p14:creationId xmlns:p14="http://schemas.microsoft.com/office/powerpoint/2010/main" val="490442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Skeletal Anomalies</a:t>
            </a:r>
          </a:p>
        </p:txBody>
      </p:sp>
      <p:pic>
        <p:nvPicPr>
          <p:cNvPr id="10" name="Picture 2" descr="rockers">
            <a:extLst>
              <a:ext uri="{FF2B5EF4-FFF2-40B4-BE49-F238E27FC236}">
                <a16:creationId xmlns:a16="http://schemas.microsoft.com/office/drawing/2014/main" id="{AEEF8C24-0E36-0244-85C6-010AC2322FD4}"/>
              </a:ext>
            </a:extLst>
          </p:cNvPr>
          <p:cNvPicPr>
            <a:picLocks noGrp="1" noChangeAspect="1" noChangeArrowheads="1"/>
          </p:cNvPicPr>
          <p:nvPr>
            <p:ph sz="half" idx="2"/>
          </p:nvPr>
        </p:nvPicPr>
        <p:blipFill>
          <a:blip r:embed="rId2" cstate="print"/>
          <a:stretch>
            <a:fillRect/>
          </a:stretch>
        </p:blipFill>
        <p:spPr>
          <a:xfrm>
            <a:off x="6511462" y="2686297"/>
            <a:ext cx="3712500" cy="3240000"/>
          </a:xfrm>
          <a:ln>
            <a:solidFill>
              <a:schemeClr val="tx1"/>
            </a:solidFill>
          </a:ln>
          <a:effectLst/>
        </p:spPr>
      </p:pic>
      <p:pic>
        <p:nvPicPr>
          <p:cNvPr id="11" name="Content Placeholder 6">
            <a:extLst>
              <a:ext uri="{FF2B5EF4-FFF2-40B4-BE49-F238E27FC236}">
                <a16:creationId xmlns:a16="http://schemas.microsoft.com/office/drawing/2014/main" id="{31770BDC-BF23-5843-B8ED-38EC9F635C41}"/>
              </a:ext>
            </a:extLst>
          </p:cNvPr>
          <p:cNvPicPr>
            <a:picLocks noGrp="1" noChangeAspect="1"/>
          </p:cNvPicPr>
          <p:nvPr>
            <p:ph sz="half" idx="1"/>
          </p:nvPr>
        </p:nvPicPr>
        <p:blipFill>
          <a:blip r:embed="rId3"/>
          <a:stretch>
            <a:fillRect/>
          </a:stretch>
        </p:blipFill>
        <p:spPr>
          <a:xfrm>
            <a:off x="1579914" y="2686297"/>
            <a:ext cx="4100625" cy="3240000"/>
          </a:xfrm>
          <a:prstGeom prst="rect">
            <a:avLst/>
          </a:prstGeom>
          <a:ln>
            <a:solidFill>
              <a:schemeClr val="tx1"/>
            </a:solidFill>
          </a:ln>
          <a:effectLst/>
        </p:spPr>
      </p:pic>
    </p:spTree>
    <p:extLst>
      <p:ext uri="{BB962C8B-B14F-4D97-AF65-F5344CB8AC3E}">
        <p14:creationId xmlns:p14="http://schemas.microsoft.com/office/powerpoint/2010/main" val="1163165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DFB55D-0248-1E4E-BEFD-1622244A8CB9}"/>
              </a:ext>
            </a:extLst>
          </p:cNvPr>
          <p:cNvPicPr>
            <a:picLocks noGrp="1" noChangeAspect="1"/>
          </p:cNvPicPr>
          <p:nvPr>
            <p:ph sz="half" idx="1"/>
          </p:nvPr>
        </p:nvPicPr>
        <p:blipFill>
          <a:blip r:embed="rId3"/>
          <a:stretch>
            <a:fillRect/>
          </a:stretch>
        </p:blipFill>
        <p:spPr>
          <a:xfrm>
            <a:off x="434413" y="3143251"/>
            <a:ext cx="3780000" cy="3320624"/>
          </a:xfrm>
          <a:prstGeom prst="rect">
            <a:avLst/>
          </a:prstGeom>
        </p:spPr>
      </p:pic>
      <p:pic>
        <p:nvPicPr>
          <p:cNvPr id="6" name="Content Placeholder 5">
            <a:extLst>
              <a:ext uri="{FF2B5EF4-FFF2-40B4-BE49-F238E27FC236}">
                <a16:creationId xmlns:a16="http://schemas.microsoft.com/office/drawing/2014/main" id="{B1A7BD0B-C304-9D4E-9954-1025E1B61B45}"/>
              </a:ext>
            </a:extLst>
          </p:cNvPr>
          <p:cNvPicPr>
            <a:picLocks noGrp="1" noChangeAspect="1"/>
          </p:cNvPicPr>
          <p:nvPr>
            <p:ph sz="half" idx="2"/>
          </p:nvPr>
        </p:nvPicPr>
        <p:blipFill>
          <a:blip r:embed="rId4"/>
          <a:stretch>
            <a:fillRect/>
          </a:stretch>
        </p:blipFill>
        <p:spPr>
          <a:xfrm>
            <a:off x="4014000" y="3005792"/>
            <a:ext cx="3780000" cy="3299380"/>
          </a:xfrm>
          <a:prstGeom prst="rect">
            <a:avLst/>
          </a:prstGeom>
        </p:spPr>
      </p:pic>
      <p:sp>
        <p:nvSpPr>
          <p:cNvPr id="4" name="Title 3">
            <a:extLst>
              <a:ext uri="{FF2B5EF4-FFF2-40B4-BE49-F238E27FC236}">
                <a16:creationId xmlns:a16="http://schemas.microsoft.com/office/drawing/2014/main" id="{652D09FE-B78A-BC4F-A122-B53F5374D52F}"/>
              </a:ext>
            </a:extLst>
          </p:cNvPr>
          <p:cNvSpPr>
            <a:spLocks noGrp="1"/>
          </p:cNvSpPr>
          <p:nvPr>
            <p:ph type="title"/>
          </p:nvPr>
        </p:nvSpPr>
        <p:spPr/>
        <p:txBody>
          <a:bodyPr/>
          <a:lstStyle/>
          <a:p>
            <a:r>
              <a:rPr lang="en-US" dirty="0"/>
              <a:t>Developmental Dysplasia of the Hip (DDH)</a:t>
            </a:r>
          </a:p>
        </p:txBody>
      </p:sp>
      <p:sp>
        <p:nvSpPr>
          <p:cNvPr id="7" name="Rectangle 6">
            <a:extLst>
              <a:ext uri="{FF2B5EF4-FFF2-40B4-BE49-F238E27FC236}">
                <a16:creationId xmlns:a16="http://schemas.microsoft.com/office/drawing/2014/main" id="{B1812AD0-69E5-3D4C-B123-9505E65AE7B4}"/>
              </a:ext>
            </a:extLst>
          </p:cNvPr>
          <p:cNvSpPr/>
          <p:nvPr/>
        </p:nvSpPr>
        <p:spPr>
          <a:xfrm>
            <a:off x="1703808" y="2677286"/>
            <a:ext cx="1040798" cy="461665"/>
          </a:xfrm>
          <a:prstGeom prst="rect">
            <a:avLst/>
          </a:prstGeom>
        </p:spPr>
        <p:txBody>
          <a:bodyPr wrap="none">
            <a:spAutoFit/>
          </a:bodyPr>
          <a:lstStyle/>
          <a:p>
            <a:r>
              <a:rPr lang="en-US" sz="2400" b="1" dirty="0">
                <a:latin typeface="+mj-lt"/>
              </a:rPr>
              <a:t>Barlow</a:t>
            </a:r>
          </a:p>
        </p:txBody>
      </p:sp>
      <p:sp>
        <p:nvSpPr>
          <p:cNvPr id="8" name="Rectangle 7">
            <a:extLst>
              <a:ext uri="{FF2B5EF4-FFF2-40B4-BE49-F238E27FC236}">
                <a16:creationId xmlns:a16="http://schemas.microsoft.com/office/drawing/2014/main" id="{E86AC496-F4E9-094F-8B5B-70070A94D41D}"/>
              </a:ext>
            </a:extLst>
          </p:cNvPr>
          <p:cNvSpPr/>
          <p:nvPr/>
        </p:nvSpPr>
        <p:spPr>
          <a:xfrm>
            <a:off x="5373970" y="2677287"/>
            <a:ext cx="1260473" cy="461665"/>
          </a:xfrm>
          <a:prstGeom prst="rect">
            <a:avLst/>
          </a:prstGeom>
        </p:spPr>
        <p:txBody>
          <a:bodyPr wrap="none">
            <a:spAutoFit/>
          </a:bodyPr>
          <a:lstStyle/>
          <a:p>
            <a:r>
              <a:rPr lang="en-US" sz="2400" b="1" dirty="0">
                <a:latin typeface="+mj-lt"/>
              </a:rPr>
              <a:t>Ortolani </a:t>
            </a:r>
          </a:p>
        </p:txBody>
      </p:sp>
      <p:pic>
        <p:nvPicPr>
          <p:cNvPr id="9" name="Content Placeholder 2">
            <a:extLst>
              <a:ext uri="{FF2B5EF4-FFF2-40B4-BE49-F238E27FC236}">
                <a16:creationId xmlns:a16="http://schemas.microsoft.com/office/drawing/2014/main" id="{0A87D209-228D-6940-8B4D-AEF4759821B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0"/>
                    </a14:imgEffect>
                  </a14:imgLayer>
                </a14:imgProps>
              </a:ext>
              <a:ext uri="{28A0092B-C50C-407E-A947-70E740481C1C}">
                <a14:useLocalDpi xmlns:a14="http://schemas.microsoft.com/office/drawing/2010/main" val="0"/>
              </a:ext>
            </a:extLst>
          </a:blip>
          <a:stretch>
            <a:fillRect/>
          </a:stretch>
        </p:blipFill>
        <p:spPr>
          <a:xfrm>
            <a:off x="7994413" y="3003549"/>
            <a:ext cx="3780000" cy="3057356"/>
          </a:xfrm>
          <a:prstGeom prst="rect">
            <a:avLst/>
          </a:prstGeom>
          <a:ln w="3175">
            <a:solidFill>
              <a:schemeClr val="tx1"/>
            </a:solidFill>
          </a:ln>
        </p:spPr>
      </p:pic>
    </p:spTree>
    <p:extLst>
      <p:ext uri="{BB962C8B-B14F-4D97-AF65-F5344CB8AC3E}">
        <p14:creationId xmlns:p14="http://schemas.microsoft.com/office/powerpoint/2010/main" val="971631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sz="half" idx="1"/>
          </p:nvPr>
        </p:nvSpPr>
        <p:spPr>
          <a:xfrm>
            <a:off x="838200" y="1825625"/>
            <a:ext cx="6771288" cy="4351338"/>
          </a:xfrm>
        </p:spPr>
        <p:txBody>
          <a:bodyPr>
            <a:normAutofit fontScale="92500" lnSpcReduction="10000"/>
          </a:bodyPr>
          <a:lstStyle/>
          <a:p>
            <a:endParaRPr lang="en-US" sz="2600" dirty="0"/>
          </a:p>
          <a:p>
            <a:pPr marL="0" indent="0">
              <a:buNone/>
            </a:pPr>
            <a:r>
              <a:rPr lang="en-US" dirty="0"/>
              <a:t>C5-C6 Injury</a:t>
            </a:r>
          </a:p>
          <a:p>
            <a:pPr marL="0" indent="0">
              <a:buNone/>
            </a:pPr>
            <a:endParaRPr lang="en-US" sz="400" dirty="0"/>
          </a:p>
          <a:p>
            <a:pPr marL="0" indent="0">
              <a:buNone/>
            </a:pPr>
            <a:r>
              <a:rPr lang="en-US" dirty="0"/>
              <a:t>Paralysis of deltoid, </a:t>
            </a:r>
            <a:r>
              <a:rPr lang="en-US" dirty="0" err="1"/>
              <a:t>supraspinitus</a:t>
            </a:r>
            <a:r>
              <a:rPr lang="en-US" dirty="0"/>
              <a:t>, biceps and </a:t>
            </a:r>
            <a:r>
              <a:rPr lang="en-US" dirty="0" err="1"/>
              <a:t>teres</a:t>
            </a:r>
            <a:r>
              <a:rPr lang="en-US" dirty="0"/>
              <a:t> major. </a:t>
            </a:r>
          </a:p>
          <a:p>
            <a:pPr marL="0" indent="0">
              <a:buNone/>
            </a:pPr>
            <a:endParaRPr lang="en-US" sz="400" dirty="0"/>
          </a:p>
          <a:p>
            <a:pPr marL="0" indent="0">
              <a:buNone/>
            </a:pPr>
            <a:r>
              <a:rPr lang="en-US" dirty="0"/>
              <a:t>Loss of sensation over deltoid, lateral forearm and hand. </a:t>
            </a:r>
          </a:p>
          <a:p>
            <a:pPr marL="0" indent="0">
              <a:buNone/>
            </a:pPr>
            <a:endParaRPr lang="en-US" sz="400" dirty="0"/>
          </a:p>
          <a:p>
            <a:pPr marL="0" indent="0">
              <a:buNone/>
            </a:pPr>
            <a:r>
              <a:rPr lang="en-US" dirty="0"/>
              <a:t>External rotation of arm is absent, biceps paralysis prevents flexion, &amp; arm is held internally rotated. When adducted posteriorly it adopts – Porter’s Tip Position)</a:t>
            </a:r>
          </a:p>
        </p:txBody>
      </p:sp>
      <p:sp>
        <p:nvSpPr>
          <p:cNvPr id="32770" name="Title 1"/>
          <p:cNvSpPr>
            <a:spLocks noGrp="1"/>
          </p:cNvSpPr>
          <p:nvPr>
            <p:ph type="title"/>
          </p:nvPr>
        </p:nvSpPr>
        <p:spPr/>
        <p:txBody>
          <a:bodyPr/>
          <a:lstStyle/>
          <a:p>
            <a:r>
              <a:rPr lang="en-US" dirty="0" err="1"/>
              <a:t>Erb’s</a:t>
            </a:r>
            <a:r>
              <a:rPr lang="en-US" dirty="0"/>
              <a:t> Palsy</a:t>
            </a:r>
          </a:p>
        </p:txBody>
      </p:sp>
      <p:pic>
        <p:nvPicPr>
          <p:cNvPr id="7" name="Content Placeholder 7">
            <a:extLst>
              <a:ext uri="{FF2B5EF4-FFF2-40B4-BE49-F238E27FC236}">
                <a16:creationId xmlns:a16="http://schemas.microsoft.com/office/drawing/2014/main" id="{59990FF3-B299-0C48-87AF-976FC6025F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342848" y="1926123"/>
            <a:ext cx="5041846" cy="3888457"/>
          </a:xfrm>
          <a:prstGeom prst="rect">
            <a:avLst/>
          </a:prstGeom>
          <a:ln w="3175">
            <a:solidFill>
              <a:schemeClr val="tx1"/>
            </a:solidFill>
          </a:ln>
        </p:spPr>
      </p:pic>
    </p:spTree>
    <p:extLst>
      <p:ext uri="{BB962C8B-B14F-4D97-AF65-F5344CB8AC3E}">
        <p14:creationId xmlns:p14="http://schemas.microsoft.com/office/powerpoint/2010/main" val="4172637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4"/>
          <p:cNvSpPr>
            <a:spLocks noGrp="1"/>
          </p:cNvSpPr>
          <p:nvPr>
            <p:ph type="title"/>
          </p:nvPr>
        </p:nvSpPr>
        <p:spPr/>
        <p:txBody>
          <a:bodyPr/>
          <a:lstStyle/>
          <a:p>
            <a:r>
              <a:rPr lang="en-US" dirty="0"/>
              <a:t>Why To Examine a Newborn Infant</a:t>
            </a:r>
          </a:p>
        </p:txBody>
      </p:sp>
      <p:sp>
        <p:nvSpPr>
          <p:cNvPr id="12291" name="Content Placeholder 5"/>
          <p:cNvSpPr>
            <a:spLocks noGrp="1"/>
          </p:cNvSpPr>
          <p:nvPr>
            <p:ph sz="quarter" idx="1"/>
          </p:nvPr>
        </p:nvSpPr>
        <p:spPr/>
        <p:txBody>
          <a:bodyPr/>
          <a:lstStyle/>
          <a:p>
            <a:endParaRPr lang="en-US" sz="2400" dirty="0"/>
          </a:p>
          <a:p>
            <a:pPr marL="0" indent="0">
              <a:buNone/>
            </a:pPr>
            <a:r>
              <a:rPr lang="en-US" dirty="0"/>
              <a:t>To discover </a:t>
            </a:r>
            <a:r>
              <a:rPr lang="en-US" b="1" i="1" dirty="0"/>
              <a:t>abnormalities </a:t>
            </a:r>
            <a:r>
              <a:rPr lang="en-US" dirty="0"/>
              <a:t>and problems</a:t>
            </a:r>
          </a:p>
          <a:p>
            <a:pPr marL="0" indent="0">
              <a:buNone/>
            </a:pPr>
            <a:endParaRPr lang="en-US" sz="400" dirty="0"/>
          </a:p>
          <a:p>
            <a:pPr marL="0" indent="0">
              <a:buNone/>
            </a:pPr>
            <a:r>
              <a:rPr lang="en-US" dirty="0"/>
              <a:t>To explore the </a:t>
            </a:r>
            <a:r>
              <a:rPr lang="en-US" b="1" i="1" dirty="0"/>
              <a:t>difficulties </a:t>
            </a:r>
            <a:r>
              <a:rPr lang="en-US" dirty="0"/>
              <a:t>parents face in taking care of their baby.</a:t>
            </a:r>
          </a:p>
          <a:p>
            <a:pPr marL="0" indent="0">
              <a:buNone/>
            </a:pPr>
            <a:endParaRPr lang="en-US" sz="400" dirty="0"/>
          </a:p>
          <a:p>
            <a:pPr marL="0" indent="0">
              <a:buNone/>
            </a:pPr>
            <a:r>
              <a:rPr lang="en-US" dirty="0"/>
              <a:t>To answer the parents’ </a:t>
            </a:r>
            <a:r>
              <a:rPr lang="en-US" b="1" i="1" dirty="0"/>
              <a:t>questions</a:t>
            </a:r>
            <a:endParaRPr lang="en-AU" b="1" i="1" dirty="0"/>
          </a:p>
          <a:p>
            <a:endParaRPr lang="en-US" dirty="0"/>
          </a:p>
        </p:txBody>
      </p:sp>
    </p:spTree>
    <p:extLst>
      <p:ext uri="{BB962C8B-B14F-4D97-AF65-F5344CB8AC3E}">
        <p14:creationId xmlns:p14="http://schemas.microsoft.com/office/powerpoint/2010/main" val="1121318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75562-48D9-7442-B216-00D4BD2F9A57}"/>
              </a:ext>
            </a:extLst>
          </p:cNvPr>
          <p:cNvSpPr>
            <a:spLocks noGrp="1"/>
          </p:cNvSpPr>
          <p:nvPr>
            <p:ph type="title"/>
          </p:nvPr>
        </p:nvSpPr>
        <p:spPr/>
        <p:txBody>
          <a:bodyPr/>
          <a:lstStyle/>
          <a:p>
            <a:r>
              <a:rPr lang="en-US" dirty="0"/>
              <a:t>The Back</a:t>
            </a:r>
          </a:p>
        </p:txBody>
      </p:sp>
      <p:pic>
        <p:nvPicPr>
          <p:cNvPr id="13" name="Content Placeholder 4" descr="A hand holding a baby&#10;&#10;Description generated with high confidence">
            <a:extLst>
              <a:ext uri="{FF2B5EF4-FFF2-40B4-BE49-F238E27FC236}">
                <a16:creationId xmlns:a16="http://schemas.microsoft.com/office/drawing/2014/main" id="{BBB1B4F2-5386-B746-8068-758CEBD750E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saturation sat="90000"/>
                    </a14:imgEffect>
                    <a14:imgEffect>
                      <a14:brightnessContrast bright="25000"/>
                    </a14:imgEffect>
                  </a14:imgLayer>
                </a14:imgProps>
              </a:ext>
              <a:ext uri="{28A0092B-C50C-407E-A947-70E740481C1C}">
                <a14:useLocalDpi xmlns:a14="http://schemas.microsoft.com/office/drawing/2010/main" val="0"/>
              </a:ext>
            </a:extLst>
          </a:blip>
          <a:srcRect t="16340" b="4074"/>
          <a:stretch/>
        </p:blipFill>
        <p:spPr>
          <a:xfrm>
            <a:off x="4601289" y="1112291"/>
            <a:ext cx="3600000" cy="2691588"/>
          </a:xfrm>
          <a:prstGeom prst="rect">
            <a:avLst/>
          </a:prstGeom>
          <a:ln w="9525">
            <a:solidFill>
              <a:schemeClr val="tx1">
                <a:lumMod val="50000"/>
                <a:lumOff val="50000"/>
              </a:schemeClr>
            </a:solidFill>
          </a:ln>
        </p:spPr>
      </p:pic>
      <p:pic>
        <p:nvPicPr>
          <p:cNvPr id="6" name="Content Placeholder 5">
            <a:extLst>
              <a:ext uri="{FF2B5EF4-FFF2-40B4-BE49-F238E27FC236}">
                <a16:creationId xmlns:a16="http://schemas.microsoft.com/office/drawing/2014/main" id="{199A05A5-920A-1748-925E-D24AB9C4B55F}"/>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8304256" y="1112292"/>
            <a:ext cx="3600000" cy="2683633"/>
          </a:xfrm>
          <a:ln w="9525">
            <a:noFill/>
          </a:ln>
          <a:effectLst/>
        </p:spPr>
      </p:pic>
      <p:pic>
        <p:nvPicPr>
          <p:cNvPr id="5" name="Content Placeholder 4" descr="meningocele">
            <a:extLst>
              <a:ext uri="{FF2B5EF4-FFF2-40B4-BE49-F238E27FC236}">
                <a16:creationId xmlns:a16="http://schemas.microsoft.com/office/drawing/2014/main" id="{0A1F257A-30C9-FF4B-AAA6-2ABE174AB611}"/>
              </a:ext>
            </a:extLst>
          </p:cNvPr>
          <p:cNvPicPr>
            <a:picLocks noGrp="1" noChangeAspect="1" noChangeArrowheads="1"/>
          </p:cNvPicPr>
          <p:nvPr>
            <p:ph sz="half" idx="2"/>
          </p:nvPr>
        </p:nvPicPr>
        <p:blipFill rotWithShape="1">
          <a:blip r:embed="rId6" cstate="print"/>
          <a:srcRect l="10157"/>
          <a:stretch/>
        </p:blipFill>
        <p:spPr>
          <a:xfrm>
            <a:off x="4601289" y="3878616"/>
            <a:ext cx="3600000" cy="2698043"/>
          </a:xfrm>
          <a:ln w="3175">
            <a:noFill/>
          </a:ln>
        </p:spPr>
      </p:pic>
      <p:pic>
        <p:nvPicPr>
          <p:cNvPr id="9" name="Picture 8">
            <a:extLst>
              <a:ext uri="{FF2B5EF4-FFF2-40B4-BE49-F238E27FC236}">
                <a16:creationId xmlns:a16="http://schemas.microsoft.com/office/drawing/2014/main" id="{4F2F003A-232A-A344-9CED-F7F7F8B1791A}"/>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10000"/>
                    </a14:imgEffect>
                    <a14:imgEffect>
                      <a14:saturation sat="90000"/>
                    </a14:imgEffect>
                    <a14:imgEffect>
                      <a14:brightnessContrast bright="10000"/>
                    </a14:imgEffect>
                  </a14:imgLayer>
                </a14:imgProps>
              </a:ext>
              <a:ext uri="{28A0092B-C50C-407E-A947-70E740481C1C}">
                <a14:useLocalDpi xmlns:a14="http://schemas.microsoft.com/office/drawing/2010/main" val="0"/>
              </a:ext>
            </a:extLst>
          </a:blip>
          <a:srcRect b="52222"/>
          <a:stretch/>
        </p:blipFill>
        <p:spPr>
          <a:xfrm>
            <a:off x="8300187" y="3889947"/>
            <a:ext cx="3600000" cy="2698043"/>
          </a:xfrm>
          <a:prstGeom prst="rect">
            <a:avLst/>
          </a:prstGeom>
          <a:ln w="9525">
            <a:noFill/>
          </a:ln>
        </p:spPr>
      </p:pic>
      <p:sp>
        <p:nvSpPr>
          <p:cNvPr id="11" name="Down Arrow 10">
            <a:extLst>
              <a:ext uri="{FF2B5EF4-FFF2-40B4-BE49-F238E27FC236}">
                <a16:creationId xmlns:a16="http://schemas.microsoft.com/office/drawing/2014/main" id="{08E4FA5F-A54C-B94E-8BF1-3A49A55791FF}"/>
              </a:ext>
            </a:extLst>
          </p:cNvPr>
          <p:cNvSpPr/>
          <p:nvPr/>
        </p:nvSpPr>
        <p:spPr>
          <a:xfrm rot="3296120">
            <a:off x="10724785" y="4138159"/>
            <a:ext cx="180000" cy="1440000"/>
          </a:xfrm>
          <a:prstGeom prst="downArrow">
            <a:avLst/>
          </a:pr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DE644B2A-2305-984B-B4E1-2A80244F6C14}"/>
              </a:ext>
            </a:extLst>
          </p:cNvPr>
          <p:cNvSpPr/>
          <p:nvPr/>
        </p:nvSpPr>
        <p:spPr>
          <a:xfrm rot="3296120">
            <a:off x="10930567" y="1548114"/>
            <a:ext cx="180000" cy="1440000"/>
          </a:xfrm>
          <a:prstGeom prst="down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EE38FC-C6A5-3648-9EEF-D920EF3D21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354" y="1550458"/>
            <a:ext cx="4212000" cy="4987894"/>
          </a:xfrm>
          <a:prstGeom prst="rect">
            <a:avLst/>
          </a:prstGeom>
          <a:effectLst>
            <a:outerShdw blurRad="50800" dist="38100" dir="2700000" algn="tl" rotWithShape="0">
              <a:prstClr val="black">
                <a:alpha val="40000"/>
              </a:prstClr>
            </a:outerShdw>
          </a:effectLst>
        </p:spPr>
      </p:pic>
      <p:sp>
        <p:nvSpPr>
          <p:cNvPr id="10" name="Down Arrow 9">
            <a:extLst>
              <a:ext uri="{FF2B5EF4-FFF2-40B4-BE49-F238E27FC236}">
                <a16:creationId xmlns:a16="http://schemas.microsoft.com/office/drawing/2014/main" id="{C14590BF-F499-DF47-B183-3A44773A48C0}"/>
              </a:ext>
            </a:extLst>
          </p:cNvPr>
          <p:cNvSpPr/>
          <p:nvPr/>
        </p:nvSpPr>
        <p:spPr>
          <a:xfrm rot="3296120">
            <a:off x="7094211" y="798798"/>
            <a:ext cx="180000" cy="1440000"/>
          </a:xfrm>
          <a:prstGeom prst="down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04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a:t>Neurological Examination</a:t>
            </a:r>
          </a:p>
        </p:txBody>
      </p:sp>
      <p:sp>
        <p:nvSpPr>
          <p:cNvPr id="31747" name="Content Placeholder 2"/>
          <p:cNvSpPr>
            <a:spLocks noGrp="1"/>
          </p:cNvSpPr>
          <p:nvPr>
            <p:ph sz="quarter" idx="1"/>
          </p:nvPr>
        </p:nvSpPr>
        <p:spPr/>
        <p:txBody>
          <a:bodyPr>
            <a:normAutofit/>
          </a:bodyPr>
          <a:lstStyle/>
          <a:p>
            <a:endParaRPr lang="en-AU" sz="2400" dirty="0"/>
          </a:p>
          <a:p>
            <a:pPr marL="0" indent="0">
              <a:buNone/>
            </a:pPr>
            <a:r>
              <a:rPr lang="en-AU" b="1" dirty="0"/>
              <a:t>General appearance</a:t>
            </a:r>
          </a:p>
          <a:p>
            <a:pPr lvl="1"/>
            <a:r>
              <a:rPr lang="en-US" dirty="0"/>
              <a:t>CNS is under developed</a:t>
            </a:r>
          </a:p>
          <a:p>
            <a:pPr lvl="1"/>
            <a:r>
              <a:rPr lang="en-US" dirty="0"/>
              <a:t>Functions at subcortical levels</a:t>
            </a:r>
          </a:p>
          <a:p>
            <a:pPr lvl="1"/>
            <a:r>
              <a:rPr lang="en-US" dirty="0"/>
              <a:t>Normal subcortical functioning in early infancy does not mean an intact cortical system</a:t>
            </a:r>
            <a:endParaRPr lang="en-AU" dirty="0"/>
          </a:p>
          <a:p>
            <a:endParaRPr lang="en-AU" sz="800" dirty="0"/>
          </a:p>
          <a:p>
            <a:pPr marL="0" indent="0">
              <a:buNone/>
            </a:pPr>
            <a:r>
              <a:rPr lang="en-AU" b="1" dirty="0"/>
              <a:t>Positioning </a:t>
            </a:r>
          </a:p>
          <a:p>
            <a:pPr marL="457200" lvl="1" indent="0">
              <a:buNone/>
            </a:pPr>
            <a:r>
              <a:rPr lang="en-AU" dirty="0"/>
              <a:t>Persistent asymmetries, predominant extension of extremities, constant turning of head to one side indicates severe intracranial disease (</a:t>
            </a:r>
            <a:r>
              <a:rPr lang="en-AU" dirty="0" err="1"/>
              <a:t>Opisthotunus</a:t>
            </a:r>
            <a:r>
              <a:rPr lang="en-AU" dirty="0"/>
              <a:t>). </a:t>
            </a:r>
          </a:p>
        </p:txBody>
      </p:sp>
    </p:spTree>
    <p:extLst>
      <p:ext uri="{BB962C8B-B14F-4D97-AF65-F5344CB8AC3E}">
        <p14:creationId xmlns:p14="http://schemas.microsoft.com/office/powerpoint/2010/main" val="39566325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rotWithShape="1">
          <a:blip r:embed="rId3" cstate="print">
            <a:lum bright="-10000" contrast="20000"/>
          </a:blip>
          <a:srcRect l="7361" r="4905"/>
          <a:stretch/>
        </p:blipFill>
        <p:spPr>
          <a:xfrm>
            <a:off x="362607" y="1379660"/>
            <a:ext cx="7425559" cy="5131431"/>
          </a:xfrm>
        </p:spPr>
      </p:pic>
      <p:sp>
        <p:nvSpPr>
          <p:cNvPr id="2" name="Title 1"/>
          <p:cNvSpPr>
            <a:spLocks noGrp="1"/>
          </p:cNvSpPr>
          <p:nvPr>
            <p:ph type="title"/>
          </p:nvPr>
        </p:nvSpPr>
        <p:spPr/>
        <p:txBody>
          <a:bodyPr/>
          <a:lstStyle/>
          <a:p>
            <a:r>
              <a:rPr lang="en-US" dirty="0"/>
              <a:t>Hypotonia</a:t>
            </a:r>
          </a:p>
        </p:txBody>
      </p:sp>
      <p:pic>
        <p:nvPicPr>
          <p:cNvPr id="4" name="Content Placeholder 4" descr="A boy lying on a bed&#10;&#10;Description generated with high confidence">
            <a:extLst>
              <a:ext uri="{FF2B5EF4-FFF2-40B4-BE49-F238E27FC236}">
                <a16:creationId xmlns:a16="http://schemas.microsoft.com/office/drawing/2014/main" id="{16992307-D196-B34A-8110-BE6BD8DA68A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
                    </a14:imgEffect>
                    <a14:imgEffect>
                      <a14:saturation sat="90000"/>
                    </a14:imgEffect>
                  </a14:imgLayer>
                </a14:imgProps>
              </a:ext>
              <a:ext uri="{28A0092B-C50C-407E-A947-70E740481C1C}">
                <a14:useLocalDpi xmlns:a14="http://schemas.microsoft.com/office/drawing/2010/main" val="0"/>
              </a:ext>
            </a:extLst>
          </a:blip>
          <a:stretch>
            <a:fillRect/>
          </a:stretch>
        </p:blipFill>
        <p:spPr>
          <a:xfrm>
            <a:off x="8083889" y="1659496"/>
            <a:ext cx="3724111" cy="4851595"/>
          </a:xfrm>
          <a:prstGeom prst="rect">
            <a:avLst/>
          </a:prstGeom>
          <a:ln>
            <a:solidFill>
              <a:schemeClr val="tx1"/>
            </a:solidFill>
          </a:ln>
        </p:spPr>
      </p:pic>
    </p:spTree>
    <p:extLst>
      <p:ext uri="{BB962C8B-B14F-4D97-AF65-F5344CB8AC3E}">
        <p14:creationId xmlns:p14="http://schemas.microsoft.com/office/powerpoint/2010/main" val="3039449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dirty="0"/>
              <a:t>Neurological Examination</a:t>
            </a:r>
          </a:p>
        </p:txBody>
      </p:sp>
      <p:sp>
        <p:nvSpPr>
          <p:cNvPr id="32771" name="Content Placeholder 2"/>
          <p:cNvSpPr>
            <a:spLocks noGrp="1"/>
          </p:cNvSpPr>
          <p:nvPr>
            <p:ph sz="quarter" idx="1"/>
          </p:nvPr>
        </p:nvSpPr>
        <p:spPr/>
        <p:txBody>
          <a:bodyPr>
            <a:normAutofit/>
          </a:bodyPr>
          <a:lstStyle/>
          <a:p>
            <a:endParaRPr lang="en-US" sz="2400" dirty="0"/>
          </a:p>
          <a:p>
            <a:pPr marL="0" indent="0">
              <a:buNone/>
            </a:pPr>
            <a:r>
              <a:rPr lang="en-US" dirty="0"/>
              <a:t>Unconsciousness</a:t>
            </a:r>
          </a:p>
          <a:p>
            <a:endParaRPr lang="en-US" sz="800" dirty="0"/>
          </a:p>
          <a:p>
            <a:pPr marL="0" indent="0">
              <a:buNone/>
            </a:pPr>
            <a:r>
              <a:rPr lang="en-US" dirty="0"/>
              <a:t>Activity </a:t>
            </a:r>
          </a:p>
          <a:p>
            <a:pPr marL="457200" lvl="1" indent="0">
              <a:buNone/>
            </a:pPr>
            <a:r>
              <a:rPr lang="en-AU" dirty="0"/>
              <a:t>Spontaneous and induced movement, cry and alertness</a:t>
            </a:r>
          </a:p>
          <a:p>
            <a:pPr lvl="1"/>
            <a:endParaRPr lang="en-AU" sz="800" dirty="0"/>
          </a:p>
          <a:p>
            <a:pPr marL="0" indent="0">
              <a:buNone/>
            </a:pPr>
            <a:r>
              <a:rPr lang="en-US" dirty="0"/>
              <a:t>Motor Function </a:t>
            </a:r>
          </a:p>
          <a:p>
            <a:pPr lvl="1"/>
            <a:r>
              <a:rPr lang="en-US" dirty="0"/>
              <a:t>Put each major joint through its range of motion</a:t>
            </a:r>
          </a:p>
          <a:p>
            <a:pPr lvl="1"/>
            <a:r>
              <a:rPr lang="en-US" dirty="0"/>
              <a:t>Determine muscle tone – spasticity or flaccidity</a:t>
            </a:r>
          </a:p>
          <a:p>
            <a:pPr marL="457200" lvl="1" indent="0">
              <a:buNone/>
            </a:pPr>
            <a:r>
              <a:rPr lang="en-US" sz="800" dirty="0"/>
              <a:t> </a:t>
            </a:r>
          </a:p>
          <a:p>
            <a:pPr marL="0" indent="0">
              <a:buNone/>
            </a:pPr>
            <a:r>
              <a:rPr lang="en-US" dirty="0"/>
              <a:t>Abnormal movement/Seizures</a:t>
            </a:r>
          </a:p>
        </p:txBody>
      </p:sp>
    </p:spTree>
    <p:extLst>
      <p:ext uri="{BB962C8B-B14F-4D97-AF65-F5344CB8AC3E}">
        <p14:creationId xmlns:p14="http://schemas.microsoft.com/office/powerpoint/2010/main" val="449798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4"/>
          <p:cNvSpPr>
            <a:spLocks noGrp="1"/>
          </p:cNvSpPr>
          <p:nvPr>
            <p:ph type="title"/>
          </p:nvPr>
        </p:nvSpPr>
        <p:spPr/>
        <p:txBody>
          <a:bodyPr/>
          <a:lstStyle/>
          <a:p>
            <a:r>
              <a:rPr lang="en-AU"/>
              <a:t>Primary Reflexes</a:t>
            </a:r>
            <a:endParaRPr lang="en-US" dirty="0"/>
          </a:p>
        </p:txBody>
      </p:sp>
      <p:sp>
        <p:nvSpPr>
          <p:cNvPr id="35843" name="Content Placeholder 15"/>
          <p:cNvSpPr>
            <a:spLocks noGrp="1"/>
          </p:cNvSpPr>
          <p:nvPr>
            <p:ph sz="quarter" idx="1"/>
          </p:nvPr>
        </p:nvSpPr>
        <p:spPr/>
        <p:txBody>
          <a:bodyPr/>
          <a:lstStyle/>
          <a:p>
            <a:endParaRPr lang="en-AU" sz="2400" dirty="0"/>
          </a:p>
          <a:p>
            <a:pPr marL="0" indent="0">
              <a:buNone/>
            </a:pPr>
            <a:r>
              <a:rPr lang="en-AU" dirty="0"/>
              <a:t>Blinking (Dazzle Reflex)</a:t>
            </a:r>
          </a:p>
          <a:p>
            <a:pPr marL="457200" lvl="1" indent="0">
              <a:buNone/>
            </a:pPr>
            <a:r>
              <a:rPr lang="en-AU" dirty="0"/>
              <a:t>Disappears after first year. Eyelids close in response to bright light. Absence indicates blindness</a:t>
            </a:r>
          </a:p>
          <a:p>
            <a:pPr marL="457200" lvl="1" indent="0">
              <a:buNone/>
            </a:pPr>
            <a:endParaRPr lang="en-AU" sz="1200" dirty="0"/>
          </a:p>
          <a:p>
            <a:pPr marL="0" indent="0">
              <a:buNone/>
            </a:pPr>
            <a:r>
              <a:rPr lang="en-US" dirty="0"/>
              <a:t>Acoustic Blink (</a:t>
            </a:r>
            <a:r>
              <a:rPr lang="en-US" dirty="0" err="1"/>
              <a:t>Chleco</a:t>
            </a:r>
            <a:r>
              <a:rPr lang="en-US" dirty="0"/>
              <a:t>-palpebral reflex) </a:t>
            </a:r>
          </a:p>
          <a:p>
            <a:pPr marL="457200" lvl="1" indent="0">
              <a:buNone/>
            </a:pPr>
            <a:r>
              <a:rPr lang="en-US" dirty="0"/>
              <a:t>Both eyes blink in response to a sharp loud noise. Disappearance variable.</a:t>
            </a:r>
          </a:p>
        </p:txBody>
      </p:sp>
    </p:spTree>
    <p:extLst>
      <p:ext uri="{BB962C8B-B14F-4D97-AF65-F5344CB8AC3E}">
        <p14:creationId xmlns:p14="http://schemas.microsoft.com/office/powerpoint/2010/main" val="3503752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Grasp Reflex</a:t>
            </a:r>
            <a:endParaRPr lang="en-US" dirty="0"/>
          </a:p>
        </p:txBody>
      </p:sp>
      <p:sp>
        <p:nvSpPr>
          <p:cNvPr id="9" name="Content Placeholder 8"/>
          <p:cNvSpPr>
            <a:spLocks noGrp="1"/>
          </p:cNvSpPr>
          <p:nvPr>
            <p:ph sz="half" idx="1"/>
          </p:nvPr>
        </p:nvSpPr>
        <p:spPr>
          <a:xfrm>
            <a:off x="838200" y="1825625"/>
            <a:ext cx="6202680" cy="4351338"/>
          </a:xfrm>
        </p:spPr>
        <p:txBody>
          <a:bodyPr/>
          <a:lstStyle/>
          <a:p>
            <a:pPr lvl="1"/>
            <a:endParaRPr lang="en-US" dirty="0"/>
          </a:p>
          <a:p>
            <a:pPr marL="0" indent="0">
              <a:buNone/>
            </a:pPr>
            <a:r>
              <a:rPr lang="en-US" dirty="0"/>
              <a:t>Head positioned in mid-line, arms semi-flexed, stroke ulnar side of baby’s palm or fingers with examiner index finger.  Flexion of all fingers to grasp. </a:t>
            </a:r>
          </a:p>
          <a:p>
            <a:pPr marL="0" indent="0">
              <a:buNone/>
            </a:pPr>
            <a:r>
              <a:rPr lang="en-US" sz="800" dirty="0"/>
              <a:t> </a:t>
            </a:r>
          </a:p>
          <a:p>
            <a:pPr marL="0" indent="0">
              <a:buNone/>
            </a:pPr>
            <a:r>
              <a:rPr lang="en-US" dirty="0"/>
              <a:t>Check for symmetry. </a:t>
            </a:r>
          </a:p>
          <a:p>
            <a:pPr marL="0" indent="0">
              <a:buNone/>
            </a:pPr>
            <a:endParaRPr lang="en-US" sz="800" dirty="0"/>
          </a:p>
          <a:p>
            <a:pPr marL="0" indent="0">
              <a:buNone/>
            </a:pPr>
            <a:r>
              <a:rPr lang="en-US" dirty="0"/>
              <a:t>Disappears within 3-4 months.</a:t>
            </a:r>
          </a:p>
        </p:txBody>
      </p:sp>
      <p:pic>
        <p:nvPicPr>
          <p:cNvPr id="14" name="Picture 3" descr="Fig 2-50"/>
          <p:cNvPicPr>
            <a:picLocks noGrp="1" noChangeAspect="1" noChangeArrowheads="1"/>
          </p:cNvPicPr>
          <p:nvPr>
            <p:ph sz="half" idx="2"/>
          </p:nvPr>
        </p:nvPicPr>
        <p:blipFill>
          <a:blip r:embed="rId3" cstate="print">
            <a:lum bright="10000"/>
          </a:blip>
          <a:srcRect l="1413" t="3756" r="3650" b="11260"/>
          <a:stretch>
            <a:fillRect/>
          </a:stretch>
        </p:blipFill>
        <p:spPr>
          <a:xfrm>
            <a:off x="7915732" y="3429000"/>
            <a:ext cx="3780000" cy="3051177"/>
          </a:xfrm>
          <a:ln w="3175">
            <a:solidFill>
              <a:schemeClr val="tx1"/>
            </a:solidFill>
          </a:ln>
          <a:effectLst/>
        </p:spPr>
      </p:pic>
      <p:pic>
        <p:nvPicPr>
          <p:cNvPr id="19" name="Content Placeholder 3" descr="Fig 2-49"/>
          <p:cNvPicPr>
            <a:picLocks noChangeAspect="1" noChangeArrowheads="1"/>
          </p:cNvPicPr>
          <p:nvPr/>
        </p:nvPicPr>
        <p:blipFill>
          <a:blip r:embed="rId4" cstate="print">
            <a:lum contrast="20000"/>
          </a:blip>
          <a:srcRect t="7122" b="12156"/>
          <a:stretch>
            <a:fillRect/>
          </a:stretch>
        </p:blipFill>
        <p:spPr>
          <a:xfrm>
            <a:off x="7915732" y="466725"/>
            <a:ext cx="3780000" cy="2734476"/>
          </a:xfrm>
          <a:prstGeom prst="rect">
            <a:avLst/>
          </a:prstGeom>
          <a:ln w="3175">
            <a:solidFill>
              <a:schemeClr val="tx1"/>
            </a:solidFill>
          </a:ln>
          <a:effectLst/>
        </p:spPr>
      </p:pic>
    </p:spTree>
    <p:extLst>
      <p:ext uri="{BB962C8B-B14F-4D97-AF65-F5344CB8AC3E}">
        <p14:creationId xmlns:p14="http://schemas.microsoft.com/office/powerpoint/2010/main" val="16900145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3"/>
          <p:cNvSpPr>
            <a:spLocks noGrp="1"/>
          </p:cNvSpPr>
          <p:nvPr>
            <p:ph type="title"/>
          </p:nvPr>
        </p:nvSpPr>
        <p:spPr/>
        <p:txBody>
          <a:bodyPr/>
          <a:lstStyle/>
          <a:p>
            <a:r>
              <a:rPr lang="en-AU" dirty="0"/>
              <a:t>Moro’s Reflex</a:t>
            </a:r>
          </a:p>
        </p:txBody>
      </p:sp>
      <p:sp>
        <p:nvSpPr>
          <p:cNvPr id="35843" name="Content Placeholder 14"/>
          <p:cNvSpPr>
            <a:spLocks noGrp="1"/>
          </p:cNvSpPr>
          <p:nvPr>
            <p:ph sz="half" idx="1"/>
          </p:nvPr>
        </p:nvSpPr>
        <p:spPr>
          <a:xfrm>
            <a:off x="838200" y="1825625"/>
            <a:ext cx="5836920" cy="4351338"/>
          </a:xfrm>
        </p:spPr>
        <p:txBody>
          <a:bodyPr>
            <a:normAutofit/>
          </a:bodyPr>
          <a:lstStyle/>
          <a:p>
            <a:pPr marL="0" indent="0">
              <a:buNone/>
            </a:pPr>
            <a:endParaRPr lang="en-AU" sz="2400" dirty="0"/>
          </a:p>
          <a:p>
            <a:pPr marL="0" indent="0">
              <a:buNone/>
            </a:pPr>
            <a:r>
              <a:rPr lang="en-AU" dirty="0"/>
              <a:t>Hold baby in supine, support back and pelvis with one hand, and arm and head with other hand.  Allow the head to drop several cm with a sudden rapid movement. </a:t>
            </a:r>
          </a:p>
          <a:p>
            <a:pPr marL="0" indent="0">
              <a:buNone/>
            </a:pPr>
            <a:endParaRPr lang="en-AU" sz="400" dirty="0"/>
          </a:p>
          <a:p>
            <a:pPr marL="0" indent="0">
              <a:buNone/>
            </a:pPr>
            <a:r>
              <a:rPr lang="en-AU" b="1" i="1" dirty="0"/>
              <a:t>OR </a:t>
            </a:r>
          </a:p>
          <a:p>
            <a:pPr marL="0" indent="0">
              <a:buNone/>
            </a:pPr>
            <a:endParaRPr lang="en-AU" sz="200" b="1" i="1" dirty="0"/>
          </a:p>
          <a:p>
            <a:pPr marL="0" indent="0">
              <a:buNone/>
            </a:pPr>
            <a:r>
              <a:rPr lang="en-AU" dirty="0"/>
              <a:t>Baby in supine, produce a large noise, by striking examination table with hands on both side of baby’s head. </a:t>
            </a:r>
          </a:p>
        </p:txBody>
      </p:sp>
      <p:pic>
        <p:nvPicPr>
          <p:cNvPr id="5" name="Content Placeholder 4"/>
          <p:cNvPicPr>
            <a:picLocks noGrp="1" noChangeAspect="1" noChangeArrowheads="1"/>
          </p:cNvPicPr>
          <p:nvPr>
            <p:ph sz="half" idx="2"/>
          </p:nvPr>
        </p:nvPicPr>
        <p:blipFill>
          <a:blip r:embed="rId3" cstate="print">
            <a:lum contrast="30000"/>
          </a:blip>
          <a:srcRect b="15730"/>
          <a:stretch>
            <a:fillRect/>
          </a:stretch>
        </p:blipFill>
        <p:spPr>
          <a:xfrm>
            <a:off x="7128000" y="2341713"/>
            <a:ext cx="4680000" cy="3319162"/>
          </a:xfrm>
          <a:ln>
            <a:solidFill>
              <a:schemeClr val="tx1"/>
            </a:solidFill>
          </a:ln>
          <a:effectLst/>
        </p:spPr>
      </p:pic>
    </p:spTree>
    <p:extLst>
      <p:ext uri="{BB962C8B-B14F-4D97-AF65-F5344CB8AC3E}">
        <p14:creationId xmlns:p14="http://schemas.microsoft.com/office/powerpoint/2010/main" val="7683977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0"/>
          <p:cNvSpPr>
            <a:spLocks noGrp="1"/>
          </p:cNvSpPr>
          <p:nvPr>
            <p:ph type="title"/>
          </p:nvPr>
        </p:nvSpPr>
        <p:spPr/>
        <p:txBody>
          <a:bodyPr/>
          <a:lstStyle/>
          <a:p>
            <a:r>
              <a:rPr lang="en-US"/>
              <a:t>Rooting Reflex</a:t>
            </a:r>
            <a:endParaRPr lang="en-US" dirty="0"/>
          </a:p>
        </p:txBody>
      </p:sp>
      <p:sp>
        <p:nvSpPr>
          <p:cNvPr id="39939" name="Content Placeholder 11"/>
          <p:cNvSpPr>
            <a:spLocks noGrp="1"/>
          </p:cNvSpPr>
          <p:nvPr>
            <p:ph sz="quarter" idx="1"/>
          </p:nvPr>
        </p:nvSpPr>
        <p:spPr/>
        <p:txBody>
          <a:bodyPr/>
          <a:lstStyle/>
          <a:p>
            <a:endParaRPr lang="en-US" sz="2400" dirty="0"/>
          </a:p>
          <a:p>
            <a:pPr marL="0" indent="0">
              <a:buNone/>
            </a:pPr>
            <a:r>
              <a:rPr lang="en-US" dirty="0"/>
              <a:t>Disappear at three to four months. </a:t>
            </a:r>
          </a:p>
          <a:p>
            <a:pPr marL="0" indent="0">
              <a:buNone/>
            </a:pPr>
            <a:endParaRPr lang="en-US" sz="800" dirty="0"/>
          </a:p>
          <a:p>
            <a:pPr marL="0" indent="0">
              <a:buNone/>
            </a:pPr>
            <a:r>
              <a:rPr lang="en-US" dirty="0"/>
              <a:t>Absence indicates severe/generalized CNS disorder. </a:t>
            </a:r>
          </a:p>
          <a:p>
            <a:pPr marL="0" indent="0">
              <a:buNone/>
            </a:pPr>
            <a:endParaRPr lang="en-US" sz="800" dirty="0"/>
          </a:p>
          <a:p>
            <a:pPr marL="0" indent="0">
              <a:buNone/>
            </a:pPr>
            <a:r>
              <a:rPr lang="en-US" dirty="0"/>
              <a:t>How to elicit:</a:t>
            </a:r>
          </a:p>
          <a:p>
            <a:pPr marL="457200" lvl="1" indent="0">
              <a:buNone/>
            </a:pPr>
            <a:r>
              <a:rPr lang="en-US" dirty="0"/>
              <a:t>Baby’s head in midline, hands held against anterior chest, stroke with index finger the perioral skin at the corner of baby’s mouth and at the midline of upper and lower lips. Mouth will open and turn to simulated side </a:t>
            </a:r>
          </a:p>
        </p:txBody>
      </p:sp>
    </p:spTree>
    <p:extLst>
      <p:ext uri="{BB962C8B-B14F-4D97-AF65-F5344CB8AC3E}">
        <p14:creationId xmlns:p14="http://schemas.microsoft.com/office/powerpoint/2010/main" val="1243907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Title 5"/>
          <p:cNvSpPr>
            <a:spLocks noGrp="1"/>
          </p:cNvSpPr>
          <p:nvPr>
            <p:ph type="title"/>
          </p:nvPr>
        </p:nvSpPr>
        <p:spPr/>
        <p:txBody>
          <a:bodyPr/>
          <a:lstStyle/>
          <a:p>
            <a:r>
              <a:rPr lang="en-AU"/>
              <a:t>Placing Reflex</a:t>
            </a:r>
            <a:endParaRPr lang="en-US" dirty="0"/>
          </a:p>
        </p:txBody>
      </p:sp>
      <p:sp>
        <p:nvSpPr>
          <p:cNvPr id="7" name="Text Placeholder 6"/>
          <p:cNvSpPr>
            <a:spLocks noGrp="1"/>
          </p:cNvSpPr>
          <p:nvPr>
            <p:ph sz="half" idx="1"/>
          </p:nvPr>
        </p:nvSpPr>
        <p:spPr>
          <a:xfrm>
            <a:off x="838199" y="1825625"/>
            <a:ext cx="4947745" cy="4351338"/>
          </a:xfrm>
        </p:spPr>
        <p:txBody>
          <a:bodyPr/>
          <a:lstStyle/>
          <a:p>
            <a:endParaRPr lang="en-AU" sz="2400" dirty="0"/>
          </a:p>
          <a:p>
            <a:pPr marL="0" indent="0">
              <a:buNone/>
            </a:pPr>
            <a:r>
              <a:rPr lang="en-AU" dirty="0"/>
              <a:t>Best elicited after first four days.</a:t>
            </a:r>
          </a:p>
          <a:p>
            <a:pPr marL="0" indent="0">
              <a:buNone/>
            </a:pPr>
            <a:endParaRPr lang="en-AU" sz="800" dirty="0"/>
          </a:p>
          <a:p>
            <a:pPr marL="0" indent="0">
              <a:buNone/>
            </a:pPr>
            <a:r>
              <a:rPr lang="en-AU" dirty="0"/>
              <a:t>Disappears after one year.  </a:t>
            </a:r>
          </a:p>
          <a:p>
            <a:endParaRPr lang="en-US" dirty="0"/>
          </a:p>
        </p:txBody>
      </p:sp>
      <p:pic>
        <p:nvPicPr>
          <p:cNvPr id="9" name="Picture 2" descr="Placing"/>
          <p:cNvPicPr>
            <a:picLocks noGrp="1" noChangeAspect="1" noChangeArrowheads="1"/>
          </p:cNvPicPr>
          <p:nvPr>
            <p:ph sz="half" idx="2"/>
          </p:nvPr>
        </p:nvPicPr>
        <p:blipFill>
          <a:blip r:embed="rId3" cstate="print">
            <a:lum bright="-10000" contrast="20000"/>
          </a:blip>
          <a:srcRect l="8718" r="24810"/>
          <a:stretch>
            <a:fillRect/>
          </a:stretch>
        </p:blipFill>
        <p:spPr>
          <a:xfrm>
            <a:off x="6232645" y="352136"/>
            <a:ext cx="5562600" cy="6172518"/>
          </a:xfrm>
        </p:spPr>
      </p:pic>
    </p:spTree>
    <p:extLst>
      <p:ext uri="{BB962C8B-B14F-4D97-AF65-F5344CB8AC3E}">
        <p14:creationId xmlns:p14="http://schemas.microsoft.com/office/powerpoint/2010/main" val="1152808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Sucking Reflex</a:t>
            </a:r>
            <a:endParaRPr lang="en-US" dirty="0"/>
          </a:p>
        </p:txBody>
      </p:sp>
      <p:sp>
        <p:nvSpPr>
          <p:cNvPr id="8" name="Content Placeholder 7"/>
          <p:cNvSpPr>
            <a:spLocks noGrp="1"/>
          </p:cNvSpPr>
          <p:nvPr>
            <p:ph sz="half" idx="1"/>
          </p:nvPr>
        </p:nvSpPr>
        <p:spPr/>
        <p:txBody>
          <a:bodyPr/>
          <a:lstStyle/>
          <a:p>
            <a:endParaRPr lang="en-US"/>
          </a:p>
        </p:txBody>
      </p:sp>
      <p:pic>
        <p:nvPicPr>
          <p:cNvPr id="6" name="Picture 2" descr="sucking reflex"/>
          <p:cNvPicPr>
            <a:picLocks noGrp="1" noChangeAspect="1" noChangeArrowheads="1"/>
          </p:cNvPicPr>
          <p:nvPr>
            <p:ph sz="half" idx="2"/>
          </p:nvPr>
        </p:nvPicPr>
        <p:blipFill>
          <a:blip r:embed="rId2" cstate="print">
            <a:lum bright="-20000" contrast="40000"/>
          </a:blip>
          <a:srcRect t="4167" b="6944"/>
          <a:stretch>
            <a:fillRect/>
          </a:stretch>
        </p:blipFill>
        <p:spPr>
          <a:xfrm>
            <a:off x="4882065" y="820267"/>
            <a:ext cx="6723983" cy="5217466"/>
          </a:xfrm>
        </p:spPr>
      </p:pic>
    </p:spTree>
    <p:extLst>
      <p:ext uri="{BB962C8B-B14F-4D97-AF65-F5344CB8AC3E}">
        <p14:creationId xmlns:p14="http://schemas.microsoft.com/office/powerpoint/2010/main" val="3702859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AU" dirty="0"/>
              <a:t>Before You Start…</a:t>
            </a:r>
            <a:endParaRPr lang="en-US" dirty="0"/>
          </a:p>
        </p:txBody>
      </p:sp>
      <p:sp>
        <p:nvSpPr>
          <p:cNvPr id="13315" name="Content Placeholder 4"/>
          <p:cNvSpPr>
            <a:spLocks noGrp="1"/>
          </p:cNvSpPr>
          <p:nvPr>
            <p:ph sz="quarter" idx="1"/>
          </p:nvPr>
        </p:nvSpPr>
        <p:spPr/>
        <p:txBody>
          <a:bodyPr>
            <a:normAutofit/>
          </a:bodyPr>
          <a:lstStyle/>
          <a:p>
            <a:endParaRPr lang="en-US" sz="2400" dirty="0"/>
          </a:p>
          <a:p>
            <a:pPr marL="0" indent="0">
              <a:buNone/>
            </a:pPr>
            <a:r>
              <a:rPr lang="en-US" dirty="0"/>
              <a:t>Remember to:</a:t>
            </a:r>
          </a:p>
          <a:p>
            <a:endParaRPr lang="en-US" sz="800" dirty="0"/>
          </a:p>
          <a:p>
            <a:pPr lvl="1"/>
            <a:r>
              <a:rPr lang="en-US" sz="2800" dirty="0"/>
              <a:t>Introduce yourself</a:t>
            </a:r>
          </a:p>
          <a:p>
            <a:pPr lvl="1"/>
            <a:endParaRPr lang="en-US" sz="800" dirty="0"/>
          </a:p>
          <a:p>
            <a:pPr lvl="1"/>
            <a:r>
              <a:rPr lang="en-US" sz="2800" dirty="0"/>
              <a:t>Wash your hands</a:t>
            </a:r>
          </a:p>
          <a:p>
            <a:pPr marL="457200" lvl="1" indent="0">
              <a:buNone/>
            </a:pPr>
            <a:endParaRPr lang="en-US" sz="800" dirty="0"/>
          </a:p>
          <a:p>
            <a:pPr lvl="1"/>
            <a:r>
              <a:rPr lang="en-US" sz="2800" dirty="0"/>
              <a:t>Explain to the caregiver the purpose of your visit and the procedure of examination</a:t>
            </a:r>
          </a:p>
        </p:txBody>
      </p:sp>
    </p:spTree>
    <p:extLst>
      <p:ext uri="{BB962C8B-B14F-4D97-AF65-F5344CB8AC3E}">
        <p14:creationId xmlns:p14="http://schemas.microsoft.com/office/powerpoint/2010/main" val="161487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a:t>Non-Primary Reflexes </a:t>
            </a:r>
          </a:p>
        </p:txBody>
      </p:sp>
      <p:sp>
        <p:nvSpPr>
          <p:cNvPr id="44035" name="Content Placeholder 2"/>
          <p:cNvSpPr>
            <a:spLocks noGrp="1"/>
          </p:cNvSpPr>
          <p:nvPr>
            <p:ph sz="quarter" idx="1"/>
          </p:nvPr>
        </p:nvSpPr>
        <p:spPr/>
        <p:txBody>
          <a:bodyPr/>
          <a:lstStyle/>
          <a:p>
            <a:endParaRPr lang="en-AU" sz="2400" dirty="0"/>
          </a:p>
          <a:p>
            <a:pPr marL="0" indent="0">
              <a:buNone/>
            </a:pPr>
            <a:r>
              <a:rPr lang="en-AU" dirty="0"/>
              <a:t>Abdominal reflex </a:t>
            </a:r>
          </a:p>
          <a:p>
            <a:pPr marL="457200" lvl="1" indent="0">
              <a:buNone/>
            </a:pPr>
            <a:r>
              <a:rPr lang="en-AU" dirty="0"/>
              <a:t>Absent in newborn but appear within six months. </a:t>
            </a:r>
          </a:p>
          <a:p>
            <a:pPr marL="457200" lvl="1" indent="0">
              <a:buNone/>
            </a:pPr>
            <a:endParaRPr lang="en-AU" sz="1200" dirty="0"/>
          </a:p>
          <a:p>
            <a:pPr marL="0" indent="0">
              <a:buNone/>
            </a:pPr>
            <a:r>
              <a:rPr lang="en-AU" dirty="0"/>
              <a:t>Anal reflex </a:t>
            </a:r>
          </a:p>
          <a:p>
            <a:pPr marL="457200" lvl="1" indent="0">
              <a:buNone/>
            </a:pPr>
            <a:r>
              <a:rPr lang="en-AU" dirty="0"/>
              <a:t>This is normally present in newborns </a:t>
            </a:r>
          </a:p>
          <a:p>
            <a:pPr marL="457200" lvl="1" indent="0">
              <a:buNone/>
            </a:pPr>
            <a:r>
              <a:rPr lang="en-AU" dirty="0"/>
              <a:t>Absent reflex strongly suggests loss of innervation to external sphincter muscle due to spinal cord injury, spina bifida or tumour at lower sacral segment</a:t>
            </a:r>
            <a:endParaRPr lang="en-US" dirty="0"/>
          </a:p>
        </p:txBody>
      </p:sp>
    </p:spTree>
    <p:extLst>
      <p:ext uri="{BB962C8B-B14F-4D97-AF65-F5344CB8AC3E}">
        <p14:creationId xmlns:p14="http://schemas.microsoft.com/office/powerpoint/2010/main" val="2449558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a:t>Non-Primary Reflexes </a:t>
            </a:r>
          </a:p>
        </p:txBody>
      </p:sp>
      <p:sp>
        <p:nvSpPr>
          <p:cNvPr id="45059" name="Content Placeholder 2"/>
          <p:cNvSpPr>
            <a:spLocks noGrp="1"/>
          </p:cNvSpPr>
          <p:nvPr>
            <p:ph sz="quarter" idx="1"/>
          </p:nvPr>
        </p:nvSpPr>
        <p:spPr/>
        <p:txBody>
          <a:bodyPr/>
          <a:lstStyle/>
          <a:p>
            <a:endParaRPr lang="en-AU" sz="2400" dirty="0"/>
          </a:p>
          <a:p>
            <a:pPr marL="0" indent="0">
              <a:buNone/>
            </a:pPr>
            <a:r>
              <a:rPr lang="en-AU" dirty="0"/>
              <a:t>Deep tendon reflex and planter response </a:t>
            </a:r>
          </a:p>
          <a:p>
            <a:pPr marL="0" indent="0">
              <a:buNone/>
            </a:pPr>
            <a:endParaRPr lang="en-AU" sz="800" dirty="0"/>
          </a:p>
          <a:p>
            <a:pPr marL="0" indent="0">
              <a:buNone/>
            </a:pPr>
            <a:r>
              <a:rPr lang="en-AU" dirty="0"/>
              <a:t>These whether exaggerated or absent has little diagnostic significance as </a:t>
            </a:r>
            <a:r>
              <a:rPr lang="en-AU" dirty="0" err="1"/>
              <a:t>cortico</a:t>
            </a:r>
            <a:r>
              <a:rPr lang="en-AU" dirty="0"/>
              <a:t>-spinal pathways are not fully developed.</a:t>
            </a:r>
          </a:p>
          <a:p>
            <a:endParaRPr lang="en-US" dirty="0"/>
          </a:p>
        </p:txBody>
      </p:sp>
    </p:spTree>
    <p:extLst>
      <p:ext uri="{BB962C8B-B14F-4D97-AF65-F5344CB8AC3E}">
        <p14:creationId xmlns:p14="http://schemas.microsoft.com/office/powerpoint/2010/main" val="42321314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9"/>
          <p:cNvSpPr>
            <a:spLocks noGrp="1"/>
          </p:cNvSpPr>
          <p:nvPr>
            <p:ph type="title"/>
          </p:nvPr>
        </p:nvSpPr>
        <p:spPr/>
        <p:txBody>
          <a:bodyPr/>
          <a:lstStyle/>
          <a:p>
            <a:r>
              <a:rPr lang="en-AU"/>
              <a:t>Sensory Examination</a:t>
            </a:r>
            <a:endParaRPr lang="en-US"/>
          </a:p>
        </p:txBody>
      </p:sp>
      <p:sp>
        <p:nvSpPr>
          <p:cNvPr id="46083" name="Content Placeholder 20"/>
          <p:cNvSpPr>
            <a:spLocks noGrp="1"/>
          </p:cNvSpPr>
          <p:nvPr>
            <p:ph sz="quarter" idx="1"/>
          </p:nvPr>
        </p:nvSpPr>
        <p:spPr/>
        <p:txBody>
          <a:bodyPr/>
          <a:lstStyle/>
          <a:p>
            <a:endParaRPr lang="en-AU" sz="2400" dirty="0"/>
          </a:p>
          <a:p>
            <a:pPr marL="0" indent="0">
              <a:buNone/>
            </a:pPr>
            <a:r>
              <a:rPr lang="en-AU" dirty="0"/>
              <a:t>Sensory examination for neonate is rather limited</a:t>
            </a:r>
          </a:p>
          <a:p>
            <a:pPr marL="0" indent="0">
              <a:buNone/>
            </a:pPr>
            <a:endParaRPr lang="en-AU" sz="800" dirty="0"/>
          </a:p>
          <a:p>
            <a:pPr marL="0" indent="0">
              <a:buNone/>
            </a:pPr>
            <a:r>
              <a:rPr lang="en-AU" dirty="0"/>
              <a:t>Threshold of touch, pain and temperature are higher in older children and reaction to these stimuli are relatively slow.  </a:t>
            </a:r>
          </a:p>
        </p:txBody>
      </p:sp>
    </p:spTree>
    <p:extLst>
      <p:ext uri="{BB962C8B-B14F-4D97-AF65-F5344CB8AC3E}">
        <p14:creationId xmlns:p14="http://schemas.microsoft.com/office/powerpoint/2010/main" val="1603899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934392E-1075-6E44-84D7-6A39410A792A}"/>
              </a:ext>
            </a:extLst>
          </p:cNvPr>
          <p:cNvPicPr>
            <a:picLocks noChangeAspect="1"/>
          </p:cNvPicPr>
          <p:nvPr/>
        </p:nvPicPr>
        <p:blipFill rotWithShape="1">
          <a:blip r:embed="rId3">
            <a:extLst>
              <a:ext uri="{28A0092B-C50C-407E-A947-70E740481C1C}">
                <a14:useLocalDpi xmlns:a14="http://schemas.microsoft.com/office/drawing/2010/main" val="0"/>
              </a:ext>
            </a:extLst>
          </a:blip>
          <a:srcRect l="68157" t="11026" r="1932" b="6675"/>
          <a:stretch/>
        </p:blipFill>
        <p:spPr>
          <a:xfrm flipH="1">
            <a:off x="-24001" y="0"/>
            <a:ext cx="12239998" cy="6858000"/>
          </a:xfrm>
          <a:prstGeom prst="rect">
            <a:avLst/>
          </a:prstGeom>
        </p:spPr>
      </p:pic>
      <p:sp>
        <p:nvSpPr>
          <p:cNvPr id="20" name="Subtitle 19"/>
          <p:cNvSpPr>
            <a:spLocks noGrp="1"/>
          </p:cNvSpPr>
          <p:nvPr>
            <p:ph type="subTitle" idx="1"/>
          </p:nvPr>
        </p:nvSpPr>
        <p:spPr>
          <a:xfrm>
            <a:off x="-24000" y="5016090"/>
            <a:ext cx="12240000" cy="1263600"/>
          </a:xfrm>
          <a:pattFill prst="dkVert">
            <a:fgClr>
              <a:schemeClr val="bg1">
                <a:lumMod val="95000"/>
              </a:schemeClr>
            </a:fgClr>
            <a:bgClr>
              <a:schemeClr val="bg1"/>
            </a:bgClr>
          </a:pattFill>
          <a:effectLst/>
        </p:spPr>
        <p:txBody>
          <a:bodyPr>
            <a:normAutofit lnSpcReduction="10000"/>
            <a:scene3d>
              <a:camera prst="orthographicFront"/>
              <a:lightRig rig="threePt" dir="t"/>
            </a:scene3d>
            <a:sp3d extrusionH="57150">
              <a:bevelT w="38100" h="38100"/>
            </a:sp3d>
          </a:bodyPr>
          <a:lstStyle/>
          <a:p>
            <a:pPr marL="914400" algn="l">
              <a:spcBef>
                <a:spcPts val="0"/>
              </a:spcBef>
            </a:pPr>
            <a:endParaRPr lang="en-US" sz="1000" b="1" dirty="0">
              <a:ln w="0"/>
            </a:endParaRPr>
          </a:p>
          <a:p>
            <a:pPr marL="972000" algn="l">
              <a:lnSpc>
                <a:spcPct val="110000"/>
              </a:lnSpc>
              <a:spcBef>
                <a:spcPts val="0"/>
              </a:spcBef>
            </a:pPr>
            <a:r>
              <a:rPr lang="en-US" sz="2600" b="1" dirty="0">
                <a:ln w="0"/>
                <a:effectLst>
                  <a:outerShdw blurRad="38100" dist="19050" dir="2700000" algn="tl" rotWithShape="0">
                    <a:schemeClr val="dk1">
                      <a:alpha val="40000"/>
                    </a:schemeClr>
                  </a:outerShdw>
                </a:effectLst>
                <a:latin typeface="+mj-lt"/>
              </a:rPr>
              <a:t>Khalid </a:t>
            </a:r>
            <a:r>
              <a:rPr lang="en-US" sz="2600" b="1" dirty="0" err="1">
                <a:ln w="0"/>
                <a:effectLst>
                  <a:outerShdw blurRad="38100" dist="19050" dir="2700000" algn="tl" rotWithShape="0">
                    <a:schemeClr val="dk1">
                      <a:alpha val="40000"/>
                    </a:schemeClr>
                  </a:outerShdw>
                </a:effectLst>
                <a:latin typeface="+mj-lt"/>
              </a:rPr>
              <a:t>Altirkawi</a:t>
            </a:r>
            <a:r>
              <a:rPr lang="en-US" sz="2600" b="1" dirty="0">
                <a:ln w="0"/>
                <a:effectLst>
                  <a:outerShdw blurRad="38100" dist="19050" dir="2700000" algn="tl" rotWithShape="0">
                    <a:schemeClr val="dk1">
                      <a:alpha val="40000"/>
                    </a:schemeClr>
                  </a:outerShdw>
                </a:effectLst>
                <a:latin typeface="+mj-lt"/>
              </a:rPr>
              <a:t>, MD, FAAP</a:t>
            </a:r>
          </a:p>
          <a:p>
            <a:pPr marL="972000" algn="l">
              <a:lnSpc>
                <a:spcPct val="110000"/>
              </a:lnSpc>
              <a:spcBef>
                <a:spcPts val="0"/>
              </a:spcBef>
            </a:pPr>
            <a:r>
              <a:rPr lang="en-US" sz="2000" i="1" dirty="0">
                <a:latin typeface="Times" panose="02020603060405020304" pitchFamily="18" charset="0"/>
              </a:rPr>
              <a:t>Assistant Professor, Pediatrics</a:t>
            </a:r>
          </a:p>
          <a:p>
            <a:pPr marL="972000" algn="l">
              <a:lnSpc>
                <a:spcPct val="110000"/>
              </a:lnSpc>
              <a:spcBef>
                <a:spcPts val="0"/>
              </a:spcBef>
            </a:pPr>
            <a:r>
              <a:rPr lang="en-US" sz="2000" i="1" dirty="0">
                <a:latin typeface="Times" panose="02020603060405020304" pitchFamily="18" charset="0"/>
              </a:rPr>
              <a:t>King Saud University</a:t>
            </a:r>
          </a:p>
        </p:txBody>
      </p:sp>
      <p:sp>
        <p:nvSpPr>
          <p:cNvPr id="11" name="Rectangle 10"/>
          <p:cNvSpPr/>
          <p:nvPr/>
        </p:nvSpPr>
        <p:spPr>
          <a:xfrm>
            <a:off x="8695114" y="5107770"/>
            <a:ext cx="2261060" cy="1107996"/>
          </a:xfrm>
          <a:prstGeom prst="rect">
            <a:avLst/>
          </a:prstGeom>
        </p:spPr>
        <p:txBody>
          <a:bodyPr wrap="square">
            <a:spAutoFit/>
            <a:scene3d>
              <a:camera prst="orthographicFront"/>
              <a:lightRig rig="soft" dir="t">
                <a:rot lat="0" lon="0" rev="15600000"/>
              </a:lightRig>
            </a:scene3d>
            <a:sp3d extrusionH="57150" prstMaterial="softEdge">
              <a:bevelT w="38100"/>
            </a:sp3d>
          </a:bodyPr>
          <a:lstStyle/>
          <a:p>
            <a:r>
              <a:rPr lang="en-US" sz="6600" dirty="0">
                <a:ln/>
                <a:gradFill>
                  <a:gsLst>
                    <a:gs pos="0">
                      <a:schemeClr val="accent1">
                        <a:lumMod val="60000"/>
                        <a:lumOff val="40000"/>
                      </a:schemeClr>
                    </a:gs>
                    <a:gs pos="34000">
                      <a:schemeClr val="accent1">
                        <a:lumMod val="75000"/>
                      </a:schemeClr>
                    </a:gs>
                    <a:gs pos="100000">
                      <a:schemeClr val="accent1">
                        <a:lumMod val="75000"/>
                      </a:schemeClr>
                    </a:gs>
                  </a:gsLst>
                  <a:lin ang="5400000" scaled="0"/>
                </a:gradFill>
                <a:effectLst>
                  <a:outerShdw blurRad="50800" dist="38100" dir="2700000" algn="tl" rotWithShape="0">
                    <a:prstClr val="black">
                      <a:alpha val="40000"/>
                    </a:prstClr>
                  </a:outerShdw>
                </a:effectLst>
                <a:latin typeface="Britannic Bold" panose="020B0903060703020204" pitchFamily="34" charset="77"/>
                <a:cs typeface="Times New Roman" pitchFamily="18" charset="0"/>
              </a:rPr>
              <a:t>2019</a:t>
            </a:r>
          </a:p>
        </p:txBody>
      </p:sp>
      <p:sp>
        <p:nvSpPr>
          <p:cNvPr id="2" name="Title 1"/>
          <p:cNvSpPr>
            <a:spLocks noGrp="1"/>
          </p:cNvSpPr>
          <p:nvPr>
            <p:ph type="ctrTitle"/>
          </p:nvPr>
        </p:nvSpPr>
        <p:spPr>
          <a:xfrm>
            <a:off x="866442" y="1017841"/>
            <a:ext cx="10459117" cy="3465284"/>
          </a:xfrm>
          <a:noFill/>
          <a:effectLst/>
        </p:spPr>
        <p:txBody>
          <a:bodyPr>
            <a:noAutofit/>
            <a:scene3d>
              <a:camera prst="orthographicFront"/>
              <a:lightRig rig="threePt" dir="t"/>
            </a:scene3d>
            <a:sp3d extrusionH="57150">
              <a:bevelT w="38100" h="38100"/>
            </a:sp3d>
          </a:bodyPr>
          <a:lstStyle/>
          <a:p>
            <a:pPr marL="914400" algn="r"/>
            <a:r>
              <a:rPr lang="en-US" sz="8000" dirty="0">
                <a:ln w="6350">
                  <a:solidFill>
                    <a:schemeClr val="tx1"/>
                  </a:solidFill>
                </a:ln>
                <a:solidFill>
                  <a:schemeClr val="bg1"/>
                </a:solidFill>
                <a:effectLst>
                  <a:outerShdw blurRad="38100" dist="19050" dir="2700000" algn="tl" rotWithShape="0">
                    <a:schemeClr val="dk1">
                      <a:alpha val="40000"/>
                    </a:schemeClr>
                  </a:outerShdw>
                </a:effectLst>
                <a:latin typeface="+mj-lt"/>
                <a:cs typeface="Courier New" panose="02070309020205020404" pitchFamily="49" charset="0"/>
              </a:rPr>
              <a:t>Examination of </a:t>
            </a:r>
            <a:br>
              <a:rPr lang="en-US" sz="8000" dirty="0">
                <a:ln w="6350">
                  <a:solidFill>
                    <a:schemeClr val="tx1"/>
                  </a:solidFill>
                </a:ln>
                <a:solidFill>
                  <a:schemeClr val="bg1"/>
                </a:solidFill>
                <a:effectLst>
                  <a:outerShdw blurRad="38100" dist="19050" dir="2700000" algn="tl" rotWithShape="0">
                    <a:schemeClr val="dk1">
                      <a:alpha val="40000"/>
                    </a:schemeClr>
                  </a:outerShdw>
                </a:effectLst>
                <a:latin typeface="+mj-lt"/>
                <a:cs typeface="Courier New" panose="02070309020205020404" pitchFamily="49" charset="0"/>
              </a:rPr>
            </a:br>
            <a:r>
              <a:rPr lang="en-US" sz="8000" dirty="0">
                <a:ln w="6350">
                  <a:solidFill>
                    <a:schemeClr val="tx1"/>
                  </a:solidFill>
                </a:ln>
                <a:solidFill>
                  <a:schemeClr val="bg1"/>
                </a:solidFill>
                <a:effectLst>
                  <a:outerShdw blurRad="38100" dist="19050" dir="2700000" algn="tl" rotWithShape="0">
                    <a:schemeClr val="dk1">
                      <a:alpha val="40000"/>
                    </a:schemeClr>
                  </a:outerShdw>
                </a:effectLst>
                <a:latin typeface="+mj-lt"/>
                <a:cs typeface="Courier New" panose="02070309020205020404" pitchFamily="49" charset="0"/>
              </a:rPr>
              <a:t>The Newborn</a:t>
            </a:r>
            <a:br>
              <a:rPr lang="en-US" sz="8000" dirty="0">
                <a:ln w="6350">
                  <a:solidFill>
                    <a:schemeClr val="tx1"/>
                  </a:solidFill>
                </a:ln>
                <a:solidFill>
                  <a:schemeClr val="bg1"/>
                </a:solidFill>
                <a:effectLst>
                  <a:outerShdw blurRad="38100" dist="19050" dir="2700000" algn="tl" rotWithShape="0">
                    <a:schemeClr val="dk1">
                      <a:alpha val="40000"/>
                    </a:schemeClr>
                  </a:outerShdw>
                </a:effectLst>
                <a:latin typeface="+mj-lt"/>
                <a:cs typeface="Courier New" panose="02070309020205020404" pitchFamily="49" charset="0"/>
              </a:rPr>
            </a:br>
            <a:r>
              <a:rPr lang="en-US" sz="8000" dirty="0">
                <a:ln w="6350">
                  <a:solidFill>
                    <a:schemeClr val="tx1"/>
                  </a:solidFill>
                </a:ln>
                <a:solidFill>
                  <a:schemeClr val="bg1"/>
                </a:solidFill>
                <a:effectLst>
                  <a:outerShdw blurRad="38100" dist="19050" dir="2700000" algn="tl" rotWithShape="0">
                    <a:schemeClr val="dk1">
                      <a:alpha val="40000"/>
                    </a:schemeClr>
                  </a:outerShdw>
                </a:effectLst>
                <a:latin typeface="+mj-lt"/>
                <a:cs typeface="Courier New" panose="02070309020205020404" pitchFamily="49" charset="0"/>
              </a:rPr>
              <a:t>Infant</a:t>
            </a:r>
          </a:p>
        </p:txBody>
      </p:sp>
      <p:sp>
        <p:nvSpPr>
          <p:cNvPr id="7" name="Rectangle 6">
            <a:extLst>
              <a:ext uri="{FF2B5EF4-FFF2-40B4-BE49-F238E27FC236}">
                <a16:creationId xmlns:a16="http://schemas.microsoft.com/office/drawing/2014/main" id="{1073D781-955C-2646-950D-F7BC989D954A}"/>
              </a:ext>
            </a:extLst>
          </p:cNvPr>
          <p:cNvSpPr>
            <a:spLocks noChangeAspect="1"/>
          </p:cNvSpPr>
          <p:nvPr/>
        </p:nvSpPr>
        <p:spPr>
          <a:xfrm rot="21383165">
            <a:off x="645473" y="2182313"/>
            <a:ext cx="4320000" cy="4320000"/>
          </a:xfrm>
          <a:prstGeom prst="rect">
            <a:avLst/>
          </a:prstGeom>
          <a:solidFill>
            <a:srgbClr val="FFFF00"/>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mj-lt"/>
              </a:rPr>
              <a:t>Comments? …</a:t>
            </a:r>
          </a:p>
          <a:p>
            <a:pPr algn="ctr"/>
            <a:endParaRPr lang="en-US" sz="1200" dirty="0">
              <a:solidFill>
                <a:schemeClr val="tx1"/>
              </a:solidFill>
              <a:latin typeface="+mj-lt"/>
            </a:endParaRPr>
          </a:p>
          <a:p>
            <a:pPr algn="ctr"/>
            <a:r>
              <a:rPr lang="en-US" sz="3200" dirty="0">
                <a:solidFill>
                  <a:schemeClr val="tx1"/>
                </a:solidFill>
                <a:latin typeface="+mj-lt"/>
              </a:rPr>
              <a:t>Please email them to:</a:t>
            </a:r>
          </a:p>
          <a:p>
            <a:pPr algn="ctr"/>
            <a:r>
              <a:rPr lang="en-US" sz="1400" dirty="0">
                <a:solidFill>
                  <a:schemeClr val="tx1"/>
                </a:solidFill>
                <a:latin typeface="+mj-lt"/>
              </a:rPr>
              <a:t> </a:t>
            </a:r>
          </a:p>
          <a:p>
            <a:pPr algn="ctr"/>
            <a:r>
              <a:rPr lang="en-US" sz="3200" dirty="0" err="1">
                <a:solidFill>
                  <a:srgbClr val="0432FF"/>
                </a:solidFill>
                <a:latin typeface="+mj-lt"/>
              </a:rPr>
              <a:t>kaltirkawi@ksu.edu.sa</a:t>
            </a:r>
            <a:endParaRPr lang="en-US" sz="3200" dirty="0">
              <a:solidFill>
                <a:srgbClr val="0432FF"/>
              </a:solidFill>
              <a:latin typeface="+mj-lt"/>
            </a:endParaRPr>
          </a:p>
        </p:txBody>
      </p:sp>
    </p:spTree>
    <p:extLst>
      <p:ext uri="{BB962C8B-B14F-4D97-AF65-F5344CB8AC3E}">
        <p14:creationId xmlns:p14="http://schemas.microsoft.com/office/powerpoint/2010/main" val="3629786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4"/>
          <p:cNvSpPr>
            <a:spLocks noGrp="1"/>
          </p:cNvSpPr>
          <p:nvPr>
            <p:ph type="title"/>
          </p:nvPr>
        </p:nvSpPr>
        <p:spPr/>
        <p:txBody>
          <a:bodyPr/>
          <a:lstStyle/>
          <a:p>
            <a:r>
              <a:rPr lang="en-US" dirty="0"/>
              <a:t>Steps of the Examination</a:t>
            </a:r>
          </a:p>
        </p:txBody>
      </p:sp>
      <p:sp>
        <p:nvSpPr>
          <p:cNvPr id="7171" name="Content Placeholder 2"/>
          <p:cNvSpPr>
            <a:spLocks noGrp="1"/>
          </p:cNvSpPr>
          <p:nvPr>
            <p:ph sz="quarter" idx="1"/>
          </p:nvPr>
        </p:nvSpPr>
        <p:spPr/>
        <p:txBody>
          <a:bodyPr/>
          <a:lstStyle/>
          <a:p>
            <a:endParaRPr lang="en-US" sz="2400" dirty="0"/>
          </a:p>
          <a:p>
            <a:pPr marL="0" indent="0">
              <a:buNone/>
            </a:pPr>
            <a:r>
              <a:rPr lang="en-US" dirty="0"/>
              <a:t>Verify the newborn demographics (ID)</a:t>
            </a:r>
          </a:p>
          <a:p>
            <a:pPr marL="0" indent="0">
              <a:buNone/>
            </a:pPr>
            <a:endParaRPr lang="en-US" sz="800" dirty="0"/>
          </a:p>
          <a:p>
            <a:pPr marL="0" indent="0">
              <a:buNone/>
            </a:pPr>
            <a:r>
              <a:rPr lang="en-US" dirty="0"/>
              <a:t>Review maternal history, pregnancy and perinatal details</a:t>
            </a:r>
          </a:p>
          <a:p>
            <a:pPr marL="0" indent="0">
              <a:buNone/>
            </a:pPr>
            <a:endParaRPr lang="en-US" sz="800" dirty="0"/>
          </a:p>
          <a:p>
            <a:pPr marL="0" indent="0">
              <a:buNone/>
            </a:pPr>
            <a:r>
              <a:rPr lang="en-US" dirty="0"/>
              <a:t>Examine thoroughly from head to toe</a:t>
            </a:r>
          </a:p>
          <a:p>
            <a:pPr marL="0" indent="0">
              <a:buNone/>
            </a:pPr>
            <a:endParaRPr lang="en-US" sz="800" dirty="0"/>
          </a:p>
          <a:p>
            <a:pPr marL="0" indent="0">
              <a:buNone/>
            </a:pPr>
            <a:r>
              <a:rPr lang="en-US" dirty="0"/>
              <a:t>Inform the caregiver about findings and the next step if needed</a:t>
            </a:r>
          </a:p>
          <a:p>
            <a:pPr marL="0" indent="0">
              <a:buNone/>
            </a:pPr>
            <a:endParaRPr lang="en-US" sz="800" dirty="0"/>
          </a:p>
          <a:p>
            <a:pPr marL="0" indent="0">
              <a:buNone/>
            </a:pPr>
            <a:r>
              <a:rPr lang="en-US" dirty="0"/>
              <a:t>Document your findings</a:t>
            </a:r>
          </a:p>
        </p:txBody>
      </p:sp>
    </p:spTree>
    <p:extLst>
      <p:ext uri="{BB962C8B-B14F-4D97-AF65-F5344CB8AC3E}">
        <p14:creationId xmlns:p14="http://schemas.microsoft.com/office/powerpoint/2010/main" val="2628403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dirty="0"/>
              <a:t>Start With….</a:t>
            </a:r>
          </a:p>
        </p:txBody>
      </p:sp>
      <p:sp>
        <p:nvSpPr>
          <p:cNvPr id="15363" name="Content Placeholder 2"/>
          <p:cNvSpPr>
            <a:spLocks noGrp="1"/>
          </p:cNvSpPr>
          <p:nvPr>
            <p:ph idx="1"/>
          </p:nvPr>
        </p:nvSpPr>
        <p:spPr/>
        <p:txBody>
          <a:bodyPr>
            <a:normAutofit/>
          </a:bodyPr>
          <a:lstStyle/>
          <a:p>
            <a:endParaRPr lang="en-US" sz="2400" dirty="0"/>
          </a:p>
          <a:p>
            <a:pPr marL="0" indent="0">
              <a:buNone/>
            </a:pPr>
            <a:r>
              <a:rPr lang="en-US" dirty="0"/>
              <a:t>Assess nutritional/hydration status</a:t>
            </a:r>
          </a:p>
          <a:p>
            <a:endParaRPr lang="en-US" sz="400" dirty="0"/>
          </a:p>
          <a:p>
            <a:pPr lvl="2"/>
            <a:r>
              <a:rPr lang="en-US" sz="2600" dirty="0"/>
              <a:t>Weight gain</a:t>
            </a:r>
          </a:p>
          <a:p>
            <a:pPr lvl="2"/>
            <a:r>
              <a:rPr lang="en-US" sz="2600" dirty="0"/>
              <a:t>Adipose tissue</a:t>
            </a:r>
          </a:p>
          <a:p>
            <a:pPr lvl="2"/>
            <a:r>
              <a:rPr lang="en-US" sz="2600" dirty="0"/>
              <a:t>Mucus membranes</a:t>
            </a:r>
          </a:p>
          <a:p>
            <a:pPr lvl="1"/>
            <a:endParaRPr lang="en-US" sz="800" dirty="0"/>
          </a:p>
          <a:p>
            <a:pPr marL="0" indent="0">
              <a:buNone/>
            </a:pPr>
            <a:r>
              <a:rPr lang="en-US" dirty="0"/>
              <a:t>Check the vital signs</a:t>
            </a:r>
          </a:p>
          <a:p>
            <a:endParaRPr lang="en-US" sz="800" dirty="0"/>
          </a:p>
          <a:p>
            <a:pPr marL="0" indent="0">
              <a:buNone/>
            </a:pPr>
            <a:r>
              <a:rPr lang="en-US" dirty="0"/>
              <a:t>Obtain growth measurements</a:t>
            </a:r>
          </a:p>
        </p:txBody>
      </p:sp>
    </p:spTree>
    <p:extLst>
      <p:ext uri="{BB962C8B-B14F-4D97-AF65-F5344CB8AC3E}">
        <p14:creationId xmlns:p14="http://schemas.microsoft.com/office/powerpoint/2010/main" val="3013855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a:t>Growth Parameters</a:t>
            </a:r>
          </a:p>
        </p:txBody>
      </p:sp>
      <p:sp>
        <p:nvSpPr>
          <p:cNvPr id="16387" name="Content Placeholder 2"/>
          <p:cNvSpPr>
            <a:spLocks noGrp="1"/>
          </p:cNvSpPr>
          <p:nvPr>
            <p:ph sz="half" idx="1"/>
          </p:nvPr>
        </p:nvSpPr>
        <p:spPr>
          <a:xfrm>
            <a:off x="838200" y="1825624"/>
            <a:ext cx="6343996" cy="4623933"/>
          </a:xfrm>
        </p:spPr>
        <p:txBody>
          <a:bodyPr>
            <a:normAutofit fontScale="92500"/>
          </a:bodyPr>
          <a:lstStyle/>
          <a:p>
            <a:endParaRPr lang="en-US" sz="2600" dirty="0"/>
          </a:p>
          <a:p>
            <a:pPr marL="0" indent="0">
              <a:buNone/>
            </a:pPr>
            <a:r>
              <a:rPr lang="en-US" b="1" dirty="0"/>
              <a:t>Weight</a:t>
            </a:r>
          </a:p>
          <a:p>
            <a:pPr lvl="1"/>
            <a:r>
              <a:rPr lang="en-US" dirty="0"/>
              <a:t>Weigh infant directly on infant scale.</a:t>
            </a:r>
          </a:p>
          <a:p>
            <a:pPr lvl="1"/>
            <a:endParaRPr lang="en-US" sz="900" dirty="0"/>
          </a:p>
          <a:p>
            <a:pPr marL="0" indent="0">
              <a:buNone/>
            </a:pPr>
            <a:r>
              <a:rPr lang="en-US" b="1" dirty="0"/>
              <a:t>Length</a:t>
            </a:r>
          </a:p>
          <a:p>
            <a:pPr lvl="1"/>
            <a:r>
              <a:rPr lang="en-US" dirty="0"/>
              <a:t>Place the baby supine on measuring board.</a:t>
            </a:r>
          </a:p>
          <a:p>
            <a:pPr lvl="1"/>
            <a:r>
              <a:rPr lang="en-US" dirty="0"/>
              <a:t>Measure the distance between marks made on the table paper indicating the crown and heel.</a:t>
            </a:r>
          </a:p>
          <a:p>
            <a:pPr lvl="1"/>
            <a:endParaRPr lang="en-US" sz="900" dirty="0"/>
          </a:p>
          <a:p>
            <a:pPr marL="0" indent="0">
              <a:buNone/>
            </a:pPr>
            <a:r>
              <a:rPr lang="en-US" b="1" dirty="0"/>
              <a:t>Head circumference</a:t>
            </a:r>
          </a:p>
          <a:p>
            <a:pPr lvl="1"/>
            <a:r>
              <a:rPr lang="en-US" dirty="0"/>
              <a:t>Place the tape over occipital, parietal and frontal prominences for the greatest circumference.  </a:t>
            </a:r>
          </a:p>
          <a:p>
            <a:endParaRPr lang="en-US" dirty="0"/>
          </a:p>
          <a:p>
            <a:endParaRPr lang="en-US" dirty="0"/>
          </a:p>
        </p:txBody>
      </p:sp>
      <p:pic>
        <p:nvPicPr>
          <p:cNvPr id="11" name="Picture 45" descr="Picture 2">
            <a:extLst>
              <a:ext uri="{FF2B5EF4-FFF2-40B4-BE49-F238E27FC236}">
                <a16:creationId xmlns:a16="http://schemas.microsoft.com/office/drawing/2014/main" id="{CD9F2531-554A-F642-8DC1-A02BB9B37A07}"/>
              </a:ext>
            </a:extLst>
          </p:cNvPr>
          <p:cNvPicPr>
            <a:picLocks noGrp="1" noChangeAspect="1" noChangeArrowheads="1"/>
          </p:cNvPicPr>
          <p:nvPr>
            <p:ph sz="half" idx="2"/>
          </p:nvPr>
        </p:nvPicPr>
        <p:blipFill>
          <a:blip r:embed="rId3" cstate="print">
            <a:lum bright="-10000" contrast="20000"/>
          </a:blip>
          <a:srcRect r="4321"/>
          <a:stretch>
            <a:fillRect/>
          </a:stretch>
        </p:blipFill>
        <p:spPr>
          <a:xfrm>
            <a:off x="7449728" y="359735"/>
            <a:ext cx="4370564" cy="3059014"/>
          </a:xfrm>
          <a:effectLst>
            <a:outerShdw blurRad="50800" dist="38100" dir="2700000" algn="tl" rotWithShape="0">
              <a:prstClr val="black">
                <a:alpha val="40000"/>
              </a:prstClr>
            </a:outerShdw>
          </a:effectLst>
        </p:spPr>
      </p:pic>
      <p:pic>
        <p:nvPicPr>
          <p:cNvPr id="12" name="Picture 21" descr="Picture 3">
            <a:extLst>
              <a:ext uri="{FF2B5EF4-FFF2-40B4-BE49-F238E27FC236}">
                <a16:creationId xmlns:a16="http://schemas.microsoft.com/office/drawing/2014/main" id="{A39FFDC0-94C9-6F4F-AF0E-71F121EFBAD4}"/>
              </a:ext>
            </a:extLst>
          </p:cNvPr>
          <p:cNvPicPr>
            <a:picLocks noChangeAspect="1" noChangeArrowheads="1"/>
          </p:cNvPicPr>
          <p:nvPr/>
        </p:nvPicPr>
        <p:blipFill>
          <a:blip r:embed="rId4" cstate="print">
            <a:lum bright="-10000" contrast="20000"/>
          </a:blip>
          <a:srcRect l="1812" t="2698"/>
          <a:stretch>
            <a:fillRect/>
          </a:stretch>
        </p:blipFill>
        <p:spPr>
          <a:xfrm>
            <a:off x="7449728" y="3571860"/>
            <a:ext cx="4370564" cy="29071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16122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1206</TotalTime>
  <Words>2917</Words>
  <Application>Microsoft Macintosh PowerPoint</Application>
  <PresentationFormat>Widescreen</PresentationFormat>
  <Paragraphs>591</Paragraphs>
  <Slides>63</Slides>
  <Notes>49</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63</vt:i4>
      </vt:variant>
    </vt:vector>
  </HeadingPairs>
  <TitlesOfParts>
    <vt:vector size="73" baseType="lpstr">
      <vt:lpstr>Arial</vt:lpstr>
      <vt:lpstr>Book Antiqua</vt:lpstr>
      <vt:lpstr>Britannic Bold</vt:lpstr>
      <vt:lpstr>Calibri</vt:lpstr>
      <vt:lpstr>Calibri Light</vt:lpstr>
      <vt:lpstr>DIN Condensed</vt:lpstr>
      <vt:lpstr>Fjord One</vt:lpstr>
      <vt:lpstr>Source Sans Pro</vt:lpstr>
      <vt:lpstr>Times</vt:lpstr>
      <vt:lpstr>Office Theme</vt:lpstr>
      <vt:lpstr>Examination of The Newborn Infant</vt:lpstr>
      <vt:lpstr>Objectives </vt:lpstr>
      <vt:lpstr>How The Newborn Infant Differs </vt:lpstr>
      <vt:lpstr>Maternal Factors</vt:lpstr>
      <vt:lpstr>Why To Examine a Newborn Infant</vt:lpstr>
      <vt:lpstr>Before You Start…</vt:lpstr>
      <vt:lpstr>Steps of the Examination</vt:lpstr>
      <vt:lpstr>Start With….</vt:lpstr>
      <vt:lpstr>Growth Parameters</vt:lpstr>
      <vt:lpstr>Skin </vt:lpstr>
      <vt:lpstr>PowerPoint Presentation</vt:lpstr>
      <vt:lpstr>Skin Colors </vt:lpstr>
      <vt:lpstr>Hemangiomas </vt:lpstr>
      <vt:lpstr>Hemangiomas </vt:lpstr>
      <vt:lpstr>PowerPoint Presentation</vt:lpstr>
      <vt:lpstr>Skin Lesions</vt:lpstr>
      <vt:lpstr>Skin Lesions</vt:lpstr>
      <vt:lpstr>Skin Lesions</vt:lpstr>
      <vt:lpstr>Skin Lesions</vt:lpstr>
      <vt:lpstr>Skin Lesions</vt:lpstr>
      <vt:lpstr>Skin Lesions</vt:lpstr>
      <vt:lpstr>Skin lesions</vt:lpstr>
      <vt:lpstr>Head &amp; Neck examination</vt:lpstr>
      <vt:lpstr>Head </vt:lpstr>
      <vt:lpstr>Head</vt:lpstr>
      <vt:lpstr>Caput Succedanum vs. Cephalhematoma</vt:lpstr>
      <vt:lpstr>Other Scalp Hemorrhages</vt:lpstr>
      <vt:lpstr>Fontanels and Sutures</vt:lpstr>
      <vt:lpstr>Fontanels</vt:lpstr>
      <vt:lpstr>Mouth</vt:lpstr>
      <vt:lpstr>Mouth </vt:lpstr>
      <vt:lpstr>Mouth</vt:lpstr>
      <vt:lpstr>Mouth</vt:lpstr>
      <vt:lpstr>Nose</vt:lpstr>
      <vt:lpstr>Ears</vt:lpstr>
      <vt:lpstr>Ears</vt:lpstr>
      <vt:lpstr>Eyes </vt:lpstr>
      <vt:lpstr>Red Reflex</vt:lpstr>
      <vt:lpstr>Eyes</vt:lpstr>
      <vt:lpstr>Eyes  </vt:lpstr>
      <vt:lpstr>Neck </vt:lpstr>
      <vt:lpstr>Thorax </vt:lpstr>
      <vt:lpstr>Thorax </vt:lpstr>
      <vt:lpstr>Abdomen and Perineum</vt:lpstr>
      <vt:lpstr>Trunk and Extremities</vt:lpstr>
      <vt:lpstr>Skeletal Anomalies</vt:lpstr>
      <vt:lpstr>Skeletal Anomalies</vt:lpstr>
      <vt:lpstr>Developmental Dysplasia of the Hip (DDH)</vt:lpstr>
      <vt:lpstr>Erb’s Palsy</vt:lpstr>
      <vt:lpstr>The Back</vt:lpstr>
      <vt:lpstr>Neurological Examination</vt:lpstr>
      <vt:lpstr>Hypotonia</vt:lpstr>
      <vt:lpstr>Neurological Examination</vt:lpstr>
      <vt:lpstr>Primary Reflexes</vt:lpstr>
      <vt:lpstr>Grasp Reflex</vt:lpstr>
      <vt:lpstr>Moro’s Reflex</vt:lpstr>
      <vt:lpstr>Rooting Reflex</vt:lpstr>
      <vt:lpstr>Placing Reflex</vt:lpstr>
      <vt:lpstr>Sucking Reflex</vt:lpstr>
      <vt:lpstr>Non-Primary Reflexes </vt:lpstr>
      <vt:lpstr>Non-Primary Reflexes </vt:lpstr>
      <vt:lpstr>Sensory Examination</vt:lpstr>
      <vt:lpstr>Examination of  The Newborn Infant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Examination of The Newborn Infant</dc:title>
  <dc:creator>Khalid Al Tirkawi</dc:creator>
  <cp:lastModifiedBy>Microsoft Office User</cp:lastModifiedBy>
  <cp:revision>130</cp:revision>
  <dcterms:created xsi:type="dcterms:W3CDTF">2019-05-13T10:07:47Z</dcterms:created>
  <dcterms:modified xsi:type="dcterms:W3CDTF">2019-12-01T18:58:21Z</dcterms:modified>
</cp:coreProperties>
</file>