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02"/>
    <p:restoredTop sz="50000"/>
  </p:normalViewPr>
  <p:slideViewPr>
    <p:cSldViewPr snapToGrid="0" snapToObjects="1">
      <p:cViewPr>
        <p:scale>
          <a:sx n="85" d="100"/>
          <a:sy n="85" d="100"/>
        </p:scale>
        <p:origin x="108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10F0-7702-5A47-A678-00CDA8481A44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B574-4A46-1D44-BC38-FDB1DC0C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10F0-7702-5A47-A678-00CDA8481A44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B574-4A46-1D44-BC38-FDB1DC0C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10F0-7702-5A47-A678-00CDA8481A44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B574-4A46-1D44-BC38-FDB1DC0C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10F0-7702-5A47-A678-00CDA8481A44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B574-4A46-1D44-BC38-FDB1DC0C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10F0-7702-5A47-A678-00CDA8481A44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B574-4A46-1D44-BC38-FDB1DC0C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5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10F0-7702-5A47-A678-00CDA8481A44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B574-4A46-1D44-BC38-FDB1DC0C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10F0-7702-5A47-A678-00CDA8481A44}" type="datetimeFigureOut">
              <a:rPr lang="en-US" smtClean="0"/>
              <a:t>2/19/19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B574-4A46-1D44-BC38-FDB1DC0C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10F0-7702-5A47-A678-00CDA8481A44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B574-4A46-1D44-BC38-FDB1DC0C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10F0-7702-5A47-A678-00CDA8481A44}" type="datetimeFigureOut">
              <a:rPr lang="en-US" smtClean="0"/>
              <a:t>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B574-4A46-1D44-BC38-FDB1DC0C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6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10F0-7702-5A47-A678-00CDA8481A44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B574-4A46-1D44-BC38-FDB1DC0C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10F0-7702-5A47-A678-00CDA8481A44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B574-4A46-1D44-BC38-FDB1DC0C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210F0-7702-5A47-A678-00CDA8481A44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B574-4A46-1D44-BC38-FDB1DC0C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Neuro Exam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 H Alwadei. MD, FRCPC, CSCN</a:t>
            </a:r>
          </a:p>
          <a:p>
            <a:r>
              <a:rPr lang="en-US" dirty="0" smtClean="0"/>
              <a:t>Consultant, pediatric neurologist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1143000"/>
          </a:xfrm>
        </p:spPr>
        <p:txBody>
          <a:bodyPr/>
          <a:lstStyle/>
          <a:p>
            <a:pPr marL="54864" algn="ctr">
              <a:defRPr/>
            </a:pPr>
            <a:r>
              <a:rPr lang="en-US" altLang="en-US" sz="3600" u="sng" dirty="0"/>
              <a:t>Language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charset="2"/>
              <a:buNone/>
            </a:pPr>
            <a:endParaRPr lang="en-US" altLang="en-US" u="sng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438401"/>
            <a:ext cx="470217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2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/>
          <a:lstStyle/>
          <a:p>
            <a:pPr algn="ctr"/>
            <a:r>
              <a:rPr lang="en-US" altLang="en-US" sz="3600" u="sng" dirty="0" smtClean="0"/>
              <a:t>Mental Status</a:t>
            </a:r>
            <a:endParaRPr lang="en-US" altLang="en-US" sz="3600" u="sng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Calculations</a:t>
            </a:r>
            <a:r>
              <a:rPr lang="en-US" altLang="en-US" sz="2400" dirty="0"/>
              <a:t>, R-L confusion, finger agnosia, agraphia</a:t>
            </a:r>
          </a:p>
          <a:p>
            <a:pPr lvl="1" eaLnBrk="1" hangingPunct="1"/>
            <a:r>
              <a:rPr lang="en-US" altLang="en-US" sz="1800" dirty="0"/>
              <a:t>Gerstmann’s Syndrome (Dominant Parietal Lobe)</a:t>
            </a:r>
          </a:p>
          <a:p>
            <a:pPr eaLnBrk="1" hangingPunct="1"/>
            <a:r>
              <a:rPr lang="en-US" altLang="en-US" sz="2400" dirty="0"/>
              <a:t>Hemineglect</a:t>
            </a:r>
          </a:p>
          <a:p>
            <a:pPr lvl="1" eaLnBrk="1" hangingPunct="1"/>
            <a:r>
              <a:rPr lang="en-US" altLang="en-US" sz="1800" dirty="0"/>
              <a:t>Non-Dominant Parietal Lobe</a:t>
            </a:r>
          </a:p>
          <a:p>
            <a:pPr eaLnBrk="1" hangingPunct="1"/>
            <a:r>
              <a:rPr lang="en-US" altLang="en-US" sz="2400" dirty="0"/>
              <a:t>Delusional Thinking, Abstract Reasoning, Mood, </a:t>
            </a:r>
            <a:r>
              <a:rPr lang="en-US" altLang="en-US" sz="2400" dirty="0" err="1"/>
              <a:t>Judgement</a:t>
            </a:r>
            <a:r>
              <a:rPr lang="en-US" altLang="en-US" sz="2400" dirty="0"/>
              <a:t>, Fund of Knowledge, etc</a:t>
            </a:r>
          </a:p>
          <a:p>
            <a:pPr lvl="1" eaLnBrk="1" hangingPunct="1"/>
            <a:r>
              <a:rPr lang="en-US" altLang="en-US" sz="1800" dirty="0"/>
              <a:t>Important for Psychiatry</a:t>
            </a:r>
          </a:p>
          <a:p>
            <a:pPr lvl="1" eaLnBrk="1" hangingPunct="1"/>
            <a:r>
              <a:rPr lang="en-US" altLang="en-US" sz="1800" dirty="0"/>
              <a:t>Does not localize well to one region of the cortex</a:t>
            </a:r>
          </a:p>
          <a:p>
            <a:pPr lvl="1" eaLnBrk="1" hangingPunct="1"/>
            <a:r>
              <a:rPr lang="en-US" altLang="en-US" sz="1800" dirty="0"/>
              <a:t>Neurocognitive Testing required to get at more specific deficits</a:t>
            </a:r>
          </a:p>
        </p:txBody>
      </p:sp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altLang="en-US" sz="3600" u="sng" dirty="0" smtClean="0"/>
              <a:t>Olfactory Nerve</a:t>
            </a:r>
            <a:endParaRPr lang="en-US" altLang="en-US" sz="3600" u="sng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743200"/>
            <a:ext cx="4953000" cy="3532188"/>
          </a:xfrm>
          <a:noFill/>
        </p:spPr>
      </p:pic>
    </p:spTree>
    <p:extLst>
      <p:ext uri="{BB962C8B-B14F-4D97-AF65-F5344CB8AC3E}">
        <p14:creationId xmlns:p14="http://schemas.microsoft.com/office/powerpoint/2010/main" val="1147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altLang="en-US" sz="3200" u="sng" dirty="0" smtClean="0"/>
              <a:t>Olfactory Nerve</a:t>
            </a:r>
            <a:endParaRPr lang="en-US" altLang="en-US" sz="3200" u="sng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Distinguish </a:t>
            </a:r>
            <a:r>
              <a:rPr lang="en-US" altLang="en-US" dirty="0"/>
              <a:t>Coffee from Cinnamon</a:t>
            </a:r>
          </a:p>
          <a:p>
            <a:pPr eaLnBrk="1" hangingPunct="1"/>
            <a:r>
              <a:rPr lang="en-US" altLang="en-US" dirty="0"/>
              <a:t>Smelling Salts irritate nasal mucosa and test V2 </a:t>
            </a:r>
            <a:r>
              <a:rPr lang="en-US" altLang="en-US" dirty="0" err="1"/>
              <a:t>Trigemminal</a:t>
            </a:r>
            <a:r>
              <a:rPr lang="en-US" altLang="en-US" dirty="0"/>
              <a:t> Sense</a:t>
            </a:r>
          </a:p>
          <a:p>
            <a:pPr eaLnBrk="1" hangingPunct="1"/>
            <a:r>
              <a:rPr lang="en-US" altLang="en-US" dirty="0"/>
              <a:t>Disorders of Smell result from closed head injuries</a:t>
            </a:r>
          </a:p>
        </p:txBody>
      </p:sp>
    </p:spTree>
    <p:extLst>
      <p:ext uri="{BB962C8B-B14F-4D97-AF65-F5344CB8AC3E}">
        <p14:creationId xmlns:p14="http://schemas.microsoft.com/office/powerpoint/2010/main" val="9829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58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</a:t>
            </a:r>
            <a:r>
              <a:rPr lang="en-US" sz="36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Nerves</a:t>
            </a:r>
            <a:br>
              <a:rPr lang="en-US" sz="36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altLang="en-US" sz="3600" u="sng" smtClean="0"/>
              <a:t>Optic </a:t>
            </a:r>
            <a:r>
              <a:rPr lang="en-US" altLang="en-US" sz="3600" u="sng" dirty="0" smtClean="0"/>
              <a:t>Nerve</a:t>
            </a:r>
            <a:br>
              <a:rPr lang="en-US" altLang="en-US" sz="3600" u="sng" dirty="0" smtClean="0"/>
            </a:br>
            <a:r>
              <a:rPr lang="en-US" altLang="en-US" sz="3600" dirty="0" smtClean="0"/>
              <a:t>Cranial nerve II</a:t>
            </a:r>
            <a:br>
              <a:rPr lang="en-US" altLang="en-US" sz="3600" dirty="0" smtClean="0"/>
            </a:b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2438400"/>
            <a:ext cx="42195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9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2108616"/>
          </a:xfrm>
        </p:spPr>
        <p:txBody>
          <a:bodyPr>
            <a:normAutofit/>
          </a:bodyPr>
          <a:lstStyle/>
          <a:p>
            <a:pPr marL="54864" algn="ctr"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altLang="en-US" sz="3200" u="sng" dirty="0" smtClean="0"/>
              <a:t>Optic </a:t>
            </a:r>
            <a:r>
              <a:rPr lang="en-US" altLang="en-US" sz="3200" u="sng" dirty="0"/>
              <a:t>Nerve</a:t>
            </a:r>
            <a:br>
              <a:rPr lang="en-US" altLang="en-US" sz="3200" u="sng" dirty="0"/>
            </a:b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Visual </a:t>
            </a:r>
            <a:r>
              <a:rPr lang="en-US" altLang="en-US" dirty="0"/>
              <a:t>Acuity</a:t>
            </a:r>
          </a:p>
          <a:p>
            <a:pPr eaLnBrk="1" hangingPunct="1"/>
            <a:r>
              <a:rPr lang="en-US" altLang="en-US" dirty="0"/>
              <a:t>Visual Fields</a:t>
            </a:r>
          </a:p>
          <a:p>
            <a:pPr eaLnBrk="1" hangingPunct="1"/>
            <a:r>
              <a:rPr lang="en-US" altLang="en-US" dirty="0"/>
              <a:t>Afferent input to Pupillary Light Reflex</a:t>
            </a:r>
          </a:p>
          <a:p>
            <a:pPr lvl="1" eaLnBrk="1" hangingPunct="1"/>
            <a:r>
              <a:rPr lang="en-US" altLang="en-US" dirty="0"/>
              <a:t>APD</a:t>
            </a:r>
          </a:p>
          <a:p>
            <a:pPr eaLnBrk="1" hangingPunct="1"/>
            <a:r>
              <a:rPr lang="en-US" altLang="en-US" dirty="0"/>
              <a:t>Look at the Nerve (</a:t>
            </a:r>
            <a:r>
              <a:rPr lang="en-US" altLang="en-US" dirty="0" err="1"/>
              <a:t>Fundoscopic</a:t>
            </a:r>
            <a:r>
              <a:rPr lang="en-US" altLang="en-US" dirty="0"/>
              <a:t> Exam)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“VA equals 20/20 OU at near”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“PEERLA”</a:t>
            </a:r>
          </a:p>
        </p:txBody>
      </p:sp>
    </p:spTree>
    <p:extLst>
      <p:ext uri="{BB962C8B-B14F-4D97-AF65-F5344CB8AC3E}">
        <p14:creationId xmlns:p14="http://schemas.microsoft.com/office/powerpoint/2010/main" val="14862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>
            <a:normAutofit/>
          </a:bodyPr>
          <a:lstStyle/>
          <a:p>
            <a:pPr marL="54864" algn="ctr"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</a:t>
            </a: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Nerves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1" y="1981201"/>
            <a:ext cx="4511675" cy="4602163"/>
          </a:xfrm>
          <a:noFill/>
        </p:spPr>
      </p:pic>
      <p:sp>
        <p:nvSpPr>
          <p:cNvPr id="5" name="Right Arrow 4"/>
          <p:cNvSpPr/>
          <p:nvPr/>
        </p:nvSpPr>
        <p:spPr>
          <a:xfrm>
            <a:off x="3505200" y="5715000"/>
            <a:ext cx="977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752600" y="5410201"/>
            <a:ext cx="1919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Trochlear Nerve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/>
              <a:t>c.n. IV</a:t>
            </a:r>
          </a:p>
        </p:txBody>
      </p:sp>
      <p:sp>
        <p:nvSpPr>
          <p:cNvPr id="7" name="Left Arrow 6"/>
          <p:cNvSpPr/>
          <p:nvPr/>
        </p:nvSpPr>
        <p:spPr>
          <a:xfrm>
            <a:off x="4876800" y="4800600"/>
            <a:ext cx="1143000" cy="2286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6096000" y="4648201"/>
            <a:ext cx="216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Oculomotor Nerve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Cn III</a:t>
            </a:r>
          </a:p>
        </p:txBody>
      </p:sp>
      <p:sp>
        <p:nvSpPr>
          <p:cNvPr id="9" name="Left Arrow 8"/>
          <p:cNvSpPr/>
          <p:nvPr/>
        </p:nvSpPr>
        <p:spPr>
          <a:xfrm>
            <a:off x="5638800" y="4343400"/>
            <a:ext cx="13716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6858001" y="4038601"/>
            <a:ext cx="1971675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Abducens Nerve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Cn VI</a:t>
            </a:r>
          </a:p>
        </p:txBody>
      </p:sp>
    </p:spTree>
    <p:extLst>
      <p:ext uri="{BB962C8B-B14F-4D97-AF65-F5344CB8AC3E}">
        <p14:creationId xmlns:p14="http://schemas.microsoft.com/office/powerpoint/2010/main" val="9503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>
            <a:normAutofit/>
          </a:bodyPr>
          <a:lstStyle/>
          <a:p>
            <a:pPr marL="54864" algn="ctr"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u="sng" dirty="0"/>
              <a:t>Cranial Nerves III, IV, </a:t>
            </a:r>
            <a:r>
              <a:rPr lang="en-US" sz="3200" u="sng" dirty="0" smtClean="0"/>
              <a:t>VI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Extra-Ocular </a:t>
            </a:r>
            <a:r>
              <a:rPr lang="en-US" dirty="0" smtClean="0"/>
              <a:t>Muscles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Efferent limb of pupillary light reflex (III)</a:t>
            </a:r>
          </a:p>
          <a:p>
            <a:pPr marL="640080" lvl="1">
              <a:defRPr/>
            </a:pPr>
            <a:r>
              <a:rPr lang="en-US" dirty="0" smtClean="0"/>
              <a:t>Edinger-Westphal nucleus in </a:t>
            </a:r>
            <a:r>
              <a:rPr lang="en-US" dirty="0" err="1" smtClean="0"/>
              <a:t>tegmentum</a:t>
            </a:r>
            <a:r>
              <a:rPr lang="en-US" dirty="0" smtClean="0"/>
              <a:t> of midbrain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Ptosis</a:t>
            </a:r>
          </a:p>
          <a:p>
            <a:pPr marL="640080" lvl="1">
              <a:defRPr/>
            </a:pPr>
            <a:r>
              <a:rPr lang="en-US" dirty="0" smtClean="0"/>
              <a:t>Oculomotor Nerve Palsy</a:t>
            </a:r>
          </a:p>
          <a:p>
            <a:pPr marL="640080" lvl="1">
              <a:defRPr/>
            </a:pPr>
            <a:r>
              <a:rPr lang="en-US" dirty="0" smtClean="0"/>
              <a:t>Part of Horner’s Syndrome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Cardinal Directions of Gaze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Efferent output for Oculocephalic Reflex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Look for Nystagmus</a:t>
            </a:r>
          </a:p>
          <a:p>
            <a:pPr marL="640080" lvl="1">
              <a:buNone/>
              <a:defRPr/>
            </a:pPr>
            <a:r>
              <a:rPr lang="en-US" dirty="0" smtClean="0"/>
              <a:t>“EOMI without nystagmus”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altLang="en-US" sz="3600" dirty="0" smtClean="0"/>
              <a:t>Trigeminal Nerve</a:t>
            </a:r>
            <a:br>
              <a:rPr lang="en-US" altLang="en-US" sz="3600" dirty="0" smtClean="0"/>
            </a:br>
            <a:r>
              <a:rPr lang="en-US" altLang="en-US" sz="3600" dirty="0" smtClean="0"/>
              <a:t>C.N. V</a:t>
            </a:r>
            <a:br>
              <a:rPr lang="en-US" altLang="en-US" sz="3600" dirty="0" smtClean="0"/>
            </a:b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286000"/>
            <a:ext cx="4343400" cy="4298950"/>
          </a:xfrm>
          <a:noFill/>
        </p:spPr>
      </p:pic>
    </p:spTree>
    <p:extLst>
      <p:ext uri="{BB962C8B-B14F-4D97-AF65-F5344CB8AC3E}">
        <p14:creationId xmlns:p14="http://schemas.microsoft.com/office/powerpoint/2010/main" val="12662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>
            <a:normAutofit fontScale="90000"/>
          </a:bodyPr>
          <a:lstStyle/>
          <a:p>
            <a:pPr marL="54864" algn="ctr"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</a:t>
            </a: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altLang="en-US" sz="3200" u="sng" dirty="0"/>
              <a:t>Trigeminal Nerve</a:t>
            </a:r>
            <a:br>
              <a:rPr lang="en-US" altLang="en-US" sz="3200" u="sng" dirty="0"/>
            </a:b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Motor </a:t>
            </a:r>
            <a:r>
              <a:rPr lang="en-US" altLang="en-US" dirty="0"/>
              <a:t>Component</a:t>
            </a:r>
          </a:p>
          <a:p>
            <a:pPr eaLnBrk="1" hangingPunct="1"/>
            <a:r>
              <a:rPr lang="en-US" altLang="en-US" dirty="0"/>
              <a:t>Opthalmic (V1), Maxillary (V2), and Mandibular (V3) Distributions</a:t>
            </a:r>
          </a:p>
          <a:p>
            <a:pPr eaLnBrk="1" hangingPunct="1"/>
            <a:r>
              <a:rPr lang="en-US" altLang="en-US" dirty="0"/>
              <a:t>All modes of Primary Sensation Modalities can be tested</a:t>
            </a:r>
          </a:p>
          <a:p>
            <a:pPr eaLnBrk="1" hangingPunct="1"/>
            <a:r>
              <a:rPr lang="en-US" altLang="en-US" dirty="0"/>
              <a:t>Afferent input for the Corneal Blink Reflex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“Facial sensation intact in all distributions” </a:t>
            </a:r>
          </a:p>
        </p:txBody>
      </p:sp>
    </p:spTree>
    <p:extLst>
      <p:ext uri="{BB962C8B-B14F-4D97-AF65-F5344CB8AC3E}">
        <p14:creationId xmlns:p14="http://schemas.microsoft.com/office/powerpoint/2010/main" val="12426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429017"/>
            <a:ext cx="8229600" cy="792162"/>
          </a:xfrm>
        </p:spPr>
        <p:txBody>
          <a:bodyPr/>
          <a:lstStyle/>
          <a:p>
            <a:pPr marL="54864" algn="ctr">
              <a:defRPr/>
            </a:pPr>
            <a:r>
              <a:rPr lang="en-US" altLang="en-US" sz="3200" u="sng" dirty="0"/>
              <a:t>Objectives</a:t>
            </a: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charset="2"/>
              <a:buNone/>
            </a:pPr>
            <a:endParaRPr lang="en-US" altLang="en-US" u="sng" dirty="0"/>
          </a:p>
          <a:p>
            <a:pPr eaLnBrk="1" hangingPunct="1"/>
            <a:r>
              <a:rPr lang="en-US" altLang="en-US" dirty="0"/>
              <a:t>Organize Exam into the 6 Subsets of Function</a:t>
            </a:r>
          </a:p>
          <a:p>
            <a:pPr eaLnBrk="1" hangingPunct="1"/>
            <a:r>
              <a:rPr lang="en-US" altLang="en-US" dirty="0"/>
              <a:t>Concept of Screening Examination</a:t>
            </a:r>
          </a:p>
          <a:p>
            <a:pPr eaLnBrk="1" hangingPunct="1"/>
            <a:r>
              <a:rPr lang="en-US" altLang="en-US" dirty="0"/>
              <a:t>Understand Afferent and Efferent Pathways for </a:t>
            </a:r>
            <a:r>
              <a:rPr lang="en-US" altLang="en-US" dirty="0" smtClean="0"/>
              <a:t>Brainstem </a:t>
            </a:r>
            <a:r>
              <a:rPr lang="en-US" altLang="en-US" dirty="0"/>
              <a:t>Reflexes</a:t>
            </a:r>
          </a:p>
          <a:p>
            <a:pPr eaLnBrk="1" hangingPunct="1"/>
            <a:r>
              <a:rPr lang="en-US" altLang="en-US" dirty="0"/>
              <a:t>Differentiate Between Upper and Lower </a:t>
            </a:r>
            <a:r>
              <a:rPr lang="en-US" altLang="en-US" dirty="0" smtClean="0"/>
              <a:t>Motor </a:t>
            </a:r>
            <a:r>
              <a:rPr lang="en-US" altLang="en-US" dirty="0"/>
              <a:t>Neuron Findings</a:t>
            </a:r>
          </a:p>
          <a:p>
            <a:pPr eaLnBrk="1" hangingPunct="1">
              <a:buFont typeface="Wingdings 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44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altLang="en-US" sz="3600" u="sng" dirty="0" smtClean="0"/>
              <a:t>Facial Nerve</a:t>
            </a:r>
            <a:br>
              <a:rPr lang="en-US" altLang="en-US" sz="3600" u="sng" dirty="0" smtClean="0"/>
            </a:br>
            <a:r>
              <a:rPr lang="en-US" altLang="en-US" sz="3600" dirty="0" smtClean="0"/>
              <a:t>C.N. VII</a:t>
            </a:r>
            <a:br>
              <a:rPr lang="en-US" altLang="en-US" sz="3600" dirty="0" smtClean="0"/>
            </a:b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1" y="2514601"/>
            <a:ext cx="5076825" cy="3990975"/>
          </a:xfrm>
          <a:noFill/>
        </p:spPr>
      </p:pic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>
            <a:normAutofit fontScale="90000"/>
          </a:bodyPr>
          <a:lstStyle/>
          <a:p>
            <a:pPr marL="54864" algn="ctr"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 u="sng" dirty="0" smtClean="0"/>
              <a:t>Facial Nerve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Motor </a:t>
            </a:r>
            <a:r>
              <a:rPr lang="en-US" dirty="0" smtClean="0"/>
              <a:t>innervation to facial muscles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UMN versus LMN Facial Weakness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Efferent output to Corneal Blink Reflex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Other </a:t>
            </a:r>
            <a:r>
              <a:rPr lang="en-US" dirty="0" smtClean="0"/>
              <a:t>Functions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dirty="0" smtClean="0"/>
          </a:p>
          <a:p>
            <a:pPr marL="640080" lvl="1">
              <a:defRPr/>
            </a:pPr>
            <a:r>
              <a:rPr lang="en-US" dirty="0" smtClean="0"/>
              <a:t>Parasympathetic input to lacrimal, sublingual, and submandibular glands, taste to anterior 2/3 of tongue, general sensation to concha of earlobe and small part of scalp, motor input to stapedius muscle</a:t>
            </a:r>
          </a:p>
          <a:p>
            <a:pPr marL="640080" lvl="1">
              <a:buNone/>
              <a:defRPr/>
            </a:pPr>
            <a:r>
              <a:rPr lang="en-US" dirty="0"/>
              <a:t>“Facial motor intact”</a:t>
            </a:r>
          </a:p>
        </p:txBody>
      </p:sp>
    </p:spTree>
    <p:extLst>
      <p:ext uri="{BB962C8B-B14F-4D97-AF65-F5344CB8AC3E}">
        <p14:creationId xmlns:p14="http://schemas.microsoft.com/office/powerpoint/2010/main" val="12778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8148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altLang="en-US" sz="3600" u="sng" dirty="0" smtClean="0"/>
              <a:t>Vestibulocochlear Nerve</a:t>
            </a:r>
            <a:br>
              <a:rPr lang="en-US" altLang="en-US" sz="3600" u="sng" dirty="0" smtClean="0"/>
            </a:br>
            <a:r>
              <a:rPr lang="en-US" altLang="en-US" sz="3600" dirty="0" smtClean="0"/>
              <a:t>C</a:t>
            </a:r>
            <a:r>
              <a:rPr lang="en-US" altLang="en-US" sz="3600" dirty="0" smtClean="0"/>
              <a:t>.N. VIII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18" y="2413416"/>
            <a:ext cx="6438264" cy="40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2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>
            <a:normAutofit fontScale="90000"/>
          </a:bodyPr>
          <a:lstStyle/>
          <a:p>
            <a:pPr marL="54864" algn="ctr"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 u="sng" dirty="0" smtClean="0"/>
              <a:t>Vestibulocochlear Nerve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Hearing </a:t>
            </a:r>
            <a:r>
              <a:rPr lang="en-US" dirty="0" smtClean="0"/>
              <a:t>and Balance</a:t>
            </a:r>
          </a:p>
          <a:p>
            <a:pPr marL="640080" lvl="1">
              <a:defRPr/>
            </a:pPr>
            <a:r>
              <a:rPr lang="en-US" dirty="0" smtClean="0"/>
              <a:t>Patients will complain of </a:t>
            </a:r>
            <a:r>
              <a:rPr lang="en-US" dirty="0" smtClean="0"/>
              <a:t>tinnitus, </a:t>
            </a:r>
            <a:r>
              <a:rPr lang="en-US" dirty="0" smtClean="0"/>
              <a:t>hearing loss, and/or vertigo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Weber and Renee Test</a:t>
            </a:r>
          </a:p>
          <a:p>
            <a:pPr marL="640080" lvl="1">
              <a:defRPr/>
            </a:pPr>
            <a:r>
              <a:rPr lang="en-US" dirty="0" smtClean="0"/>
              <a:t>Differentiates Conductive vs Sensorineural hearing loss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Afferent input to the Oculocephalic Reflex</a:t>
            </a:r>
          </a:p>
          <a:p>
            <a:pPr marL="640080" lvl="1">
              <a:defRPr/>
            </a:pPr>
            <a:r>
              <a:rPr lang="en-US" dirty="0" smtClean="0"/>
              <a:t>Doll’s  Eye Maneuver</a:t>
            </a:r>
          </a:p>
          <a:p>
            <a:pPr marL="640080" lvl="1">
              <a:defRPr/>
            </a:pPr>
            <a:r>
              <a:rPr lang="en-US" dirty="0" smtClean="0"/>
              <a:t>Cold </a:t>
            </a:r>
            <a:r>
              <a:rPr lang="en-US" dirty="0" err="1" smtClean="0"/>
              <a:t>Calorics</a:t>
            </a:r>
            <a:endParaRPr lang="en-US" dirty="0" smtClean="0"/>
          </a:p>
          <a:p>
            <a:pPr marL="640080" lvl="1">
              <a:defRPr/>
            </a:pPr>
            <a:r>
              <a:rPr lang="en-US" u="sng" dirty="0" smtClean="0"/>
              <a:t>Not “COWS”</a:t>
            </a:r>
          </a:p>
          <a:p>
            <a:pPr marL="640080" lvl="1">
              <a:buNone/>
              <a:defRPr/>
            </a:pPr>
            <a:r>
              <a:rPr lang="en-US" dirty="0" smtClean="0"/>
              <a:t>“Hearing grossly intact AU”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altLang="en-US" sz="3600" u="sng" dirty="0" smtClean="0"/>
              <a:t>Glossopharyngeal and Vagus Nerves</a:t>
            </a:r>
            <a:br>
              <a:rPr lang="en-US" altLang="en-US" sz="3600" u="sng" dirty="0" smtClean="0"/>
            </a:br>
            <a:r>
              <a:rPr lang="en-US" altLang="en-US" sz="3600" dirty="0" smtClean="0"/>
              <a:t>C</a:t>
            </a:r>
            <a:r>
              <a:rPr lang="en-US" altLang="en-US" sz="3600" dirty="0" smtClean="0"/>
              <a:t>.N’s IX and X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971801"/>
            <a:ext cx="352742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5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399"/>
            <a:ext cx="8229600" cy="1040567"/>
          </a:xfrm>
        </p:spPr>
        <p:txBody>
          <a:bodyPr>
            <a:normAutofit/>
          </a:bodyPr>
          <a:lstStyle/>
          <a:p>
            <a:pPr marL="54864" algn="ctr"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altLang="en-US" sz="3200" u="sng" dirty="0" smtClean="0"/>
              <a:t>Glossopharyngeal </a:t>
            </a:r>
            <a:r>
              <a:rPr lang="en-US" altLang="en-US" sz="3200" u="sng" dirty="0"/>
              <a:t>and Vagus </a:t>
            </a:r>
            <a:r>
              <a:rPr lang="en-US" altLang="en-US" sz="3200" u="sng" dirty="0" smtClean="0"/>
              <a:t>Nerves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Afferent </a:t>
            </a:r>
            <a:r>
              <a:rPr lang="en-US" altLang="en-US" dirty="0"/>
              <a:t>(IX) and Efferent (X) components for the Gag Reflex</a:t>
            </a:r>
          </a:p>
          <a:p>
            <a:pPr eaLnBrk="1" hangingPunct="1"/>
            <a:r>
              <a:rPr lang="en-US" altLang="en-US" dirty="0"/>
              <a:t>Vagus Nerve also does all </a:t>
            </a:r>
            <a:r>
              <a:rPr lang="en-US" altLang="en-US" dirty="0" err="1"/>
              <a:t>parasympathetics</a:t>
            </a:r>
            <a:r>
              <a:rPr lang="en-US" altLang="en-US" dirty="0"/>
              <a:t> from the neck down until the mid-transverse colon</a:t>
            </a:r>
          </a:p>
        </p:txBody>
      </p:sp>
    </p:spTree>
    <p:extLst>
      <p:ext uri="{BB962C8B-B14F-4D97-AF65-F5344CB8AC3E}">
        <p14:creationId xmlns:p14="http://schemas.microsoft.com/office/powerpoint/2010/main" val="10234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altLang="en-US" sz="3600" u="sng" dirty="0" smtClean="0"/>
              <a:t>Spinal Accessory Nerve</a:t>
            </a:r>
            <a:br>
              <a:rPr lang="en-US" altLang="en-US" sz="3600" u="sng" dirty="0" smtClean="0"/>
            </a:br>
            <a:r>
              <a:rPr lang="en-US" altLang="en-US" sz="3600" dirty="0" smtClean="0"/>
              <a:t>C</a:t>
            </a:r>
            <a:r>
              <a:rPr lang="en-US" altLang="en-US" sz="3600" dirty="0" smtClean="0"/>
              <a:t>.N. XI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1"/>
            <a:ext cx="24193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8001001" y="3124200"/>
            <a:ext cx="1871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/>
              <a:t>Trapezius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800"/>
              <a:t>strength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1905001" y="2667000"/>
            <a:ext cx="2417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/>
              <a:t>Sternocleido-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800"/>
              <a:t>Mastoid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800"/>
              <a:t>strength</a:t>
            </a:r>
          </a:p>
        </p:txBody>
      </p:sp>
    </p:spTree>
    <p:extLst>
      <p:ext uri="{BB962C8B-B14F-4D97-AF65-F5344CB8AC3E}">
        <p14:creationId xmlns:p14="http://schemas.microsoft.com/office/powerpoint/2010/main" val="3646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altLang="en-US" sz="3600" u="sng" dirty="0" smtClean="0"/>
              <a:t>Hypoglossal Nerve</a:t>
            </a:r>
            <a:br>
              <a:rPr lang="en-US" altLang="en-US" sz="3600" u="sng" dirty="0" smtClean="0"/>
            </a:br>
            <a:r>
              <a:rPr lang="en-US" altLang="en-US" sz="3600" dirty="0" smtClean="0"/>
              <a:t>C</a:t>
            </a:r>
            <a:r>
              <a:rPr lang="en-US" altLang="en-US" sz="3600" dirty="0" smtClean="0"/>
              <a:t>.N. XII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1"/>
            <a:ext cx="621030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3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>
            <a:normAutofit fontScale="90000"/>
          </a:bodyPr>
          <a:lstStyle/>
          <a:p>
            <a:pPr marL="54864" algn="ctr"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Cranial Nerves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altLang="en-US" sz="3200" u="sng" dirty="0" smtClean="0"/>
              <a:t>Hypoglossal Nerve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Protrudes </a:t>
            </a:r>
            <a:r>
              <a:rPr lang="en-US" altLang="en-US" dirty="0"/>
              <a:t>the tongue to the opposite side</a:t>
            </a:r>
          </a:p>
          <a:p>
            <a:pPr eaLnBrk="1" hangingPunct="1"/>
            <a:r>
              <a:rPr lang="en-US" altLang="en-US" dirty="0"/>
              <a:t>Tongue in cheek (strength)</a:t>
            </a:r>
          </a:p>
          <a:p>
            <a:pPr eaLnBrk="1" hangingPunct="1"/>
            <a:r>
              <a:rPr lang="en-US" altLang="en-US" dirty="0"/>
              <a:t>Hemi-atrophy and </a:t>
            </a:r>
            <a:r>
              <a:rPr lang="en-US" altLang="en-US" dirty="0" err="1"/>
              <a:t>fasiculations</a:t>
            </a:r>
            <a:r>
              <a:rPr lang="en-US" altLang="en-US" dirty="0"/>
              <a:t> (LMN)</a:t>
            </a:r>
          </a:p>
        </p:txBody>
      </p:sp>
    </p:spTree>
    <p:extLst>
      <p:ext uri="{BB962C8B-B14F-4D97-AF65-F5344CB8AC3E}">
        <p14:creationId xmlns:p14="http://schemas.microsoft.com/office/powerpoint/2010/main" val="11290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>
            <a:normAutofit fontScale="90000"/>
          </a:bodyPr>
          <a:lstStyle/>
          <a:p>
            <a:pPr marL="54864" algn="ctr"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Motor Examination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Strength</a:t>
            </a:r>
          </a:p>
          <a:p>
            <a:pPr eaLnBrk="1" hangingPunct="1"/>
            <a:r>
              <a:rPr lang="en-US" altLang="en-US" sz="4000"/>
              <a:t>Tone</a:t>
            </a:r>
          </a:p>
          <a:p>
            <a:pPr eaLnBrk="1" hangingPunct="1"/>
            <a:r>
              <a:rPr lang="en-US" altLang="en-US" sz="4000"/>
              <a:t>DTR’s</a:t>
            </a:r>
          </a:p>
          <a:p>
            <a:pPr eaLnBrk="1" hangingPunct="1"/>
            <a:r>
              <a:rPr lang="en-US" altLang="en-US" sz="4000"/>
              <a:t>Plantar Responses</a:t>
            </a:r>
          </a:p>
          <a:p>
            <a:pPr eaLnBrk="1" hangingPunct="1"/>
            <a:r>
              <a:rPr lang="en-US" altLang="en-US" sz="4000"/>
              <a:t>Involuntary Movements</a:t>
            </a:r>
          </a:p>
        </p:txBody>
      </p:sp>
    </p:spTree>
    <p:extLst>
      <p:ext uri="{BB962C8B-B14F-4D97-AF65-F5344CB8AC3E}">
        <p14:creationId xmlns:p14="http://schemas.microsoft.com/office/powerpoint/2010/main" val="13291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3600" u="sng" dirty="0"/>
              <a:t>Six Subsets of the Neuro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Mental </a:t>
            </a:r>
            <a:r>
              <a:rPr lang="en-US" dirty="0" smtClean="0"/>
              <a:t>Status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Cranial nerves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Motor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Sensory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Coordination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/>
              <a:t>Gait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en-US" dirty="0"/>
              <a:t>* Always write or present the exam in this format regardless of the order in which the information is obtained</a:t>
            </a:r>
          </a:p>
        </p:txBody>
      </p:sp>
    </p:spTree>
    <p:extLst>
      <p:ext uri="{BB962C8B-B14F-4D97-AF65-F5344CB8AC3E}">
        <p14:creationId xmlns:p14="http://schemas.microsoft.com/office/powerpoint/2010/main" val="21184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algn="ctr"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Motor Examination</a:t>
            </a:r>
          </a:p>
        </p:txBody>
      </p:sp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30861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2819400" y="3276601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4000" b="1">
                <a:latin typeface="Arial" charset="0"/>
              </a:rPr>
              <a:t>Strength</a:t>
            </a:r>
          </a:p>
        </p:txBody>
      </p:sp>
    </p:spTree>
    <p:extLst>
      <p:ext uri="{BB962C8B-B14F-4D97-AF65-F5344CB8AC3E}">
        <p14:creationId xmlns:p14="http://schemas.microsoft.com/office/powerpoint/2010/main" val="12803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>
            <a:normAutofit fontScale="90000"/>
          </a:bodyPr>
          <a:lstStyle/>
          <a:p>
            <a:pPr marL="54864" algn="ctr"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Motor Examination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charset="2"/>
              <a:buNone/>
            </a:pPr>
            <a:r>
              <a:rPr lang="en-US" altLang="en-US" b="1" u="sng" dirty="0"/>
              <a:t>Strength</a:t>
            </a:r>
          </a:p>
          <a:p>
            <a:pPr algn="ctr" eaLnBrk="1" hangingPunct="1">
              <a:buFont typeface="Wingdings 2" charset="2"/>
              <a:buNone/>
            </a:pPr>
            <a:r>
              <a:rPr lang="en-US" altLang="en-US" dirty="0"/>
              <a:t>Medical Research Council Scale</a:t>
            </a:r>
          </a:p>
          <a:p>
            <a:pPr eaLnBrk="1" hangingPunct="1"/>
            <a:r>
              <a:rPr lang="en-US" altLang="en-US" dirty="0"/>
              <a:t>5/5 = Full Strength</a:t>
            </a:r>
          </a:p>
          <a:p>
            <a:pPr eaLnBrk="1" hangingPunct="1"/>
            <a:r>
              <a:rPr lang="en-US" altLang="en-US" dirty="0"/>
              <a:t>4/5 = Weakness with Resistance</a:t>
            </a:r>
          </a:p>
          <a:p>
            <a:pPr eaLnBrk="1" hangingPunct="1"/>
            <a:r>
              <a:rPr lang="en-US" altLang="en-US" dirty="0"/>
              <a:t>3/5 = Can Overcome Gravity Only</a:t>
            </a:r>
          </a:p>
          <a:p>
            <a:pPr eaLnBrk="1" hangingPunct="1"/>
            <a:r>
              <a:rPr lang="en-US" altLang="en-US" dirty="0"/>
              <a:t>2/5 = Can Move Limb without Gravity</a:t>
            </a:r>
          </a:p>
          <a:p>
            <a:pPr eaLnBrk="1" hangingPunct="1"/>
            <a:r>
              <a:rPr lang="en-US" altLang="en-US" dirty="0"/>
              <a:t>1/5 = Can Activate Muscle </a:t>
            </a:r>
            <a:r>
              <a:rPr lang="en-US" altLang="en-US" dirty="0" smtClean="0"/>
              <a:t>without Moving </a:t>
            </a:r>
            <a:r>
              <a:rPr lang="en-US" altLang="en-US" dirty="0"/>
              <a:t>Limb</a:t>
            </a:r>
          </a:p>
          <a:p>
            <a:pPr eaLnBrk="1" hangingPunct="1"/>
            <a:r>
              <a:rPr lang="en-US" altLang="en-US" dirty="0"/>
              <a:t>0/5 = Cannot Activate Muscle</a:t>
            </a:r>
          </a:p>
          <a:p>
            <a:pPr eaLnBrk="1" hangingPunct="1"/>
            <a:endParaRPr lang="en-US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5017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>
            <a:normAutofit fontScale="90000"/>
          </a:bodyPr>
          <a:lstStyle/>
          <a:p>
            <a:pPr marL="54864" algn="ctr"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Motor Examination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828800" y="1646238"/>
            <a:ext cx="8534400" cy="4525962"/>
          </a:xfrm>
        </p:spPr>
        <p:txBody>
          <a:bodyPr/>
          <a:lstStyle/>
          <a:p>
            <a:pPr algn="ctr" eaLnBrk="1" hangingPunct="1">
              <a:buFont typeface="Wingdings 2" charset="2"/>
              <a:buNone/>
            </a:pPr>
            <a:r>
              <a:rPr lang="en-US" altLang="en-US" sz="4000" u="sng" dirty="0"/>
              <a:t>Weakness</a:t>
            </a:r>
          </a:p>
          <a:p>
            <a:pPr eaLnBrk="1" hangingPunct="1"/>
            <a:r>
              <a:rPr lang="en-US" altLang="en-US" sz="3600" dirty="0"/>
              <a:t>Describe the Distribution of Weakness</a:t>
            </a:r>
          </a:p>
          <a:p>
            <a:pPr lvl="1" eaLnBrk="1" hangingPunct="1"/>
            <a:r>
              <a:rPr lang="en-US" altLang="en-US" sz="3200" dirty="0"/>
              <a:t>Upper Motor Neuron Pattern</a:t>
            </a:r>
          </a:p>
          <a:p>
            <a:pPr lvl="1" eaLnBrk="1" hangingPunct="1"/>
            <a:r>
              <a:rPr lang="en-US" altLang="en-US" sz="3200" dirty="0"/>
              <a:t>Peripheral neuropathy Pattern</a:t>
            </a:r>
          </a:p>
          <a:p>
            <a:pPr lvl="1" eaLnBrk="1" hangingPunct="1"/>
            <a:r>
              <a:rPr lang="en-US" altLang="en-US" sz="3200" dirty="0"/>
              <a:t>Myopathic Pattern</a:t>
            </a:r>
          </a:p>
        </p:txBody>
      </p:sp>
    </p:spTree>
    <p:extLst>
      <p:ext uri="{BB962C8B-B14F-4D97-AF65-F5344CB8AC3E}">
        <p14:creationId xmlns:p14="http://schemas.microsoft.com/office/powerpoint/2010/main" val="17819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>
            <a:normAutofit fontScale="90000"/>
          </a:bodyPr>
          <a:lstStyle/>
          <a:p>
            <a:pPr marL="54864" algn="ctr"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Motor Examination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46238"/>
          <a:ext cx="8229600" cy="3613151"/>
        </p:xfrm>
        <a:graphic>
          <a:graphicData uri="http://schemas.openxmlformats.org/drawingml/2006/table">
            <a:tbl>
              <a:tblPr/>
              <a:tblGrid>
                <a:gridCol w="2743200"/>
                <a:gridCol w="2895600"/>
                <a:gridCol w="2590800"/>
              </a:tblGrid>
              <a:tr h="476250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Rockwel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charset="0"/>
                        </a:rPr>
                        <a:t>Upper Motor Neuron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charset="0"/>
                        </a:rPr>
                        <a:t>Lower Motor Neuron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769938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        Spasticity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        Hypotonia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70167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DTR’s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         Brisk DTR’s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        Diminished 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        Absent DTR’s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56197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Plantar Responses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          Upgoing Toes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      Downgoing Toes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65722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Atrophy/Fasiculations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800">
                          <a:solidFill>
                            <a:schemeClr val="tx1"/>
                          </a:solidFill>
                          <a:latin typeface="Rockwell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Rockwel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Rockwel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Rockwel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5638800" y="2057400"/>
            <a:ext cx="304800" cy="457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763000" y="2057400"/>
            <a:ext cx="304800" cy="457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4876800" y="2667000"/>
            <a:ext cx="3048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696200" y="27432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876800" y="3429000"/>
            <a:ext cx="3048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696200" y="34290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876800" y="4038600"/>
            <a:ext cx="3048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696200" y="40386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>
            <a:normAutofit fontScale="90000"/>
          </a:bodyPr>
          <a:lstStyle/>
          <a:p>
            <a:pPr marL="54864" algn="ctr"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Motor Examination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4876800"/>
          </a:xfrm>
        </p:spPr>
        <p:txBody>
          <a:bodyPr/>
          <a:lstStyle/>
          <a:p>
            <a:pPr algn="ctr" eaLnBrk="1" hangingPunct="1">
              <a:buFont typeface="Wingdings 2" charset="2"/>
              <a:buNone/>
            </a:pPr>
            <a:r>
              <a:rPr lang="en-US" altLang="en-US" u="sng" dirty="0"/>
              <a:t>Tone</a:t>
            </a:r>
          </a:p>
          <a:p>
            <a:pPr eaLnBrk="1" hangingPunct="1"/>
            <a:r>
              <a:rPr lang="en-US" altLang="en-US" dirty="0"/>
              <a:t>Tone is the resistance appreciated when 	moving a limb passively</a:t>
            </a:r>
          </a:p>
          <a:p>
            <a:pPr eaLnBrk="1" hangingPunct="1"/>
            <a:r>
              <a:rPr lang="en-US" altLang="en-US" dirty="0"/>
              <a:t>“Normal Tone”</a:t>
            </a:r>
          </a:p>
          <a:p>
            <a:pPr eaLnBrk="1" hangingPunct="1"/>
            <a:r>
              <a:rPr lang="en-US" altLang="en-US" dirty="0"/>
              <a:t>Hypotonia</a:t>
            </a:r>
          </a:p>
          <a:p>
            <a:pPr lvl="1" eaLnBrk="1" hangingPunct="1"/>
            <a:r>
              <a:rPr lang="en-US" altLang="en-US" dirty="0"/>
              <a:t>“Central Hypotonia”</a:t>
            </a:r>
          </a:p>
          <a:p>
            <a:pPr lvl="1" eaLnBrk="1" hangingPunct="1"/>
            <a:r>
              <a:rPr lang="en-US" altLang="en-US" dirty="0"/>
              <a:t>“Peripheral Hypotonia”</a:t>
            </a:r>
          </a:p>
          <a:p>
            <a:pPr eaLnBrk="1" hangingPunct="1"/>
            <a:r>
              <a:rPr lang="en-US" altLang="en-US" dirty="0">
                <a:solidFill>
                  <a:srgbClr val="00B0F0"/>
                </a:solidFill>
              </a:rPr>
              <a:t>Increased Tone</a:t>
            </a:r>
          </a:p>
          <a:p>
            <a:pPr lvl="1" eaLnBrk="1" hangingPunct="1"/>
            <a:r>
              <a:rPr lang="en-US" altLang="en-US" dirty="0"/>
              <a:t>Spasticity (Corticospinal Tract)</a:t>
            </a:r>
          </a:p>
          <a:p>
            <a:pPr lvl="1" eaLnBrk="1" hangingPunct="1"/>
            <a:r>
              <a:rPr lang="en-US" altLang="en-US" dirty="0"/>
              <a:t>Rigidity (Basal Ganglia, Parkinson’s Disease)</a:t>
            </a:r>
          </a:p>
          <a:p>
            <a:pPr lvl="1" eaLnBrk="1" hangingPunct="1"/>
            <a:r>
              <a:rPr lang="en-US" altLang="en-US" dirty="0"/>
              <a:t>Dystonia (Basal Ganglia)</a:t>
            </a:r>
          </a:p>
        </p:txBody>
      </p:sp>
    </p:spTree>
    <p:extLst>
      <p:ext uri="{BB962C8B-B14F-4D97-AF65-F5344CB8AC3E}">
        <p14:creationId xmlns:p14="http://schemas.microsoft.com/office/powerpoint/2010/main" val="2122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>
            <a:normAutofit fontScale="90000"/>
          </a:bodyPr>
          <a:lstStyle/>
          <a:p>
            <a:pPr marL="54864" algn="ctr"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Motor Examination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charset="2"/>
              <a:buNone/>
            </a:pPr>
            <a:r>
              <a:rPr lang="en-US" altLang="en-US" u="sng"/>
              <a:t>DTR’s</a:t>
            </a:r>
          </a:p>
          <a:p>
            <a:pPr eaLnBrk="1" hangingPunct="1"/>
            <a:r>
              <a:rPr lang="en-US" altLang="en-US"/>
              <a:t>0/4 = Absent</a:t>
            </a:r>
          </a:p>
          <a:p>
            <a:pPr eaLnBrk="1" hangingPunct="1"/>
            <a:r>
              <a:rPr lang="en-US" altLang="en-US"/>
              <a:t>1-2/4 = Normal Range</a:t>
            </a:r>
          </a:p>
          <a:p>
            <a:pPr eaLnBrk="1" hangingPunct="1"/>
            <a:r>
              <a:rPr lang="en-US" altLang="en-US"/>
              <a:t>3/4 = Pathologically Brisk</a:t>
            </a:r>
          </a:p>
          <a:p>
            <a:pPr eaLnBrk="1" hangingPunct="1"/>
            <a:r>
              <a:rPr lang="en-US" altLang="en-US"/>
              <a:t>4/4 = Clonus</a:t>
            </a:r>
          </a:p>
        </p:txBody>
      </p:sp>
    </p:spTree>
    <p:extLst>
      <p:ext uri="{BB962C8B-B14F-4D97-AF65-F5344CB8AC3E}">
        <p14:creationId xmlns:p14="http://schemas.microsoft.com/office/powerpoint/2010/main" val="19836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Motor Examination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5562600" y="1752600"/>
            <a:ext cx="7620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38800" y="1828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1828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Block Arc 7"/>
          <p:cNvSpPr/>
          <p:nvPr/>
        </p:nvSpPr>
        <p:spPr>
          <a:xfrm rot="10800000">
            <a:off x="5715000" y="2057400"/>
            <a:ext cx="457200" cy="304800"/>
          </a:xfrm>
          <a:prstGeom prst="blockArc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4" idx="4"/>
          </p:cNvCxnSpPr>
          <p:nvPr/>
        </p:nvCxnSpPr>
        <p:spPr>
          <a:xfrm rot="5400000">
            <a:off x="4991101" y="3390901"/>
            <a:ext cx="190500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5943600" y="2895600"/>
            <a:ext cx="533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5943600" y="2895600"/>
            <a:ext cx="4572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524500" y="2933700"/>
            <a:ext cx="4572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53000" y="2971800"/>
            <a:ext cx="6096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6477000" y="2971800"/>
            <a:ext cx="6096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105400" y="4343400"/>
            <a:ext cx="83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5974830" y="4343400"/>
            <a:ext cx="914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4572001" y="4876801"/>
            <a:ext cx="106680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6400801" y="4876801"/>
            <a:ext cx="106680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72000" y="5410200"/>
            <a:ext cx="533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6934200" y="5410200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6" name="TextBox 48"/>
          <p:cNvSpPr txBox="1">
            <a:spLocks noChangeArrowheads="1"/>
          </p:cNvSpPr>
          <p:nvPr/>
        </p:nvSpPr>
        <p:spPr bwMode="auto">
          <a:xfrm>
            <a:off x="5257801" y="2743200"/>
            <a:ext cx="44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2</a:t>
            </a:r>
          </a:p>
        </p:txBody>
      </p:sp>
      <p:sp>
        <p:nvSpPr>
          <p:cNvPr id="48147" name="TextBox 49"/>
          <p:cNvSpPr txBox="1">
            <a:spLocks noChangeArrowheads="1"/>
          </p:cNvSpPr>
          <p:nvPr/>
        </p:nvSpPr>
        <p:spPr bwMode="auto">
          <a:xfrm>
            <a:off x="6324601" y="2819400"/>
            <a:ext cx="44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2+</a:t>
            </a:r>
          </a:p>
        </p:txBody>
      </p:sp>
      <p:sp>
        <p:nvSpPr>
          <p:cNvPr id="48148" name="TextBox 51"/>
          <p:cNvSpPr txBox="1">
            <a:spLocks noChangeArrowheads="1"/>
          </p:cNvSpPr>
          <p:nvPr/>
        </p:nvSpPr>
        <p:spPr bwMode="auto">
          <a:xfrm>
            <a:off x="4648200" y="4267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2</a:t>
            </a:r>
          </a:p>
        </p:txBody>
      </p:sp>
      <p:sp>
        <p:nvSpPr>
          <p:cNvPr id="48149" name="TextBox 52"/>
          <p:cNvSpPr txBox="1">
            <a:spLocks noChangeArrowheads="1"/>
          </p:cNvSpPr>
          <p:nvPr/>
        </p:nvSpPr>
        <p:spPr bwMode="auto">
          <a:xfrm>
            <a:off x="7162800" y="4267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3</a:t>
            </a:r>
          </a:p>
        </p:txBody>
      </p:sp>
      <p:sp>
        <p:nvSpPr>
          <p:cNvPr id="48150" name="TextBox 53"/>
          <p:cNvSpPr txBox="1">
            <a:spLocks noChangeArrowheads="1"/>
          </p:cNvSpPr>
          <p:nvPr/>
        </p:nvSpPr>
        <p:spPr bwMode="auto">
          <a:xfrm>
            <a:off x="5257800" y="5105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4</a:t>
            </a:r>
          </a:p>
        </p:txBody>
      </p:sp>
      <p:sp>
        <p:nvSpPr>
          <p:cNvPr id="48151" name="TextBox 54"/>
          <p:cNvSpPr txBox="1">
            <a:spLocks noChangeArrowheads="1"/>
          </p:cNvSpPr>
          <p:nvPr/>
        </p:nvSpPr>
        <p:spPr bwMode="auto">
          <a:xfrm>
            <a:off x="6477000" y="5105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4</a:t>
            </a:r>
          </a:p>
        </p:txBody>
      </p:sp>
      <p:sp>
        <p:nvSpPr>
          <p:cNvPr id="56" name="Up Arrow 55"/>
          <p:cNvSpPr/>
          <p:nvPr/>
        </p:nvSpPr>
        <p:spPr>
          <a:xfrm>
            <a:off x="7391400" y="5105400"/>
            <a:ext cx="304800" cy="4572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Down Arrow 56"/>
          <p:cNvSpPr/>
          <p:nvPr/>
        </p:nvSpPr>
        <p:spPr>
          <a:xfrm>
            <a:off x="4191000" y="5105400"/>
            <a:ext cx="304800" cy="457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Motor Examination</a:t>
            </a:r>
            <a:endParaRPr lang="en-US" sz="3200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charset="2"/>
              <a:buNone/>
            </a:pPr>
            <a:r>
              <a:rPr lang="en-US" altLang="en-US" u="sng"/>
              <a:t>Involuntary Movements</a:t>
            </a:r>
          </a:p>
          <a:p>
            <a:pPr eaLnBrk="1" hangingPunct="1"/>
            <a:r>
              <a:rPr lang="en-US" altLang="en-US"/>
              <a:t>Hyperkinetic Movements</a:t>
            </a:r>
          </a:p>
          <a:p>
            <a:pPr lvl="1" eaLnBrk="1" hangingPunct="1"/>
            <a:r>
              <a:rPr lang="en-US" altLang="en-US"/>
              <a:t>Chorea</a:t>
            </a:r>
          </a:p>
          <a:p>
            <a:pPr lvl="1" eaLnBrk="1" hangingPunct="1"/>
            <a:r>
              <a:rPr lang="en-US" altLang="en-US"/>
              <a:t>Athetosis</a:t>
            </a:r>
          </a:p>
          <a:p>
            <a:pPr lvl="1" eaLnBrk="1" hangingPunct="1"/>
            <a:r>
              <a:rPr lang="en-US" altLang="en-US"/>
              <a:t>Tics</a:t>
            </a:r>
          </a:p>
          <a:p>
            <a:pPr lvl="1" eaLnBrk="1" hangingPunct="1"/>
            <a:r>
              <a:rPr lang="en-US" altLang="en-US"/>
              <a:t>Myoclonus</a:t>
            </a:r>
          </a:p>
          <a:p>
            <a:pPr eaLnBrk="1" hangingPunct="1"/>
            <a:r>
              <a:rPr lang="en-US" altLang="en-US"/>
              <a:t>Bradykinetic Movements</a:t>
            </a:r>
          </a:p>
          <a:p>
            <a:pPr lvl="1" eaLnBrk="1" hangingPunct="1"/>
            <a:r>
              <a:rPr lang="en-US" altLang="en-US"/>
              <a:t>Parkinsonism (Bradykinesia, Rigidity, Postural Instability, Resting Tremor)</a:t>
            </a:r>
          </a:p>
          <a:p>
            <a:pPr lvl="1" eaLnBrk="1" hangingPunct="1"/>
            <a:r>
              <a:rPr lang="en-US" altLang="en-US"/>
              <a:t>Dystonia</a:t>
            </a:r>
          </a:p>
          <a:p>
            <a:pPr eaLnBrk="1" hangingPunct="1">
              <a:buFont typeface="Wingdings 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Sensory Examination</a:t>
            </a:r>
            <a:endParaRPr lang="en-US" sz="3200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charset="2"/>
              <a:buNone/>
            </a:pPr>
            <a:r>
              <a:rPr lang="en-US" altLang="en-US" u="sng"/>
              <a:t>Primary Sensory Modalities</a:t>
            </a:r>
          </a:p>
          <a:p>
            <a:pPr eaLnBrk="1" hangingPunct="1"/>
            <a:r>
              <a:rPr lang="en-US" altLang="en-US" sz="2400"/>
              <a:t>Light Touch (Multiple Pathways)</a:t>
            </a:r>
          </a:p>
          <a:p>
            <a:pPr eaLnBrk="1" hangingPunct="1"/>
            <a:r>
              <a:rPr lang="en-US" altLang="en-US" sz="2400"/>
              <a:t>Pain/Temperature Sensation (Spinothalamic Tract)</a:t>
            </a:r>
          </a:p>
          <a:p>
            <a:pPr eaLnBrk="1" hangingPunct="1"/>
            <a:r>
              <a:rPr lang="en-US" altLang="en-US" sz="2400"/>
              <a:t>Vibration/Position Sensation (Posterior Columns)</a:t>
            </a:r>
          </a:p>
          <a:p>
            <a:pPr algn="ctr" eaLnBrk="1" hangingPunct="1">
              <a:buFont typeface="Wingdings 2" charset="2"/>
              <a:buNone/>
            </a:pPr>
            <a:r>
              <a:rPr lang="en-US" altLang="en-US" u="sng"/>
              <a:t>Cortical Sensory Modalities</a:t>
            </a:r>
          </a:p>
          <a:p>
            <a:pPr eaLnBrk="1" hangingPunct="1"/>
            <a:r>
              <a:rPr lang="en-US" altLang="en-US" sz="2400"/>
              <a:t>Stereognosis</a:t>
            </a:r>
          </a:p>
          <a:p>
            <a:pPr eaLnBrk="1" hangingPunct="1"/>
            <a:r>
              <a:rPr lang="en-US" altLang="en-US" sz="2400"/>
              <a:t>Graphesthesia</a:t>
            </a:r>
          </a:p>
          <a:p>
            <a:pPr eaLnBrk="1" hangingPunct="1"/>
            <a:r>
              <a:rPr lang="en-US" altLang="en-US" sz="2400"/>
              <a:t>Two-Point Discrimination</a:t>
            </a:r>
          </a:p>
          <a:p>
            <a:pPr eaLnBrk="1" hangingPunct="1"/>
            <a:r>
              <a:rPr lang="en-US" altLang="en-US" sz="2400"/>
              <a:t>Double Simultaneous Extinction</a:t>
            </a:r>
          </a:p>
        </p:txBody>
      </p:sp>
    </p:spTree>
    <p:extLst>
      <p:ext uri="{BB962C8B-B14F-4D97-AF65-F5344CB8AC3E}">
        <p14:creationId xmlns:p14="http://schemas.microsoft.com/office/powerpoint/2010/main" val="4842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Sensory Examination</a:t>
            </a:r>
            <a:endParaRPr lang="en-US" sz="3200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charset="2"/>
              <a:buNone/>
            </a:pPr>
            <a:r>
              <a:rPr lang="en-US" altLang="en-US" u="sng"/>
              <a:t>Primary Sensory Modalities</a:t>
            </a:r>
          </a:p>
          <a:p>
            <a:pPr eaLnBrk="1" hangingPunct="1"/>
            <a:r>
              <a:rPr lang="en-US" altLang="en-US"/>
              <a:t>Reflect Input from sensory receptors, sensory nerves, spinal cord, brainstem,  through to the level of the Thalamus.</a:t>
            </a:r>
          </a:p>
          <a:p>
            <a:pPr algn="ctr" eaLnBrk="1" hangingPunct="1">
              <a:buFont typeface="Wingdings 2" charset="2"/>
              <a:buNone/>
            </a:pPr>
            <a:r>
              <a:rPr lang="en-US" altLang="en-US" u="sng"/>
              <a:t>Cortical Sensory Modalities</a:t>
            </a:r>
          </a:p>
          <a:p>
            <a:pPr eaLnBrk="1" hangingPunct="1"/>
            <a:r>
              <a:rPr lang="en-US" altLang="en-US"/>
              <a:t>Reflect Processing by the Somatosensory Cortex (post-central gyrus)</a:t>
            </a:r>
          </a:p>
        </p:txBody>
      </p:sp>
    </p:spTree>
    <p:extLst>
      <p:ext uri="{BB962C8B-B14F-4D97-AF65-F5344CB8AC3E}">
        <p14:creationId xmlns:p14="http://schemas.microsoft.com/office/powerpoint/2010/main" val="17754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/>
          <a:lstStyle/>
          <a:p>
            <a:pPr algn="ctr"/>
            <a:r>
              <a:rPr lang="en-US" altLang="en-US" sz="3600" u="sng" dirty="0" smtClean="0"/>
              <a:t>Concept of a Screening Exam</a:t>
            </a:r>
            <a:endParaRPr lang="en-US" altLang="en-US" sz="3600" u="sng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752600" y="1646238"/>
            <a:ext cx="8610600" cy="4525962"/>
          </a:xfrm>
        </p:spPr>
        <p:txBody>
          <a:bodyPr/>
          <a:lstStyle/>
          <a:p>
            <a:pPr algn="ctr" eaLnBrk="1" hangingPunct="1">
              <a:buFont typeface="Wingdings 2" charset="2"/>
              <a:buNone/>
            </a:pPr>
            <a:endParaRPr lang="en-US" altLang="en-US" u="sng" dirty="0"/>
          </a:p>
          <a:p>
            <a:pPr eaLnBrk="1" hangingPunct="1"/>
            <a:r>
              <a:rPr lang="en-US" altLang="en-US" b="1" u="sng" dirty="0" smtClean="0"/>
              <a:t>Screen</a:t>
            </a:r>
            <a:r>
              <a:rPr lang="en-US" altLang="en-US" dirty="0" smtClean="0"/>
              <a:t> </a:t>
            </a:r>
            <a:r>
              <a:rPr lang="en-US" altLang="en-US" dirty="0"/>
              <a:t>each of the </a:t>
            </a:r>
            <a:r>
              <a:rPr lang="en-US" altLang="en-US" dirty="0" smtClean="0"/>
              <a:t>subsets. This allows </a:t>
            </a:r>
            <a:r>
              <a:rPr lang="en-US" altLang="en-US" dirty="0"/>
              <a:t>one to </a:t>
            </a:r>
            <a:r>
              <a:rPr lang="en-US" altLang="en-US" b="1" i="1" dirty="0"/>
              <a:t>check</a:t>
            </a:r>
            <a:r>
              <a:rPr lang="en-US" altLang="en-US" dirty="0"/>
              <a:t> on the </a:t>
            </a:r>
            <a:r>
              <a:rPr lang="en-US" altLang="en-US" b="1" i="1" dirty="0"/>
              <a:t>entire</a:t>
            </a:r>
            <a:r>
              <a:rPr lang="en-US" altLang="en-US" dirty="0"/>
              <a:t> </a:t>
            </a:r>
            <a:r>
              <a:rPr lang="en-US" altLang="en-US" b="1" i="1" dirty="0"/>
              <a:t>neuroaxis</a:t>
            </a:r>
            <a:r>
              <a:rPr lang="en-US" altLang="en-US" dirty="0"/>
              <a:t> (Cortex, Subcortical White Matter, Basal Ganglia/Thalamus, Brainstem, Cerebellum, Spinal Cord, Peripheral Nerves, NMJ, and Muscles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b="1" u="sng" dirty="0" smtClean="0"/>
              <a:t>Expand</a:t>
            </a:r>
            <a:r>
              <a:rPr lang="en-US" altLang="en-US" dirty="0" smtClean="0"/>
              <a:t> </a:t>
            </a:r>
            <a:r>
              <a:rPr lang="en-US" altLang="en-US" dirty="0"/>
              <a:t>evaluation of a given subset to either</a:t>
            </a:r>
          </a:p>
          <a:p>
            <a:pPr lvl="1" eaLnBrk="1" hangingPunct="1"/>
            <a:r>
              <a:rPr lang="en-US" altLang="en-US" sz="2200" b="1" i="1" dirty="0"/>
              <a:t>Answer</a:t>
            </a:r>
            <a:r>
              <a:rPr lang="en-US" altLang="en-US" sz="2200" dirty="0"/>
              <a:t> questions generated from the History</a:t>
            </a:r>
          </a:p>
          <a:p>
            <a:pPr lvl="1" eaLnBrk="1" hangingPunct="1"/>
            <a:r>
              <a:rPr lang="en-US" altLang="en-US" sz="2200" b="1" i="1" dirty="0"/>
              <a:t>Confirm</a:t>
            </a:r>
            <a:r>
              <a:rPr lang="en-US" altLang="en-US" sz="2200" dirty="0"/>
              <a:t> or </a:t>
            </a:r>
            <a:r>
              <a:rPr lang="en-US" altLang="en-US" sz="2200" b="1" i="1" dirty="0"/>
              <a:t>refute</a:t>
            </a:r>
            <a:r>
              <a:rPr lang="en-US" altLang="en-US" sz="2200" dirty="0"/>
              <a:t> expected or unexpected findings on Exam</a:t>
            </a:r>
          </a:p>
        </p:txBody>
      </p:sp>
    </p:spTree>
    <p:extLst>
      <p:ext uri="{BB962C8B-B14F-4D97-AF65-F5344CB8AC3E}">
        <p14:creationId xmlns:p14="http://schemas.microsoft.com/office/powerpoint/2010/main" val="15202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Sensory Examination</a:t>
            </a:r>
            <a:endParaRPr lang="en-US" sz="3200" dirty="0"/>
          </a:p>
        </p:txBody>
      </p:sp>
      <p:sp>
        <p:nvSpPr>
          <p:cNvPr id="5222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charset="2"/>
              <a:buNone/>
            </a:pPr>
            <a:r>
              <a:rPr lang="en-US" altLang="en-US" u="sng"/>
              <a:t>Pain and Temperature</a:t>
            </a:r>
          </a:p>
          <a:p>
            <a:r>
              <a:rPr lang="en-US" altLang="en-US"/>
              <a:t>A-</a:t>
            </a:r>
            <a:r>
              <a:rPr lang="el-GR" altLang="en-US">
                <a:latin typeface="Arial" charset="0"/>
                <a:ea typeface="Arial" charset="0"/>
                <a:cs typeface="Arial" charset="0"/>
              </a:rPr>
              <a:t>δ</a:t>
            </a:r>
            <a:r>
              <a:rPr lang="en-US" altLang="en-US">
                <a:latin typeface="Arial" charset="0"/>
                <a:ea typeface="Arial" charset="0"/>
                <a:cs typeface="Arial" charset="0"/>
              </a:rPr>
              <a:t> and small-unmyelinated fibres provide pain and temperature input which travels through the dorsal roots, then up and down a few segments in Lissauer’s tract then synapse with neurons in Lamina II (Substantia Gelatinosa)</a:t>
            </a:r>
          </a:p>
          <a:p>
            <a:r>
              <a:rPr lang="en-US" altLang="en-US">
                <a:latin typeface="Arial" charset="0"/>
                <a:ea typeface="Arial" charset="0"/>
                <a:cs typeface="Arial" charset="0"/>
              </a:rPr>
              <a:t>Second-order neurons cross midline at the anterior commissure and travel up the lateral spinothalamic tract to synapse on VPL nucleus of Thalamus</a:t>
            </a:r>
            <a:endParaRPr lang="en-US" altLang="en-US"/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2286000" y="1524000"/>
            <a:ext cx="7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US" altLang="en-US" sz="2800">
              <a:latin typeface="Arial" charset="0"/>
            </a:endParaRPr>
          </a:p>
          <a:p>
            <a:pPr eaLnBrk="1" hangingPunct="1">
              <a:buClrTx/>
              <a:buSzTx/>
              <a:buFont typeface="Arial" charset="0"/>
              <a:buChar char="•"/>
            </a:pPr>
            <a:endParaRPr lang="en-US" alt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Sensory Examination</a:t>
            </a:r>
            <a:endParaRPr lang="en-US" sz="3200" dirty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charset="2"/>
              <a:buNone/>
            </a:pPr>
            <a:r>
              <a:rPr lang="en-US" altLang="en-US" u="sng"/>
              <a:t>Joint Position and Vibration</a:t>
            </a:r>
          </a:p>
          <a:p>
            <a:pPr eaLnBrk="1" hangingPunct="1"/>
            <a:r>
              <a:rPr lang="en-US" altLang="en-US"/>
              <a:t>Larger myelinated A-</a:t>
            </a:r>
            <a:r>
              <a:rPr lang="el-GR" altLang="en-US">
                <a:latin typeface="Arial" charset="0"/>
                <a:ea typeface="Arial" charset="0"/>
                <a:cs typeface="Arial" charset="0"/>
              </a:rPr>
              <a:t>α</a:t>
            </a:r>
            <a:r>
              <a:rPr lang="en-US" altLang="en-US">
                <a:latin typeface="Arial" charset="0"/>
                <a:ea typeface="Arial" charset="0"/>
                <a:cs typeface="Arial" charset="0"/>
              </a:rPr>
              <a:t> and A-</a:t>
            </a:r>
            <a:r>
              <a:rPr lang="el-GR" altLang="en-US">
                <a:latin typeface="Arial" charset="0"/>
                <a:ea typeface="Arial" charset="0"/>
                <a:cs typeface="Arial" charset="0"/>
              </a:rPr>
              <a:t>β</a:t>
            </a:r>
            <a:r>
              <a:rPr lang="en-US" altLang="en-US">
                <a:latin typeface="Arial" charset="0"/>
                <a:ea typeface="Arial" charset="0"/>
                <a:cs typeface="Arial" charset="0"/>
              </a:rPr>
              <a:t> fibres bring sensory information concerning vibration and joint position sense up through the Fasiculus Gracilis (legs) and Fasiculus Cuneatus (arms) to synapse on the ipsilateral Nucleus Gracilis and Cuneatus respectively.</a:t>
            </a:r>
          </a:p>
          <a:p>
            <a:pPr eaLnBrk="1" hangingPunct="1"/>
            <a:r>
              <a:rPr lang="en-US" altLang="en-US">
                <a:latin typeface="Arial" charset="0"/>
                <a:ea typeface="Arial" charset="0"/>
                <a:cs typeface="Arial" charset="0"/>
              </a:rPr>
              <a:t>Second-order neurons cross at the medial lemniscus to synapse on VPL nucleus of the Thalamus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0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Sensory Examination</a:t>
            </a:r>
            <a:endParaRPr lang="en-US" sz="3200" dirty="0"/>
          </a:p>
        </p:txBody>
      </p:sp>
      <p:pic>
        <p:nvPicPr>
          <p:cNvPr id="5427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3188" y="1346201"/>
            <a:ext cx="4011612" cy="5262563"/>
          </a:xfrm>
          <a:noFill/>
        </p:spPr>
      </p:pic>
    </p:spTree>
    <p:extLst>
      <p:ext uri="{BB962C8B-B14F-4D97-AF65-F5344CB8AC3E}">
        <p14:creationId xmlns:p14="http://schemas.microsoft.com/office/powerpoint/2010/main" val="18860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Sensory Examination</a:t>
            </a:r>
            <a:endParaRPr lang="en-US" sz="3200" dirty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Pain and Temperature</a:t>
            </a:r>
          </a:p>
          <a:p>
            <a:pPr lvl="1" eaLnBrk="1" hangingPunct="1"/>
            <a:r>
              <a:rPr lang="en-US" altLang="en-US"/>
              <a:t>Pinprick (One pin per patient!)</a:t>
            </a:r>
          </a:p>
          <a:p>
            <a:pPr lvl="1" eaLnBrk="1" hangingPunct="1"/>
            <a:r>
              <a:rPr lang="en-US" altLang="en-US"/>
              <a:t>Sensation of Cold</a:t>
            </a:r>
          </a:p>
          <a:p>
            <a:pPr lvl="1" eaLnBrk="1" hangingPunct="1"/>
            <a:r>
              <a:rPr lang="en-US" altLang="en-US"/>
              <a:t>Look for Sensory Nerve or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    Dermatomal Distribution</a:t>
            </a:r>
          </a:p>
          <a:p>
            <a:pPr eaLnBrk="1" hangingPunct="1"/>
            <a:r>
              <a:rPr lang="en-US" altLang="en-US"/>
              <a:t>Vibration Sensation</a:t>
            </a:r>
          </a:p>
          <a:p>
            <a:pPr lvl="1" eaLnBrk="1" hangingPunct="1"/>
            <a:r>
              <a:rPr lang="en-US" altLang="en-US"/>
              <a:t>C-128 Hz Tuning Fork (check great toe)</a:t>
            </a:r>
          </a:p>
          <a:p>
            <a:pPr eaLnBrk="1" hangingPunct="1"/>
            <a:r>
              <a:rPr lang="en-US" altLang="en-US"/>
              <a:t>Joint Position Sensation</a:t>
            </a:r>
          </a:p>
          <a:p>
            <a:pPr lvl="1" eaLnBrk="1" hangingPunct="1"/>
            <a:r>
              <a:rPr lang="en-US" altLang="en-US"/>
              <a:t>Check great toe</a:t>
            </a:r>
          </a:p>
          <a:p>
            <a:pPr lvl="1" eaLnBrk="1" hangingPunct="1"/>
            <a:r>
              <a:rPr lang="en-US" altLang="en-US"/>
              <a:t>Romberg Sign</a:t>
            </a:r>
          </a:p>
        </p:txBody>
      </p:sp>
    </p:spTree>
    <p:extLst>
      <p:ext uri="{BB962C8B-B14F-4D97-AF65-F5344CB8AC3E}">
        <p14:creationId xmlns:p14="http://schemas.microsoft.com/office/powerpoint/2010/main" val="7392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Sensory Examination</a:t>
            </a:r>
            <a:endParaRPr lang="en-US" sz="3200" dirty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charset="2"/>
              <a:buNone/>
            </a:pPr>
            <a:r>
              <a:rPr lang="en-US" altLang="en-US" u="sng" dirty="0"/>
              <a:t>Higher Cortical Sensory Function</a:t>
            </a:r>
          </a:p>
          <a:p>
            <a:pPr eaLnBrk="1" hangingPunct="1"/>
            <a:r>
              <a:rPr lang="en-US" altLang="en-US" dirty="0" err="1"/>
              <a:t>Graphesthesia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Stereognosis</a:t>
            </a:r>
            <a:endParaRPr lang="en-US" altLang="en-US" dirty="0"/>
          </a:p>
          <a:p>
            <a:pPr eaLnBrk="1" hangingPunct="1"/>
            <a:r>
              <a:rPr lang="en-US" altLang="en-US" dirty="0"/>
              <a:t>Two-Point Discrimination</a:t>
            </a:r>
          </a:p>
          <a:p>
            <a:pPr eaLnBrk="1" hangingPunct="1"/>
            <a:r>
              <a:rPr lang="en-US" altLang="en-US" dirty="0"/>
              <a:t>Double Simultaneous Extinction</a:t>
            </a:r>
          </a:p>
          <a:p>
            <a:pPr eaLnBrk="1" hangingPunct="1"/>
            <a:r>
              <a:rPr lang="en-US" altLang="en-US" dirty="0"/>
              <a:t>Gerstmann’s Syndrome (</a:t>
            </a:r>
            <a:r>
              <a:rPr lang="en-US" altLang="en-US" dirty="0" err="1"/>
              <a:t>acalculia</a:t>
            </a:r>
            <a:r>
              <a:rPr lang="en-US" altLang="en-US" dirty="0"/>
              <a:t>, right-left confusion, finger agnosia, agraphia)</a:t>
            </a:r>
          </a:p>
          <a:p>
            <a:pPr lvl="1" eaLnBrk="1" hangingPunct="1"/>
            <a:r>
              <a:rPr lang="en-US" altLang="en-US" dirty="0"/>
              <a:t>Usually seen in Dominant Parietal Lobe lesions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00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Coordination</a:t>
            </a:r>
            <a:endParaRPr lang="en-US" sz="32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600200"/>
            <a:ext cx="47720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4724400" y="5867401"/>
            <a:ext cx="269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latin typeface="Arial" charset="0"/>
              </a:rPr>
              <a:t>Cerebellum</a:t>
            </a:r>
          </a:p>
        </p:txBody>
      </p:sp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2057401" y="2819400"/>
            <a:ext cx="1300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charset="0"/>
              </a:rPr>
              <a:t>Inputs</a:t>
            </a:r>
          </a:p>
        </p:txBody>
      </p:sp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8534401" y="2667001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charset="2"/>
              <a:buChar char=""/>
              <a:defRPr sz="3200"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300"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2000"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charset="2"/>
              <a:buChar char=""/>
              <a:defRPr sz="1900">
                <a:solidFill>
                  <a:schemeClr val="tx1"/>
                </a:solidFill>
                <a:latin typeface="Rockwel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>
                <a:solidFill>
                  <a:srgbClr val="00B0F0"/>
                </a:solidFill>
                <a:latin typeface="Arial" charset="0"/>
              </a:rPr>
              <a:t>Outputs</a:t>
            </a:r>
          </a:p>
        </p:txBody>
      </p:sp>
      <p:sp>
        <p:nvSpPr>
          <p:cNvPr id="8" name="Bent Arrow 7"/>
          <p:cNvSpPr/>
          <p:nvPr/>
        </p:nvSpPr>
        <p:spPr>
          <a:xfrm>
            <a:off x="2590800" y="1905001"/>
            <a:ext cx="814388" cy="868363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0800000">
            <a:off x="8839200" y="3352801"/>
            <a:ext cx="814388" cy="868363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Coordination</a:t>
            </a:r>
            <a:endParaRPr lang="en-US" sz="3200" dirty="0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>
              <a:buFont typeface="Wingdings 2" charset="2"/>
              <a:buNone/>
            </a:pPr>
            <a:r>
              <a:rPr lang="en-US" altLang="en-US" u="sng" dirty="0"/>
              <a:t>Hemisphere Dysfunction</a:t>
            </a:r>
          </a:p>
          <a:p>
            <a:pPr eaLnBrk="1" hangingPunct="1"/>
            <a:r>
              <a:rPr lang="en-US" altLang="en-US" dirty="0"/>
              <a:t>Dysmetria on Finger-Nose-Finger Testing*</a:t>
            </a:r>
          </a:p>
          <a:p>
            <a:pPr eaLnBrk="1" hangingPunct="1"/>
            <a:r>
              <a:rPr lang="en-US" altLang="en-US" dirty="0"/>
              <a:t>Irregularly-Irregular Tapping Rhythm*</a:t>
            </a:r>
          </a:p>
          <a:p>
            <a:pPr eaLnBrk="1" hangingPunct="1"/>
            <a:r>
              <a:rPr lang="en-US" altLang="en-US" dirty="0" err="1"/>
              <a:t>Dysdiadochokinesis</a:t>
            </a:r>
            <a:r>
              <a:rPr lang="en-US" altLang="en-US" dirty="0"/>
              <a:t>*</a:t>
            </a:r>
          </a:p>
          <a:p>
            <a:pPr eaLnBrk="1" hangingPunct="1"/>
            <a:r>
              <a:rPr lang="en-US" altLang="en-US" dirty="0"/>
              <a:t>Impaired Check*</a:t>
            </a:r>
          </a:p>
          <a:p>
            <a:pPr eaLnBrk="1" hangingPunct="1"/>
            <a:r>
              <a:rPr lang="en-US" altLang="en-US" dirty="0"/>
              <a:t>Hypotonia*</a:t>
            </a:r>
          </a:p>
          <a:p>
            <a:pPr eaLnBrk="1" hangingPunct="1"/>
            <a:r>
              <a:rPr lang="en-US" altLang="en-US" dirty="0"/>
              <a:t>Impaired Heel-Knee-Shin*</a:t>
            </a:r>
          </a:p>
          <a:p>
            <a:pPr eaLnBrk="1" hangingPunct="1"/>
            <a:r>
              <a:rPr lang="en-US" altLang="en-US" dirty="0"/>
              <a:t>Falls to Side of Lesion*</a:t>
            </a:r>
          </a:p>
          <a:p>
            <a:pPr eaLnBrk="1" hangingPunct="1"/>
            <a:r>
              <a:rPr lang="en-US" altLang="en-US" dirty="0"/>
              <a:t>Nystagmus (Variable Directions)</a:t>
            </a:r>
          </a:p>
          <a:p>
            <a:pPr lvl="1" eaLnBrk="1" hangingPunct="1">
              <a:buFontTx/>
              <a:buNone/>
            </a:pPr>
            <a:r>
              <a:rPr lang="en-US" altLang="en-US" sz="2200" dirty="0"/>
              <a:t>		*  All Deficits are Ipsilateral to the side of the lesion</a:t>
            </a:r>
          </a:p>
        </p:txBody>
      </p:sp>
    </p:spTree>
    <p:extLst>
      <p:ext uri="{BB962C8B-B14F-4D97-AF65-F5344CB8AC3E}">
        <p14:creationId xmlns:p14="http://schemas.microsoft.com/office/powerpoint/2010/main" val="780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Coordination</a:t>
            </a:r>
            <a:endParaRPr lang="en-US" sz="3200" dirty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charset="2"/>
              <a:buNone/>
            </a:pPr>
            <a:r>
              <a:rPr lang="en-US" altLang="en-US" u="sng"/>
              <a:t>Midline Dysfunction</a:t>
            </a:r>
          </a:p>
          <a:p>
            <a:pPr eaLnBrk="1" hangingPunct="1"/>
            <a:r>
              <a:rPr lang="en-US" altLang="en-US"/>
              <a:t>Truncal Ataxia</a:t>
            </a:r>
          </a:p>
          <a:p>
            <a:pPr eaLnBrk="1" hangingPunct="1"/>
            <a:r>
              <a:rPr lang="en-US" altLang="en-US"/>
              <a:t>Titubation</a:t>
            </a:r>
          </a:p>
          <a:p>
            <a:pPr eaLnBrk="1" hangingPunct="1"/>
            <a:r>
              <a:rPr lang="en-US" altLang="en-US"/>
              <a:t>Ataxic Speech</a:t>
            </a:r>
          </a:p>
          <a:p>
            <a:pPr eaLnBrk="1" hangingPunct="1"/>
            <a:r>
              <a:rPr lang="en-US" altLang="en-US"/>
              <a:t>Gait Ataxia </a:t>
            </a:r>
          </a:p>
          <a:p>
            <a:pPr lvl="1" eaLnBrk="1" hangingPunct="1"/>
            <a:r>
              <a:rPr lang="en-US" altLang="en-US"/>
              <a:t>Acute Ataxia (unsteady Gait)</a:t>
            </a:r>
          </a:p>
          <a:p>
            <a:pPr lvl="1" eaLnBrk="1" hangingPunct="1"/>
            <a:r>
              <a:rPr lang="en-US" altLang="en-US"/>
              <a:t>Chronic Ataxia (wide-based, steady Gait)</a:t>
            </a:r>
          </a:p>
        </p:txBody>
      </p:sp>
    </p:spTree>
    <p:extLst>
      <p:ext uri="{BB962C8B-B14F-4D97-AF65-F5344CB8AC3E}">
        <p14:creationId xmlns:p14="http://schemas.microsoft.com/office/powerpoint/2010/main" val="5529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Gait</a:t>
            </a:r>
            <a:endParaRPr lang="en-US" sz="3200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normal Gait requires multiple levels of the neuroaxis to be intact</a:t>
            </a:r>
          </a:p>
          <a:p>
            <a:pPr lvl="1" eaLnBrk="1" hangingPunct="1"/>
            <a:r>
              <a:rPr lang="en-US" altLang="en-US" dirty="0"/>
              <a:t>Vision</a:t>
            </a:r>
          </a:p>
          <a:p>
            <a:pPr lvl="1" eaLnBrk="1" hangingPunct="1"/>
            <a:r>
              <a:rPr lang="en-US" altLang="en-US" dirty="0"/>
              <a:t>Strength</a:t>
            </a:r>
          </a:p>
          <a:p>
            <a:pPr lvl="1" eaLnBrk="1" hangingPunct="1"/>
            <a:r>
              <a:rPr lang="en-US" altLang="en-US" dirty="0"/>
              <a:t>Balance/Coordination</a:t>
            </a:r>
          </a:p>
          <a:p>
            <a:pPr lvl="1" eaLnBrk="1" hangingPunct="1"/>
            <a:r>
              <a:rPr lang="en-US" altLang="en-US" dirty="0"/>
              <a:t>Joint Position</a:t>
            </a:r>
          </a:p>
        </p:txBody>
      </p:sp>
    </p:spTree>
    <p:extLst>
      <p:ext uri="{BB962C8B-B14F-4D97-AF65-F5344CB8AC3E}">
        <p14:creationId xmlns:p14="http://schemas.microsoft.com/office/powerpoint/2010/main" val="16712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Gait</a:t>
            </a:r>
            <a:endParaRPr lang="en-US" sz="3200" dirty="0"/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 typeface="Wingdings 2" charset="2"/>
              <a:buNone/>
            </a:pPr>
            <a:r>
              <a:rPr lang="en-US" altLang="en-US" u="sng"/>
              <a:t>Observe Different Aspects of Gait</a:t>
            </a:r>
          </a:p>
          <a:p>
            <a:pPr eaLnBrk="1" hangingPunct="1"/>
            <a:r>
              <a:rPr lang="en-US" altLang="en-US"/>
              <a:t>Arm Swing</a:t>
            </a:r>
          </a:p>
          <a:p>
            <a:pPr eaLnBrk="1" hangingPunct="1"/>
            <a:r>
              <a:rPr lang="en-US" altLang="en-US"/>
              <a:t>Base of Gait</a:t>
            </a:r>
          </a:p>
          <a:p>
            <a:pPr eaLnBrk="1" hangingPunct="1"/>
            <a:r>
              <a:rPr lang="en-US" altLang="en-US"/>
              <a:t>Heel Strike</a:t>
            </a:r>
          </a:p>
          <a:p>
            <a:pPr eaLnBrk="1" hangingPunct="1"/>
            <a:r>
              <a:rPr lang="en-US" altLang="en-US"/>
              <a:t>Time Spent on Each Leg</a:t>
            </a:r>
          </a:p>
          <a:p>
            <a:pPr eaLnBrk="1" hangingPunct="1"/>
            <a:r>
              <a:rPr lang="en-US" altLang="en-US"/>
              <a:t>Posture of Trunk</a:t>
            </a:r>
          </a:p>
          <a:p>
            <a:pPr eaLnBrk="1" hangingPunct="1"/>
            <a:r>
              <a:rPr lang="en-US" altLang="en-US"/>
              <a:t>Toe Walking</a:t>
            </a:r>
          </a:p>
          <a:p>
            <a:pPr eaLnBrk="1" hangingPunct="1"/>
            <a:r>
              <a:rPr lang="en-US" altLang="en-US"/>
              <a:t>Heel Walking</a:t>
            </a:r>
          </a:p>
          <a:p>
            <a:pPr eaLnBrk="1" hangingPunct="1"/>
            <a:r>
              <a:rPr lang="en-US" altLang="en-US"/>
              <a:t>Tandem Walking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2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/>
          <a:lstStyle/>
          <a:p>
            <a:pPr algn="ctr"/>
            <a:r>
              <a:rPr lang="en-US" altLang="en-US" sz="3600" u="sng" dirty="0" smtClean="0"/>
              <a:t>The “</a:t>
            </a:r>
            <a:r>
              <a:rPr lang="en-US" altLang="en-US" sz="3600" b="1" i="1" u="sng" dirty="0" smtClean="0"/>
              <a:t>Complete</a:t>
            </a:r>
            <a:r>
              <a:rPr lang="en-US" altLang="en-US" sz="3600" u="sng" dirty="0" smtClean="0"/>
              <a:t>” Neuro Exam</a:t>
            </a:r>
            <a:endParaRPr lang="en-US" altLang="en-US" sz="3600" u="sng" dirty="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59764" y="1825625"/>
            <a:ext cx="11542426" cy="4351338"/>
          </a:xfrm>
        </p:spPr>
        <p:txBody>
          <a:bodyPr/>
          <a:lstStyle/>
          <a:p>
            <a:pPr algn="ctr" eaLnBrk="1" hangingPunct="1">
              <a:buFont typeface="Wingdings 2" charset="2"/>
              <a:buNone/>
            </a:pPr>
            <a:endParaRPr lang="en-US" altLang="en-US" u="sng" dirty="0"/>
          </a:p>
          <a:p>
            <a:pPr eaLnBrk="1" hangingPunct="1"/>
            <a:r>
              <a:rPr lang="en-US" altLang="en-US" dirty="0"/>
              <a:t>This is </a:t>
            </a:r>
            <a:r>
              <a:rPr lang="en-US" altLang="en-US" b="1" dirty="0"/>
              <a:t>never done given the amount of time </a:t>
            </a:r>
            <a:r>
              <a:rPr lang="en-US" altLang="en-US" dirty="0"/>
              <a:t>and effort that it would take.</a:t>
            </a:r>
          </a:p>
          <a:p>
            <a:pPr eaLnBrk="1" hangingPunct="1"/>
            <a:r>
              <a:rPr lang="en-US" altLang="en-US" dirty="0"/>
              <a:t>The Neurological Exam is </a:t>
            </a:r>
            <a:r>
              <a:rPr lang="en-US" altLang="en-US" b="1" dirty="0"/>
              <a:t>Long and Redundant</a:t>
            </a:r>
          </a:p>
          <a:p>
            <a:pPr eaLnBrk="1" hangingPunct="1"/>
            <a:r>
              <a:rPr lang="en-US" altLang="en-US" dirty="0"/>
              <a:t>Take advantage of this to </a:t>
            </a:r>
            <a:r>
              <a:rPr lang="en-US" altLang="en-US" b="1" dirty="0"/>
              <a:t>confirm or refute abnormal findings</a:t>
            </a:r>
          </a:p>
        </p:txBody>
      </p:sp>
    </p:spTree>
    <p:extLst>
      <p:ext uri="{BB962C8B-B14F-4D97-AF65-F5344CB8AC3E}">
        <p14:creationId xmlns:p14="http://schemas.microsoft.com/office/powerpoint/2010/main" val="4528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b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Gait</a:t>
            </a:r>
            <a:endParaRPr lang="en-US" sz="3200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charset="2"/>
              <a:buNone/>
            </a:pPr>
            <a:r>
              <a:rPr lang="en-US" altLang="en-US" u="sng"/>
              <a:t>Classical Patterns of Abnormal Gait</a:t>
            </a:r>
          </a:p>
          <a:p>
            <a:pPr eaLnBrk="1" hangingPunct="1"/>
            <a:r>
              <a:rPr lang="en-US" altLang="en-US"/>
              <a:t>Parkinsonism Gait</a:t>
            </a:r>
          </a:p>
          <a:p>
            <a:pPr eaLnBrk="1" hangingPunct="1"/>
            <a:r>
              <a:rPr lang="en-US" altLang="en-US"/>
              <a:t>Hemiparetic Gait</a:t>
            </a:r>
          </a:p>
          <a:p>
            <a:pPr eaLnBrk="1" hangingPunct="1"/>
            <a:r>
              <a:rPr lang="en-US" altLang="en-US"/>
              <a:t>Spastic Diplegia Gait</a:t>
            </a:r>
          </a:p>
          <a:p>
            <a:pPr eaLnBrk="1" hangingPunct="1"/>
            <a:r>
              <a:rPr lang="en-US" altLang="en-US"/>
              <a:t>Acute Ataxia Gait</a:t>
            </a:r>
          </a:p>
          <a:p>
            <a:pPr eaLnBrk="1" hangingPunct="1"/>
            <a:r>
              <a:rPr lang="en-US" altLang="en-US"/>
              <a:t>Chronic Ataxia Gait</a:t>
            </a:r>
          </a:p>
          <a:p>
            <a:pPr eaLnBrk="1" hangingPunct="1"/>
            <a:r>
              <a:rPr lang="en-US" altLang="en-US"/>
              <a:t>Waddling Gait (Hip Girdle Weakness)</a:t>
            </a:r>
          </a:p>
          <a:p>
            <a:pPr eaLnBrk="1" hangingPunct="1"/>
            <a:r>
              <a:rPr lang="en-US" altLang="en-US"/>
              <a:t>High Stepping Gait</a:t>
            </a:r>
          </a:p>
        </p:txBody>
      </p:sp>
    </p:spTree>
    <p:extLst>
      <p:ext uri="{BB962C8B-B14F-4D97-AF65-F5344CB8AC3E}">
        <p14:creationId xmlns:p14="http://schemas.microsoft.com/office/powerpoint/2010/main" val="17955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4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Neurological Examination</a:t>
            </a:r>
            <a:endParaRPr lang="en-US" dirty="0"/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charset="2"/>
              <a:buNone/>
            </a:pPr>
            <a:endParaRPr lang="en-US" altLang="en-US"/>
          </a:p>
          <a:p>
            <a:pPr algn="ctr">
              <a:buFont typeface="Wingdings 2" charset="2"/>
              <a:buNone/>
            </a:pPr>
            <a:endParaRPr lang="en-US" altLang="en-US"/>
          </a:p>
          <a:p>
            <a:pPr algn="ctr">
              <a:buFont typeface="Wingdings 2" charset="2"/>
              <a:buNone/>
            </a:pPr>
            <a:endParaRPr lang="en-US" altLang="en-US"/>
          </a:p>
          <a:p>
            <a:pPr algn="ctr">
              <a:buFont typeface="Wingdings 2" charset="2"/>
              <a:buNone/>
            </a:pPr>
            <a:endParaRPr lang="en-US" altLang="en-US"/>
          </a:p>
          <a:p>
            <a:pPr algn="ctr">
              <a:buFont typeface="Wingdings 2" charset="2"/>
              <a:buNone/>
            </a:pPr>
            <a:r>
              <a:rPr lang="en-US" alt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617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3600" u="sng" dirty="0"/>
              <a:t>Mental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46238"/>
            <a:ext cx="8534400" cy="452596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en-US" sz="3500" u="sng" dirty="0"/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Level of Alertness</a:t>
            </a:r>
          </a:p>
          <a:p>
            <a:pPr marL="640080" lvl="1">
              <a:defRPr/>
            </a:pPr>
            <a:r>
              <a:rPr lang="en-US" dirty="0" smtClean="0"/>
              <a:t>Subjective view of Examiner</a:t>
            </a:r>
          </a:p>
          <a:p>
            <a:pPr marL="640080" lvl="1">
              <a:defRPr/>
            </a:pPr>
            <a:r>
              <a:rPr lang="en-US" dirty="0" smtClean="0"/>
              <a:t>Definition of Consciousness</a:t>
            </a:r>
          </a:p>
          <a:p>
            <a:pPr marL="640080" lvl="1">
              <a:defRPr/>
            </a:pPr>
            <a:r>
              <a:rPr lang="en-US" dirty="0" smtClean="0"/>
              <a:t>Terminology for Depressed Level of Consciousness</a:t>
            </a:r>
          </a:p>
          <a:p>
            <a:pPr marL="640080" lvl="1">
              <a:defRPr/>
            </a:pPr>
            <a:r>
              <a:rPr lang="en-US" dirty="0" smtClean="0"/>
              <a:t>Concept of Coma</a:t>
            </a:r>
          </a:p>
          <a:p>
            <a:pPr marL="640080" lvl="1">
              <a:defRPr/>
            </a:pPr>
            <a:r>
              <a:rPr lang="en-US" dirty="0" smtClean="0"/>
              <a:t>Delirium</a:t>
            </a:r>
          </a:p>
          <a:p>
            <a:pPr marL="640080" lvl="1">
              <a:defRPr/>
            </a:pPr>
            <a:endParaRPr lang="en-US" dirty="0" smtClean="0"/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Degree of Orientation</a:t>
            </a:r>
          </a:p>
          <a:p>
            <a:pPr marL="640080" lvl="1">
              <a:defRPr/>
            </a:pPr>
            <a:r>
              <a:rPr lang="en-US" dirty="0" smtClean="0"/>
              <a:t>To what?</a:t>
            </a:r>
          </a:p>
          <a:p>
            <a:pPr marL="640080" lvl="1">
              <a:defRPr/>
            </a:pPr>
            <a:r>
              <a:rPr lang="en-US" dirty="0" smtClean="0"/>
              <a:t>“A and O x </a:t>
            </a:r>
            <a:r>
              <a:rPr lang="en-US" dirty="0" smtClean="0"/>
              <a:t>3”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3600" u="sng" dirty="0">
                <a:solidFill>
                  <a:schemeClr val="tx1">
                    <a:lumMod val="85000"/>
                  </a:schemeClr>
                </a:solidFill>
              </a:rPr>
              <a:t>Mental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Concentration</a:t>
            </a:r>
            <a:endParaRPr lang="en-US" dirty="0" smtClean="0"/>
          </a:p>
          <a:p>
            <a:pPr marL="640080" lvl="1">
              <a:defRPr/>
            </a:pPr>
            <a:r>
              <a:rPr lang="en-US" dirty="0" smtClean="0"/>
              <a:t>Serial 7’s or 3’s</a:t>
            </a:r>
          </a:p>
          <a:p>
            <a:pPr marL="640080" lvl="1">
              <a:defRPr/>
            </a:pPr>
            <a:r>
              <a:rPr lang="en-US" dirty="0" smtClean="0"/>
              <a:t>“WORLD” backwards</a:t>
            </a:r>
          </a:p>
          <a:p>
            <a:pPr marL="640080" lvl="1">
              <a:defRPr/>
            </a:pPr>
            <a:r>
              <a:rPr lang="en-US" dirty="0" smtClean="0"/>
              <a:t>Months of the Year Backwards</a:t>
            </a:r>
          </a:p>
          <a:p>
            <a:pPr marL="640080" lvl="1">
              <a:defRPr/>
            </a:pPr>
            <a:r>
              <a:rPr lang="en-US" dirty="0" smtClean="0"/>
              <a:t>Try to quantify degree of impairment</a:t>
            </a:r>
          </a:p>
          <a:p>
            <a:pPr marL="640080" lvl="1">
              <a:defRPr/>
            </a:pPr>
            <a:endParaRPr lang="en-US" dirty="0" smtClean="0"/>
          </a:p>
          <a:p>
            <a:pPr marL="400050" lvl="1" indent="11113">
              <a:buNone/>
              <a:defRPr/>
            </a:pPr>
            <a:r>
              <a:rPr lang="en-US" dirty="0" smtClean="0"/>
              <a:t>*  A and O and Concentration need to be intact for other aspects of the Mental Status Exam to have localizing value!</a:t>
            </a:r>
          </a:p>
        </p:txBody>
      </p:sp>
    </p:spTree>
    <p:extLst>
      <p:ext uri="{BB962C8B-B14F-4D97-AF65-F5344CB8AC3E}">
        <p14:creationId xmlns:p14="http://schemas.microsoft.com/office/powerpoint/2010/main" val="18579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3600" u="sng" dirty="0">
                <a:solidFill>
                  <a:schemeClr val="tx1">
                    <a:lumMod val="85000"/>
                  </a:schemeClr>
                </a:solidFill>
              </a:rPr>
              <a:t>Mental Status</a:t>
            </a:r>
            <a:br>
              <a:rPr lang="en-US" sz="3600" u="sng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3600" u="sng" dirty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dirty="0" smtClean="0"/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 smtClean="0"/>
              <a:t>Immediate </a:t>
            </a:r>
            <a:r>
              <a:rPr lang="en-US" dirty="0"/>
              <a:t>Recall</a:t>
            </a:r>
          </a:p>
          <a:p>
            <a:pPr marL="640080" lvl="1">
              <a:defRPr/>
            </a:pPr>
            <a:r>
              <a:rPr lang="en-US" sz="2200" dirty="0"/>
              <a:t>A task of concentration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/>
              <a:t>Short-Term Memory</a:t>
            </a:r>
          </a:p>
          <a:p>
            <a:pPr marL="640080" lvl="1">
              <a:defRPr/>
            </a:pPr>
            <a:r>
              <a:rPr lang="en-US" sz="2200" dirty="0"/>
              <a:t>“3/3 objects after 5 minutes”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/>
              <a:t>Long-Term Memory</a:t>
            </a:r>
          </a:p>
          <a:p>
            <a:pPr marL="640080" lvl="1">
              <a:defRPr/>
            </a:pPr>
            <a:r>
              <a:rPr lang="en-US" sz="2200" dirty="0"/>
              <a:t>Last thing to go</a:t>
            </a:r>
          </a:p>
        </p:txBody>
      </p:sp>
    </p:spTree>
    <p:extLst>
      <p:ext uri="{BB962C8B-B14F-4D97-AF65-F5344CB8AC3E}">
        <p14:creationId xmlns:p14="http://schemas.microsoft.com/office/powerpoint/2010/main" val="2016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10736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3600" u="sng" dirty="0">
                <a:solidFill>
                  <a:schemeClr val="tx1">
                    <a:lumMod val="85000"/>
                  </a:schemeClr>
                </a:solidFill>
              </a:rPr>
              <a:t>Mental Status</a:t>
            </a:r>
            <a:br>
              <a:rPr lang="en-US" sz="3600" u="sng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3600" u="sng" dirty="0"/>
              <a:t>Language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en-US" u="sng" dirty="0" smtClean="0"/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/>
              <a:t>Aphasia vs Dysarthria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/>
              <a:t>Receptive Language</a:t>
            </a:r>
          </a:p>
          <a:p>
            <a:pPr marL="640080" lvl="1">
              <a:defRPr/>
            </a:pPr>
            <a:r>
              <a:rPr lang="en-US" sz="2200" dirty="0"/>
              <a:t>Command Following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/>
              <a:t>Expressive Language</a:t>
            </a:r>
          </a:p>
          <a:p>
            <a:pPr marL="640080" lvl="1">
              <a:defRPr/>
            </a:pPr>
            <a:r>
              <a:rPr lang="en-US" sz="2200" dirty="0"/>
              <a:t>Fluency</a:t>
            </a:r>
          </a:p>
          <a:p>
            <a:pPr marL="640080" lvl="1">
              <a:defRPr/>
            </a:pPr>
            <a:r>
              <a:rPr lang="en-US" sz="2200" dirty="0"/>
              <a:t>Word Finding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dirty="0"/>
              <a:t>Repetition</a:t>
            </a:r>
          </a:p>
          <a:p>
            <a:pPr marL="640080" lvl="1">
              <a:defRPr/>
            </a:pPr>
            <a:r>
              <a:rPr lang="en-US" sz="2200" dirty="0"/>
              <a:t>Screens for Receptive, Expressive, and Conductive Aphasias</a:t>
            </a:r>
          </a:p>
        </p:txBody>
      </p:sp>
    </p:spTree>
    <p:extLst>
      <p:ext uri="{BB962C8B-B14F-4D97-AF65-F5344CB8AC3E}">
        <p14:creationId xmlns:p14="http://schemas.microsoft.com/office/powerpoint/2010/main" val="2138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1314</Words>
  <Application>Microsoft Macintosh PowerPoint</Application>
  <PresentationFormat>Widescreen</PresentationFormat>
  <Paragraphs>325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Calibri Light</vt:lpstr>
      <vt:lpstr>Arial</vt:lpstr>
      <vt:lpstr>Calibri</vt:lpstr>
      <vt:lpstr>Rockwell</vt:lpstr>
      <vt:lpstr>Wingdings 2</vt:lpstr>
      <vt:lpstr>Office Theme</vt:lpstr>
      <vt:lpstr>Neuro Exam</vt:lpstr>
      <vt:lpstr>Objectives</vt:lpstr>
      <vt:lpstr>Six Subsets of the Neuro Exam</vt:lpstr>
      <vt:lpstr>Concept of a Screening Exam</vt:lpstr>
      <vt:lpstr>The “Complete” Neuro Exam</vt:lpstr>
      <vt:lpstr>Mental Status</vt:lpstr>
      <vt:lpstr>Mental Status</vt:lpstr>
      <vt:lpstr>Mental Status Memory</vt:lpstr>
      <vt:lpstr>Mental Status Language</vt:lpstr>
      <vt:lpstr>Language</vt:lpstr>
      <vt:lpstr>Mental Status</vt:lpstr>
      <vt:lpstr>Cranial Nerves Olfactory Nerve</vt:lpstr>
      <vt:lpstr>Cranial Nerves Olfactory Nerve</vt:lpstr>
      <vt:lpstr> Cranial Nerves Optic Nerve Cranial nerve II </vt:lpstr>
      <vt:lpstr>Cranial Nerves Optic Nerve </vt:lpstr>
      <vt:lpstr>Cranial Nerves</vt:lpstr>
      <vt:lpstr>Cranial Nerves Cranial Nerves III, IV, VI</vt:lpstr>
      <vt:lpstr>Cranial Nerves Trigeminal Nerve C.N. V </vt:lpstr>
      <vt:lpstr> Cranial Nerves Trigeminal Nerve </vt:lpstr>
      <vt:lpstr>Cranial Nerves Facial Nerve C.N. VII </vt:lpstr>
      <vt:lpstr>Cranial Nerves Facial Nerve</vt:lpstr>
      <vt:lpstr>Cranial Nerves Vestibulocochlear Nerve C.N. VIII</vt:lpstr>
      <vt:lpstr>Cranial Nerves Vestibulocochlear Nerve</vt:lpstr>
      <vt:lpstr>Cranial Nerves Glossopharyngeal and Vagus Nerves C.N’s IX and X</vt:lpstr>
      <vt:lpstr>Cranial Nerves Glossopharyngeal and Vagus Nerves</vt:lpstr>
      <vt:lpstr>Cranial Nerves Spinal Accessory Nerve C.N. XI</vt:lpstr>
      <vt:lpstr>Cranial Nerves Hypoglossal Nerve C.N. XII</vt:lpstr>
      <vt:lpstr>Cranial Nerves Hypoglossal Nerve</vt:lpstr>
      <vt:lpstr>The Neurological Examination Motor Examination</vt:lpstr>
      <vt:lpstr>The Neurological Examination Motor Examination</vt:lpstr>
      <vt:lpstr>The Neurological Examination Motor Examination</vt:lpstr>
      <vt:lpstr>The Neurological Examination Motor Examination</vt:lpstr>
      <vt:lpstr>The Neurological Examination Motor Examination</vt:lpstr>
      <vt:lpstr>The Neurological Examination Motor Examination</vt:lpstr>
      <vt:lpstr>The Neurological Examination Motor Examination</vt:lpstr>
      <vt:lpstr>The Neurological Examination Motor Examination</vt:lpstr>
      <vt:lpstr>The Neurological Examination Motor Examination</vt:lpstr>
      <vt:lpstr>The Neurological Examination Sensory Examination</vt:lpstr>
      <vt:lpstr>The Neurological Examination Sensory Examination</vt:lpstr>
      <vt:lpstr>The Neurological Examination Sensory Examination</vt:lpstr>
      <vt:lpstr>The Neurological Examination Sensory Examination</vt:lpstr>
      <vt:lpstr>The Neurological Examination Sensory Examination</vt:lpstr>
      <vt:lpstr>The Neurological Examination Sensory Examination</vt:lpstr>
      <vt:lpstr>The Neurological Examination Sensory Examination</vt:lpstr>
      <vt:lpstr>The Neurological Examination Coordination</vt:lpstr>
      <vt:lpstr>The Neurological Examination Coordination</vt:lpstr>
      <vt:lpstr>The Neurological Examination Coordination</vt:lpstr>
      <vt:lpstr>The Neurological Examination Gait</vt:lpstr>
      <vt:lpstr>The Neurological Examination Gait</vt:lpstr>
      <vt:lpstr>The Neurological Examination Gait</vt:lpstr>
      <vt:lpstr> The Neurological Examination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 Exam</dc:title>
  <dc:creator>Microsoft Office User</dc:creator>
  <cp:lastModifiedBy>Microsoft Office User</cp:lastModifiedBy>
  <cp:revision>3</cp:revision>
  <dcterms:created xsi:type="dcterms:W3CDTF">2019-02-19T04:44:57Z</dcterms:created>
  <dcterms:modified xsi:type="dcterms:W3CDTF">2019-02-19T05:09:58Z</dcterms:modified>
</cp:coreProperties>
</file>