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686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F3400-51B1-4AB4-92E6-6C06DB2FF7A2}" type="datetimeFigureOut">
              <a:rPr lang="en-US" smtClean="0"/>
              <a:pPr/>
              <a:t>7/16/2011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C7130-7529-4829-85C3-AD685333E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7/16/2011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7/16/2011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7/16/2011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7/16/2011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7/16/2011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7/16/2011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7/16/2011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7/16/2011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7/16/2011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7/16/2011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7/16/2011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89B46-63F9-4DD1-BC1D-70DD17B1779E}" type="datetimeFigureOut">
              <a:rPr lang="en-US" smtClean="0"/>
              <a:pPr/>
              <a:t>7/16/2011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382000" cy="1774825"/>
          </a:xfrm>
        </p:spPr>
        <p:txBody>
          <a:bodyPr>
            <a:normAutofit/>
          </a:bodyPr>
          <a:lstStyle/>
          <a:p>
            <a:r>
              <a:rPr lang="en-US" sz="4900" b="1" dirty="0" smtClean="0"/>
              <a:t>Common Pediatric Allergies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905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Prof. </a:t>
            </a:r>
            <a:r>
              <a:rPr lang="en-US" sz="3600" b="1" dirty="0" err="1" smtClean="0">
                <a:solidFill>
                  <a:schemeClr val="tx1"/>
                </a:solidFill>
              </a:rPr>
              <a:t>Abdulrahman</a:t>
            </a:r>
            <a:r>
              <a:rPr lang="en-US" sz="3600" b="1" dirty="0" smtClean="0">
                <a:solidFill>
                  <a:schemeClr val="tx1"/>
                </a:solidFill>
              </a:rPr>
              <a:t> Al </a:t>
            </a:r>
            <a:r>
              <a:rPr lang="en-US" sz="3600" b="1" dirty="0" err="1" smtClean="0">
                <a:solidFill>
                  <a:schemeClr val="tx1"/>
                </a:solidFill>
              </a:rPr>
              <a:t>Frayh</a:t>
            </a:r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Consultant Pediatric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Pulmonology / Allergy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Lecture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3000" b="1" dirty="0" smtClean="0"/>
              <a:t>At the end of the lecture the students will be able to:</a:t>
            </a:r>
          </a:p>
          <a:p>
            <a:pPr algn="just"/>
            <a:r>
              <a:rPr lang="en-US" sz="3000" dirty="0" smtClean="0"/>
              <a:t>k</a:t>
            </a:r>
            <a:r>
              <a:rPr lang="en-US" sz="3000" dirty="0" smtClean="0"/>
              <a:t>now epidemiology and clinical presentation of common pediatric allergic conditions. </a:t>
            </a:r>
          </a:p>
          <a:p>
            <a:pPr algn="just"/>
            <a:r>
              <a:rPr lang="en-US" sz="3000" dirty="0" smtClean="0"/>
              <a:t>become </a:t>
            </a:r>
            <a:r>
              <a:rPr lang="en-US" sz="3000" dirty="0" smtClean="0"/>
              <a:t>familiar with mediator produced by inflammatory cells and how they cause the signs and symptoms of allergy.</a:t>
            </a:r>
          </a:p>
          <a:p>
            <a:pPr algn="just"/>
            <a:r>
              <a:rPr lang="en-US" sz="3000" dirty="0" smtClean="0"/>
              <a:t>understand the interaction of </a:t>
            </a:r>
            <a:r>
              <a:rPr lang="en-US" sz="3000" dirty="0" err="1" smtClean="0"/>
              <a:t>IgE</a:t>
            </a:r>
            <a:r>
              <a:rPr lang="en-US" sz="3000" dirty="0" smtClean="0"/>
              <a:t> mediated allergic conditions</a:t>
            </a:r>
          </a:p>
          <a:p>
            <a:pPr algn="just"/>
            <a:r>
              <a:rPr lang="en-US" sz="3000" dirty="0" smtClean="0"/>
              <a:t>understand the relationship of early phase and late phase allergic response</a:t>
            </a:r>
          </a:p>
          <a:p>
            <a:pPr algn="just"/>
            <a:r>
              <a:rPr lang="en-US" sz="3000" dirty="0" smtClean="0"/>
              <a:t>understand the basis of allergic response, role of inflammatory mediators and treatment of common pediatric allergies.  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References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6781800" cy="61722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/>
              <a:t>Concise Medical Immunology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Thao</a:t>
            </a:r>
            <a:r>
              <a:rPr lang="en-US" dirty="0" smtClean="0"/>
              <a:t> Doan, Roger </a:t>
            </a:r>
            <a:r>
              <a:rPr lang="en-US" dirty="0" err="1" smtClean="0"/>
              <a:t>Melvold</a:t>
            </a:r>
            <a:r>
              <a:rPr lang="en-US" dirty="0" smtClean="0"/>
              <a:t>, Carl</a:t>
            </a:r>
          </a:p>
          <a:p>
            <a:pPr>
              <a:buNone/>
            </a:pPr>
            <a:r>
              <a:rPr lang="en-US" dirty="0" smtClean="0"/>
              <a:t>	Lippincott Williams &amp; Wilkins, 2005</a:t>
            </a:r>
          </a:p>
          <a:p>
            <a:pPr>
              <a:buFont typeface="Wingdings" pitchFamily="2" charset="2"/>
              <a:buChar char="§"/>
            </a:pPr>
            <a:r>
              <a:rPr lang="en-US" b="1" dirty="0" err="1" smtClean="0"/>
              <a:t>Roitt’s</a:t>
            </a:r>
            <a:r>
              <a:rPr lang="en-US" b="1" dirty="0" smtClean="0"/>
              <a:t> Essential Immunology</a:t>
            </a:r>
          </a:p>
          <a:p>
            <a:pPr>
              <a:buNone/>
            </a:pPr>
            <a:r>
              <a:rPr lang="en-US" dirty="0" smtClean="0"/>
              <a:t>	Peter J </a:t>
            </a:r>
            <a:r>
              <a:rPr lang="en-US" dirty="0" err="1" smtClean="0"/>
              <a:t>Deives</a:t>
            </a:r>
            <a:r>
              <a:rPr lang="en-US" dirty="0" smtClean="0"/>
              <a:t>, Ivan Maurice </a:t>
            </a:r>
            <a:r>
              <a:rPr lang="en-US" dirty="0" err="1" smtClean="0"/>
              <a:t>Roitt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Lippincott Williams &amp; Wilkins, 2006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Lippincott’s Illustrated Reviews:  Immunology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Thao</a:t>
            </a:r>
            <a:r>
              <a:rPr lang="en-US" dirty="0" smtClean="0"/>
              <a:t> Doan</a:t>
            </a:r>
          </a:p>
          <a:p>
            <a:pPr>
              <a:buNone/>
            </a:pPr>
            <a:r>
              <a:rPr lang="en-US" dirty="0" smtClean="0"/>
              <a:t>	Lippincott Williams &amp; Wilkins, 2007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Really  Essential Medical Immunology</a:t>
            </a:r>
          </a:p>
          <a:p>
            <a:pPr>
              <a:buNone/>
            </a:pPr>
            <a:r>
              <a:rPr lang="en-US" dirty="0" smtClean="0"/>
              <a:t>	Arthur </a:t>
            </a:r>
            <a:r>
              <a:rPr lang="en-US" dirty="0" err="1" smtClean="0"/>
              <a:t>Rabson</a:t>
            </a:r>
            <a:r>
              <a:rPr lang="en-US" dirty="0" smtClean="0"/>
              <a:t>, Ivan Maurice </a:t>
            </a:r>
            <a:r>
              <a:rPr lang="en-US" dirty="0" err="1" smtClean="0"/>
              <a:t>Roitt</a:t>
            </a:r>
            <a:r>
              <a:rPr lang="en-US" dirty="0" smtClean="0"/>
              <a:t>, Peter J. Delves</a:t>
            </a:r>
          </a:p>
          <a:p>
            <a:pPr>
              <a:buNone/>
            </a:pPr>
            <a:r>
              <a:rPr lang="en-US" dirty="0" smtClean="0"/>
              <a:t>	 John Wiley and Sons, 2005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Handbook of atopic eczema </a:t>
            </a:r>
          </a:p>
          <a:p>
            <a:pPr>
              <a:buNone/>
            </a:pPr>
            <a:r>
              <a:rPr lang="en-US" dirty="0" smtClean="0"/>
              <a:t>	J. Ring, B. </a:t>
            </a:r>
            <a:r>
              <a:rPr lang="en-US" dirty="0" err="1" smtClean="0"/>
              <a:t>Przybilla</a:t>
            </a:r>
            <a:r>
              <a:rPr lang="en-US" dirty="0" smtClean="0"/>
              <a:t>, T. </a:t>
            </a:r>
            <a:r>
              <a:rPr lang="en-US" dirty="0" err="1" smtClean="0"/>
              <a:t>Ruzicka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Springer, 2006		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99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Common Pediatric Allergies  </vt:lpstr>
      <vt:lpstr>Lecture Objectives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evaluation of the child with hematuria and proteinuria</dc:title>
  <dc:creator>LOIDA</dc:creator>
  <cp:lastModifiedBy>LOIDA</cp:lastModifiedBy>
  <cp:revision>6</cp:revision>
  <dcterms:created xsi:type="dcterms:W3CDTF">2011-06-28T08:58:00Z</dcterms:created>
  <dcterms:modified xsi:type="dcterms:W3CDTF">2011-07-16T08:55:22Z</dcterms:modified>
</cp:coreProperties>
</file>