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DEF5F9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DEF5F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96440" y="3040380"/>
            <a:ext cx="3560445" cy="2920365"/>
          </a:xfrm>
          <a:custGeom>
            <a:avLst/>
            <a:gdLst/>
            <a:ahLst/>
            <a:cxnLst/>
            <a:rect l="l" t="t" r="r" b="b"/>
            <a:pathLst>
              <a:path w="3560445" h="2920365">
                <a:moveTo>
                  <a:pt x="3073400" y="0"/>
                </a:moveTo>
                <a:lnTo>
                  <a:pt x="0" y="0"/>
                </a:lnTo>
                <a:lnTo>
                  <a:pt x="0" y="2919984"/>
                </a:lnTo>
                <a:lnTo>
                  <a:pt x="3073400" y="2919984"/>
                </a:lnTo>
                <a:lnTo>
                  <a:pt x="3120261" y="2917756"/>
                </a:lnTo>
                <a:lnTo>
                  <a:pt x="3165865" y="2911208"/>
                </a:lnTo>
                <a:lnTo>
                  <a:pt x="3210005" y="2900544"/>
                </a:lnTo>
                <a:lnTo>
                  <a:pt x="3252478" y="2885969"/>
                </a:lnTo>
                <a:lnTo>
                  <a:pt x="3293080" y="2867686"/>
                </a:lnTo>
                <a:lnTo>
                  <a:pt x="3331607" y="2845899"/>
                </a:lnTo>
                <a:lnTo>
                  <a:pt x="3367855" y="2820812"/>
                </a:lnTo>
                <a:lnTo>
                  <a:pt x="3401619" y="2792629"/>
                </a:lnTo>
                <a:lnTo>
                  <a:pt x="3432696" y="2761554"/>
                </a:lnTo>
                <a:lnTo>
                  <a:pt x="3460881" y="2727791"/>
                </a:lnTo>
                <a:lnTo>
                  <a:pt x="3485970" y="2691544"/>
                </a:lnTo>
                <a:lnTo>
                  <a:pt x="3507759" y="2653017"/>
                </a:lnTo>
                <a:lnTo>
                  <a:pt x="3526044" y="2612414"/>
                </a:lnTo>
                <a:lnTo>
                  <a:pt x="3540622" y="2569939"/>
                </a:lnTo>
                <a:lnTo>
                  <a:pt x="3551287" y="2525795"/>
                </a:lnTo>
                <a:lnTo>
                  <a:pt x="3557835" y="2480187"/>
                </a:lnTo>
                <a:lnTo>
                  <a:pt x="3560064" y="2433320"/>
                </a:lnTo>
                <a:lnTo>
                  <a:pt x="3560064" y="486664"/>
                </a:lnTo>
                <a:lnTo>
                  <a:pt x="3557835" y="439802"/>
                </a:lnTo>
                <a:lnTo>
                  <a:pt x="3551287" y="394198"/>
                </a:lnTo>
                <a:lnTo>
                  <a:pt x="3540622" y="350058"/>
                </a:lnTo>
                <a:lnTo>
                  <a:pt x="3526044" y="307585"/>
                </a:lnTo>
                <a:lnTo>
                  <a:pt x="3507759" y="266983"/>
                </a:lnTo>
                <a:lnTo>
                  <a:pt x="3485970" y="228456"/>
                </a:lnTo>
                <a:lnTo>
                  <a:pt x="3460881" y="192208"/>
                </a:lnTo>
                <a:lnTo>
                  <a:pt x="3432696" y="158444"/>
                </a:lnTo>
                <a:lnTo>
                  <a:pt x="3401619" y="127367"/>
                </a:lnTo>
                <a:lnTo>
                  <a:pt x="3367855" y="99182"/>
                </a:lnTo>
                <a:lnTo>
                  <a:pt x="3331607" y="74093"/>
                </a:lnTo>
                <a:lnTo>
                  <a:pt x="3293080" y="52304"/>
                </a:lnTo>
                <a:lnTo>
                  <a:pt x="3252478" y="34019"/>
                </a:lnTo>
                <a:lnTo>
                  <a:pt x="3210005" y="19441"/>
                </a:lnTo>
                <a:lnTo>
                  <a:pt x="3165865" y="8776"/>
                </a:lnTo>
                <a:lnTo>
                  <a:pt x="3120261" y="2228"/>
                </a:lnTo>
                <a:lnTo>
                  <a:pt x="3073400" y="0"/>
                </a:lnTo>
                <a:close/>
              </a:path>
            </a:pathLst>
          </a:custGeom>
          <a:solidFill>
            <a:srgbClr val="F7D2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96440" y="3040380"/>
            <a:ext cx="3560445" cy="2920365"/>
          </a:xfrm>
          <a:custGeom>
            <a:avLst/>
            <a:gdLst/>
            <a:ahLst/>
            <a:cxnLst/>
            <a:rect l="l" t="t" r="r" b="b"/>
            <a:pathLst>
              <a:path w="3560445" h="2920365">
                <a:moveTo>
                  <a:pt x="3560064" y="486664"/>
                </a:moveTo>
                <a:lnTo>
                  <a:pt x="3560064" y="2433320"/>
                </a:lnTo>
                <a:lnTo>
                  <a:pt x="3557835" y="2480187"/>
                </a:lnTo>
                <a:lnTo>
                  <a:pt x="3551287" y="2525795"/>
                </a:lnTo>
                <a:lnTo>
                  <a:pt x="3540622" y="2569939"/>
                </a:lnTo>
                <a:lnTo>
                  <a:pt x="3526044" y="2612414"/>
                </a:lnTo>
                <a:lnTo>
                  <a:pt x="3507759" y="2653017"/>
                </a:lnTo>
                <a:lnTo>
                  <a:pt x="3485970" y="2691544"/>
                </a:lnTo>
                <a:lnTo>
                  <a:pt x="3460881" y="2727791"/>
                </a:lnTo>
                <a:lnTo>
                  <a:pt x="3432696" y="2761554"/>
                </a:lnTo>
                <a:lnTo>
                  <a:pt x="3401619" y="2792629"/>
                </a:lnTo>
                <a:lnTo>
                  <a:pt x="3367855" y="2820812"/>
                </a:lnTo>
                <a:lnTo>
                  <a:pt x="3331607" y="2845899"/>
                </a:lnTo>
                <a:lnTo>
                  <a:pt x="3293080" y="2867686"/>
                </a:lnTo>
                <a:lnTo>
                  <a:pt x="3252478" y="2885969"/>
                </a:lnTo>
                <a:lnTo>
                  <a:pt x="3210005" y="2900544"/>
                </a:lnTo>
                <a:lnTo>
                  <a:pt x="3165865" y="2911208"/>
                </a:lnTo>
                <a:lnTo>
                  <a:pt x="3120261" y="2917756"/>
                </a:lnTo>
                <a:lnTo>
                  <a:pt x="3073400" y="2919984"/>
                </a:lnTo>
                <a:lnTo>
                  <a:pt x="0" y="2919984"/>
                </a:lnTo>
                <a:lnTo>
                  <a:pt x="0" y="0"/>
                </a:lnTo>
                <a:lnTo>
                  <a:pt x="3073400" y="0"/>
                </a:lnTo>
                <a:lnTo>
                  <a:pt x="3120261" y="2228"/>
                </a:lnTo>
                <a:lnTo>
                  <a:pt x="3165865" y="8776"/>
                </a:lnTo>
                <a:lnTo>
                  <a:pt x="3210005" y="19441"/>
                </a:lnTo>
                <a:lnTo>
                  <a:pt x="3252478" y="34019"/>
                </a:lnTo>
                <a:lnTo>
                  <a:pt x="3293080" y="52304"/>
                </a:lnTo>
                <a:lnTo>
                  <a:pt x="3331607" y="74093"/>
                </a:lnTo>
                <a:lnTo>
                  <a:pt x="3367855" y="99182"/>
                </a:lnTo>
                <a:lnTo>
                  <a:pt x="3401619" y="127367"/>
                </a:lnTo>
                <a:lnTo>
                  <a:pt x="3432696" y="158444"/>
                </a:lnTo>
                <a:lnTo>
                  <a:pt x="3460881" y="192208"/>
                </a:lnTo>
                <a:lnTo>
                  <a:pt x="3485970" y="228456"/>
                </a:lnTo>
                <a:lnTo>
                  <a:pt x="3507759" y="266983"/>
                </a:lnTo>
                <a:lnTo>
                  <a:pt x="3526044" y="307585"/>
                </a:lnTo>
                <a:lnTo>
                  <a:pt x="3540622" y="350058"/>
                </a:lnTo>
                <a:lnTo>
                  <a:pt x="3551287" y="394198"/>
                </a:lnTo>
                <a:lnTo>
                  <a:pt x="3557835" y="439802"/>
                </a:lnTo>
                <a:lnTo>
                  <a:pt x="3560064" y="486664"/>
                </a:lnTo>
                <a:close/>
              </a:path>
            </a:pathLst>
          </a:custGeom>
          <a:ln w="15240">
            <a:solidFill>
              <a:srgbClr val="F7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DEF5F9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DEF5F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6444" y="580389"/>
            <a:ext cx="50711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0727" y="2689352"/>
            <a:ext cx="7562545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599"/>
            <a:ext cx="8723630" cy="6457442"/>
            <a:chOff x="211836" y="228599"/>
            <a:chExt cx="8723630" cy="6457442"/>
          </a:xfrm>
        </p:grpSpPr>
        <p:sp>
          <p:nvSpPr>
            <p:cNvPr id="3" name="object 3"/>
            <p:cNvSpPr/>
            <p:nvPr/>
          </p:nvSpPr>
          <p:spPr>
            <a:xfrm>
              <a:off x="228600" y="228599"/>
              <a:ext cx="8695944" cy="64574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054851" y="5498591"/>
              <a:ext cx="2880360" cy="716280"/>
            </a:xfrm>
            <a:custGeom>
              <a:avLst/>
              <a:gdLst/>
              <a:ahLst/>
              <a:cxnLst/>
              <a:rect l="l" t="t" r="r" b="b"/>
              <a:pathLst>
                <a:path w="2880359" h="71627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193"/>
                  </a:lnTo>
                  <a:lnTo>
                    <a:pt x="2629154" y="42545"/>
                  </a:lnTo>
                  <a:lnTo>
                    <a:pt x="2373629" y="91770"/>
                  </a:lnTo>
                  <a:lnTo>
                    <a:pt x="2105405" y="149974"/>
                  </a:lnTo>
                  <a:lnTo>
                    <a:pt x="1824481" y="217119"/>
                  </a:lnTo>
                  <a:lnTo>
                    <a:pt x="1566799" y="282028"/>
                  </a:lnTo>
                  <a:lnTo>
                    <a:pt x="843026" y="445439"/>
                  </a:lnTo>
                  <a:lnTo>
                    <a:pt x="621665" y="490207"/>
                  </a:lnTo>
                  <a:lnTo>
                    <a:pt x="200151" y="568540"/>
                  </a:lnTo>
                  <a:lnTo>
                    <a:pt x="0" y="602119"/>
                  </a:lnTo>
                  <a:lnTo>
                    <a:pt x="270383" y="640168"/>
                  </a:lnTo>
                  <a:lnTo>
                    <a:pt x="398145" y="655840"/>
                  </a:lnTo>
                  <a:lnTo>
                    <a:pt x="645032" y="682701"/>
                  </a:lnTo>
                  <a:lnTo>
                    <a:pt x="874902" y="700608"/>
                  </a:lnTo>
                  <a:lnTo>
                    <a:pt x="985647" y="707326"/>
                  </a:lnTo>
                  <a:lnTo>
                    <a:pt x="1094231" y="711796"/>
                  </a:lnTo>
                  <a:lnTo>
                    <a:pt x="1298575" y="716280"/>
                  </a:lnTo>
                  <a:lnTo>
                    <a:pt x="1396492" y="716280"/>
                  </a:lnTo>
                  <a:lnTo>
                    <a:pt x="1585976" y="711796"/>
                  </a:lnTo>
                  <a:lnTo>
                    <a:pt x="1675383" y="707326"/>
                  </a:lnTo>
                  <a:lnTo>
                    <a:pt x="1845691" y="693889"/>
                  </a:lnTo>
                  <a:lnTo>
                    <a:pt x="1928749" y="684936"/>
                  </a:lnTo>
                  <a:lnTo>
                    <a:pt x="2086228" y="662559"/>
                  </a:lnTo>
                  <a:lnTo>
                    <a:pt x="2235327" y="635698"/>
                  </a:lnTo>
                  <a:lnTo>
                    <a:pt x="2375789" y="604354"/>
                  </a:lnTo>
                  <a:lnTo>
                    <a:pt x="2509901" y="568540"/>
                  </a:lnTo>
                  <a:lnTo>
                    <a:pt x="2637663" y="528256"/>
                  </a:lnTo>
                  <a:lnTo>
                    <a:pt x="2759075" y="483489"/>
                  </a:lnTo>
                  <a:lnTo>
                    <a:pt x="2876042" y="436486"/>
                  </a:lnTo>
                  <a:lnTo>
                    <a:pt x="2880359" y="434238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DEF5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803" y="5370576"/>
              <a:ext cx="5552440" cy="852169"/>
            </a:xfrm>
            <a:custGeom>
              <a:avLst/>
              <a:gdLst/>
              <a:ahLst/>
              <a:cxnLst/>
              <a:rect l="l" t="t" r="r" b="b"/>
              <a:pathLst>
                <a:path w="5552440" h="852170">
                  <a:moveTo>
                    <a:pt x="853694" y="0"/>
                  </a:moveTo>
                  <a:lnTo>
                    <a:pt x="685419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856" y="22352"/>
                  </a:lnTo>
                  <a:lnTo>
                    <a:pt x="117093" y="35814"/>
                  </a:lnTo>
                  <a:lnTo>
                    <a:pt x="0" y="53721"/>
                  </a:lnTo>
                  <a:lnTo>
                    <a:pt x="334263" y="96139"/>
                  </a:lnTo>
                  <a:lnTo>
                    <a:pt x="693928" y="156464"/>
                  </a:lnTo>
                  <a:lnTo>
                    <a:pt x="1079245" y="234784"/>
                  </a:lnTo>
                  <a:lnTo>
                    <a:pt x="1283716" y="279501"/>
                  </a:lnTo>
                  <a:lnTo>
                    <a:pt x="1869058" y="422605"/>
                  </a:lnTo>
                  <a:lnTo>
                    <a:pt x="2563113" y="576884"/>
                  </a:lnTo>
                  <a:lnTo>
                    <a:pt x="2726944" y="608190"/>
                  </a:lnTo>
                  <a:lnTo>
                    <a:pt x="2882392" y="639495"/>
                  </a:lnTo>
                  <a:lnTo>
                    <a:pt x="3035681" y="668566"/>
                  </a:lnTo>
                  <a:lnTo>
                    <a:pt x="3329431" y="717753"/>
                  </a:lnTo>
                  <a:lnTo>
                    <a:pt x="3469894" y="740117"/>
                  </a:lnTo>
                  <a:lnTo>
                    <a:pt x="3738245" y="775893"/>
                  </a:lnTo>
                  <a:lnTo>
                    <a:pt x="3991482" y="807199"/>
                  </a:lnTo>
                  <a:lnTo>
                    <a:pt x="4112895" y="818375"/>
                  </a:lnTo>
                  <a:lnTo>
                    <a:pt x="4342765" y="836269"/>
                  </a:lnTo>
                  <a:lnTo>
                    <a:pt x="4453509" y="842975"/>
                  </a:lnTo>
                  <a:lnTo>
                    <a:pt x="4666361" y="851916"/>
                  </a:lnTo>
                  <a:lnTo>
                    <a:pt x="4864354" y="851916"/>
                  </a:lnTo>
                  <a:lnTo>
                    <a:pt x="5051679" y="847445"/>
                  </a:lnTo>
                  <a:lnTo>
                    <a:pt x="5141087" y="842975"/>
                  </a:lnTo>
                  <a:lnTo>
                    <a:pt x="5228336" y="836269"/>
                  </a:lnTo>
                  <a:lnTo>
                    <a:pt x="5475351" y="809434"/>
                  </a:lnTo>
                  <a:lnTo>
                    <a:pt x="5551932" y="798245"/>
                  </a:lnTo>
                  <a:lnTo>
                    <a:pt x="5305044" y="766953"/>
                  </a:lnTo>
                  <a:lnTo>
                    <a:pt x="5043170" y="728929"/>
                  </a:lnTo>
                  <a:lnTo>
                    <a:pt x="4474718" y="630555"/>
                  </a:lnTo>
                  <a:lnTo>
                    <a:pt x="3840353" y="498627"/>
                  </a:lnTo>
                  <a:lnTo>
                    <a:pt x="2854706" y="263842"/>
                  </a:lnTo>
                  <a:lnTo>
                    <a:pt x="2586482" y="205740"/>
                  </a:lnTo>
                  <a:lnTo>
                    <a:pt x="2331085" y="156464"/>
                  </a:lnTo>
                  <a:lnTo>
                    <a:pt x="2207513" y="134112"/>
                  </a:lnTo>
                  <a:lnTo>
                    <a:pt x="2086229" y="114046"/>
                  </a:lnTo>
                  <a:lnTo>
                    <a:pt x="1969134" y="96139"/>
                  </a:lnTo>
                  <a:lnTo>
                    <a:pt x="1630680" y="51435"/>
                  </a:lnTo>
                  <a:lnTo>
                    <a:pt x="1419859" y="31242"/>
                  </a:lnTo>
                  <a:lnTo>
                    <a:pt x="1221994" y="15621"/>
                  </a:lnTo>
                  <a:lnTo>
                    <a:pt x="1032509" y="4445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DEF5F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69814"/>
              <a:ext cx="6097905" cy="789940"/>
            </a:xfrm>
            <a:custGeom>
              <a:avLst/>
              <a:gdLst/>
              <a:ahLst/>
              <a:cxnLst/>
              <a:rect l="l" t="t" r="r" b="b"/>
              <a:pathLst>
                <a:path w="6097905" h="789939">
                  <a:moveTo>
                    <a:pt x="0" y="91948"/>
                  </a:moveTo>
                  <a:lnTo>
                    <a:pt x="19176" y="87503"/>
                  </a:lnTo>
                  <a:lnTo>
                    <a:pt x="76581" y="76327"/>
                  </a:lnTo>
                  <a:lnTo>
                    <a:pt x="174625" y="60706"/>
                  </a:lnTo>
                  <a:lnTo>
                    <a:pt x="238506" y="51689"/>
                  </a:lnTo>
                  <a:lnTo>
                    <a:pt x="312927" y="42799"/>
                  </a:lnTo>
                  <a:lnTo>
                    <a:pt x="395985" y="36068"/>
                  </a:lnTo>
                  <a:lnTo>
                    <a:pt x="491744" y="29337"/>
                  </a:lnTo>
                  <a:lnTo>
                    <a:pt x="596137" y="22606"/>
                  </a:lnTo>
                  <a:lnTo>
                    <a:pt x="713232" y="18161"/>
                  </a:lnTo>
                  <a:lnTo>
                    <a:pt x="840994" y="16002"/>
                  </a:lnTo>
                  <a:lnTo>
                    <a:pt x="979296" y="13716"/>
                  </a:lnTo>
                  <a:lnTo>
                    <a:pt x="1128395" y="16002"/>
                  </a:lnTo>
                  <a:lnTo>
                    <a:pt x="1288033" y="20447"/>
                  </a:lnTo>
                  <a:lnTo>
                    <a:pt x="1460499" y="29337"/>
                  </a:lnTo>
                  <a:lnTo>
                    <a:pt x="1643633" y="40513"/>
                  </a:lnTo>
                  <a:lnTo>
                    <a:pt x="1837308" y="58420"/>
                  </a:lnTo>
                  <a:lnTo>
                    <a:pt x="2043810" y="78486"/>
                  </a:lnTo>
                  <a:lnTo>
                    <a:pt x="2263140" y="103124"/>
                  </a:lnTo>
                  <a:lnTo>
                    <a:pt x="2493010" y="132207"/>
                  </a:lnTo>
                  <a:lnTo>
                    <a:pt x="2735707" y="168021"/>
                  </a:lnTo>
                  <a:lnTo>
                    <a:pt x="2989072" y="208153"/>
                  </a:lnTo>
                  <a:lnTo>
                    <a:pt x="3255263" y="255143"/>
                  </a:lnTo>
                  <a:lnTo>
                    <a:pt x="3534155" y="311035"/>
                  </a:lnTo>
                  <a:lnTo>
                    <a:pt x="3825748" y="371398"/>
                  </a:lnTo>
                  <a:lnTo>
                    <a:pt x="4130167" y="438454"/>
                  </a:lnTo>
                  <a:lnTo>
                    <a:pt x="4447413" y="514464"/>
                  </a:lnTo>
                  <a:lnTo>
                    <a:pt x="4777486" y="597179"/>
                  </a:lnTo>
                  <a:lnTo>
                    <a:pt x="5120132" y="688835"/>
                  </a:lnTo>
                  <a:lnTo>
                    <a:pt x="5475732" y="789432"/>
                  </a:lnTo>
                </a:path>
                <a:path w="6097905" h="789939">
                  <a:moveTo>
                    <a:pt x="2784347" y="652272"/>
                  </a:moveTo>
                  <a:lnTo>
                    <a:pt x="2880106" y="625462"/>
                  </a:lnTo>
                  <a:lnTo>
                    <a:pt x="3142107" y="556221"/>
                  </a:lnTo>
                  <a:lnTo>
                    <a:pt x="3323081" y="509308"/>
                  </a:lnTo>
                  <a:lnTo>
                    <a:pt x="3531743" y="457923"/>
                  </a:lnTo>
                  <a:lnTo>
                    <a:pt x="3763772" y="402082"/>
                  </a:lnTo>
                  <a:lnTo>
                    <a:pt x="4012946" y="341769"/>
                  </a:lnTo>
                  <a:lnTo>
                    <a:pt x="4276979" y="283692"/>
                  </a:lnTo>
                  <a:lnTo>
                    <a:pt x="4547362" y="225615"/>
                  </a:lnTo>
                  <a:lnTo>
                    <a:pt x="4824222" y="171958"/>
                  </a:lnTo>
                  <a:lnTo>
                    <a:pt x="5098923" y="120650"/>
                  </a:lnTo>
                  <a:lnTo>
                    <a:pt x="5235194" y="98298"/>
                  </a:lnTo>
                  <a:lnTo>
                    <a:pt x="5367147" y="75946"/>
                  </a:lnTo>
                  <a:lnTo>
                    <a:pt x="5499227" y="58039"/>
                  </a:lnTo>
                  <a:lnTo>
                    <a:pt x="5626989" y="40259"/>
                  </a:lnTo>
                  <a:lnTo>
                    <a:pt x="5752592" y="26797"/>
                  </a:lnTo>
                  <a:lnTo>
                    <a:pt x="5871845" y="15621"/>
                  </a:lnTo>
                  <a:lnTo>
                    <a:pt x="5986780" y="6731"/>
                  </a:lnTo>
                  <a:lnTo>
                    <a:pt x="60975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3811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676"/>
                  </a:lnTo>
                  <a:lnTo>
                    <a:pt x="478955" y="102743"/>
                  </a:lnTo>
                  <a:lnTo>
                    <a:pt x="398068" y="120650"/>
                  </a:lnTo>
                  <a:lnTo>
                    <a:pt x="327812" y="140843"/>
                  </a:lnTo>
                  <a:lnTo>
                    <a:pt x="206489" y="178815"/>
                  </a:lnTo>
                  <a:lnTo>
                    <a:pt x="157518" y="196722"/>
                  </a:lnTo>
                  <a:lnTo>
                    <a:pt x="51092" y="241363"/>
                  </a:lnTo>
                  <a:lnTo>
                    <a:pt x="0" y="268185"/>
                  </a:lnTo>
                  <a:lnTo>
                    <a:pt x="0" y="1331976"/>
                  </a:lnTo>
                  <a:lnTo>
                    <a:pt x="8719058" y="1331976"/>
                  </a:lnTo>
                  <a:lnTo>
                    <a:pt x="8723376" y="1325270"/>
                  </a:lnTo>
                  <a:lnTo>
                    <a:pt x="8723376" y="851484"/>
                  </a:lnTo>
                  <a:lnTo>
                    <a:pt x="7182231" y="851484"/>
                  </a:lnTo>
                  <a:lnTo>
                    <a:pt x="7043801" y="849249"/>
                  </a:lnTo>
                  <a:lnTo>
                    <a:pt x="6899148" y="844778"/>
                  </a:lnTo>
                  <a:lnTo>
                    <a:pt x="6750050" y="838072"/>
                  </a:lnTo>
                  <a:lnTo>
                    <a:pt x="6594729" y="826897"/>
                  </a:lnTo>
                  <a:lnTo>
                    <a:pt x="6260465" y="793369"/>
                  </a:lnTo>
                  <a:lnTo>
                    <a:pt x="5900674" y="746442"/>
                  </a:lnTo>
                  <a:lnTo>
                    <a:pt x="5709158" y="717384"/>
                  </a:lnTo>
                  <a:lnTo>
                    <a:pt x="5509006" y="683869"/>
                  </a:lnTo>
                  <a:lnTo>
                    <a:pt x="5302631" y="645871"/>
                  </a:lnTo>
                  <a:lnTo>
                    <a:pt x="4861941" y="558711"/>
                  </a:lnTo>
                  <a:lnTo>
                    <a:pt x="4387215" y="453669"/>
                  </a:lnTo>
                  <a:lnTo>
                    <a:pt x="4136009" y="395566"/>
                  </a:lnTo>
                  <a:lnTo>
                    <a:pt x="3614547" y="268185"/>
                  </a:lnTo>
                  <a:lnTo>
                    <a:pt x="3122803" y="165353"/>
                  </a:lnTo>
                  <a:lnTo>
                    <a:pt x="2892933" y="125094"/>
                  </a:lnTo>
                  <a:lnTo>
                    <a:pt x="2673604" y="91566"/>
                  </a:lnTo>
                  <a:lnTo>
                    <a:pt x="2462911" y="62610"/>
                  </a:lnTo>
                  <a:lnTo>
                    <a:pt x="2262759" y="40259"/>
                  </a:lnTo>
                  <a:lnTo>
                    <a:pt x="2073402" y="22351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  <a:path w="8723630" h="1332229">
                  <a:moveTo>
                    <a:pt x="8723376" y="569887"/>
                  </a:moveTo>
                  <a:lnTo>
                    <a:pt x="8638286" y="605650"/>
                  </a:lnTo>
                  <a:lnTo>
                    <a:pt x="8557387" y="636930"/>
                  </a:lnTo>
                  <a:lnTo>
                    <a:pt x="8472170" y="665988"/>
                  </a:lnTo>
                  <a:lnTo>
                    <a:pt x="8295513" y="719620"/>
                  </a:lnTo>
                  <a:lnTo>
                    <a:pt x="8201787" y="744207"/>
                  </a:lnTo>
                  <a:lnTo>
                    <a:pt x="8005953" y="784440"/>
                  </a:lnTo>
                  <a:lnTo>
                    <a:pt x="7901686" y="802309"/>
                  </a:lnTo>
                  <a:lnTo>
                    <a:pt x="7680325" y="829132"/>
                  </a:lnTo>
                  <a:lnTo>
                    <a:pt x="7441946" y="847013"/>
                  </a:lnTo>
                  <a:lnTo>
                    <a:pt x="7314184" y="851484"/>
                  </a:lnTo>
                  <a:lnTo>
                    <a:pt x="8723376" y="851484"/>
                  </a:lnTo>
                  <a:lnTo>
                    <a:pt x="8723376" y="569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85569" y="572770"/>
            <a:ext cx="54317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380" marR="5080" indent="-488315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Approach </a:t>
            </a:r>
            <a:r>
              <a:rPr spc="185" dirty="0"/>
              <a:t>to </a:t>
            </a:r>
            <a:r>
              <a:rPr spc="-175" dirty="0"/>
              <a:t>Child</a:t>
            </a:r>
            <a:r>
              <a:rPr spc="-930" dirty="0"/>
              <a:t> </a:t>
            </a:r>
            <a:r>
              <a:rPr spc="114" dirty="0"/>
              <a:t>with  </a:t>
            </a:r>
            <a:r>
              <a:rPr spc="-90" dirty="0"/>
              <a:t>Lymphadenopathy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029409"/>
            <a:ext cx="6845934" cy="399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Caused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by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Epstein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Barr</a:t>
            </a:r>
            <a:r>
              <a:rPr sz="1700" spc="-25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Virus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Signs/Symptoms</a:t>
            </a:r>
            <a:endParaRPr sz="17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85" dirty="0">
                <a:solidFill>
                  <a:srgbClr val="464646"/>
                </a:solidFill>
                <a:latin typeface="Arial"/>
                <a:cs typeface="Arial"/>
              </a:rPr>
              <a:t>Prolong</a:t>
            </a:r>
            <a:r>
              <a:rPr sz="1500" b="1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464646"/>
                </a:solidFill>
                <a:latin typeface="Arial"/>
                <a:cs typeface="Arial"/>
              </a:rPr>
              <a:t>fever</a:t>
            </a:r>
            <a:endParaRPr sz="15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90" dirty="0">
                <a:solidFill>
                  <a:srgbClr val="464646"/>
                </a:solidFill>
                <a:latin typeface="Arial"/>
                <a:cs typeface="Arial"/>
              </a:rPr>
              <a:t>Exudative </a:t>
            </a:r>
            <a:r>
              <a:rPr sz="1500" b="1" spc="-75" dirty="0">
                <a:solidFill>
                  <a:srgbClr val="464646"/>
                </a:solidFill>
                <a:latin typeface="Arial"/>
                <a:cs typeface="Arial"/>
              </a:rPr>
              <a:t>pharyngitis</a:t>
            </a:r>
            <a:endParaRPr sz="15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120" dirty="0">
                <a:solidFill>
                  <a:srgbClr val="464646"/>
                </a:solidFill>
                <a:latin typeface="Arial"/>
                <a:cs typeface="Arial"/>
              </a:rPr>
              <a:t>Painless </a:t>
            </a:r>
            <a:r>
              <a:rPr sz="1500" b="1" spc="-75" dirty="0">
                <a:solidFill>
                  <a:srgbClr val="464646"/>
                </a:solidFill>
                <a:latin typeface="Arial"/>
                <a:cs typeface="Arial"/>
              </a:rPr>
              <a:t>generalized </a:t>
            </a:r>
            <a:r>
              <a:rPr sz="1500" b="1" spc="-80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1500">
              <a:latin typeface="Arial"/>
              <a:cs typeface="Arial"/>
            </a:endParaRPr>
          </a:p>
          <a:p>
            <a:pPr marL="588645" lvl="1" indent="-274955">
              <a:lnSpc>
                <a:spcPts val="1795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90" dirty="0">
                <a:solidFill>
                  <a:srgbClr val="464646"/>
                </a:solidFill>
                <a:latin typeface="Arial"/>
                <a:cs typeface="Arial"/>
              </a:rPr>
              <a:t>Splenomegaly</a:t>
            </a:r>
            <a:endParaRPr sz="1500">
              <a:latin typeface="Arial"/>
              <a:cs typeface="Arial"/>
            </a:endParaRPr>
          </a:p>
          <a:p>
            <a:pPr marL="287020" indent="-274320">
              <a:lnSpc>
                <a:spcPts val="2035"/>
              </a:lnSpc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Diagnosis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solidFill>
                  <a:srgbClr val="2CA1BE"/>
                </a:solidFill>
                <a:latin typeface="Courier New"/>
                <a:cs typeface="Courier New"/>
              </a:rPr>
              <a:t>o </a:t>
            </a:r>
            <a:r>
              <a:rPr sz="1500" spc="-229" dirty="0">
                <a:solidFill>
                  <a:srgbClr val="464646"/>
                </a:solidFill>
                <a:latin typeface="Arial"/>
                <a:cs typeface="Arial"/>
              </a:rPr>
              <a:t>50%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lymphocytosis </a:t>
            </a:r>
            <a:r>
              <a:rPr sz="1500" spc="35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1500" b="1" spc="-270" dirty="0">
                <a:solidFill>
                  <a:srgbClr val="A2171E"/>
                </a:solidFill>
                <a:latin typeface="Arial"/>
                <a:cs typeface="Arial"/>
              </a:rPr>
              <a:t>&gt;10% </a:t>
            </a:r>
            <a:r>
              <a:rPr sz="1500" b="1" spc="-80" dirty="0">
                <a:solidFill>
                  <a:srgbClr val="A2171E"/>
                </a:solidFill>
                <a:latin typeface="Arial"/>
                <a:cs typeface="Arial"/>
              </a:rPr>
              <a:t>Atypical </a:t>
            </a:r>
            <a:r>
              <a:rPr sz="1500" b="1" spc="-90" dirty="0">
                <a:solidFill>
                  <a:srgbClr val="A2171E"/>
                </a:solidFill>
                <a:latin typeface="Arial"/>
                <a:cs typeface="Arial"/>
              </a:rPr>
              <a:t>lymphocytes </a:t>
            </a:r>
            <a:r>
              <a:rPr sz="1500" spc="-10" dirty="0">
                <a:solidFill>
                  <a:srgbClr val="464646"/>
                </a:solidFill>
                <a:latin typeface="Arial"/>
                <a:cs typeface="Arial"/>
              </a:rPr>
              <a:t>on </a:t>
            </a:r>
            <a:r>
              <a:rPr sz="1500" spc="-25" dirty="0">
                <a:solidFill>
                  <a:srgbClr val="464646"/>
                </a:solidFill>
                <a:latin typeface="Arial"/>
                <a:cs typeface="Arial"/>
              </a:rPr>
              <a:t>peripheral </a:t>
            </a:r>
            <a:r>
              <a:rPr sz="1500" dirty="0">
                <a:solidFill>
                  <a:srgbClr val="464646"/>
                </a:solidFill>
                <a:latin typeface="Arial"/>
                <a:cs typeface="Arial"/>
              </a:rPr>
              <a:t>blood</a:t>
            </a:r>
            <a:r>
              <a:rPr sz="15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464646"/>
                </a:solidFill>
                <a:latin typeface="Arial"/>
                <a:cs typeface="Arial"/>
              </a:rPr>
              <a:t>smear</a:t>
            </a:r>
            <a:endParaRPr sz="15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spc="-35" dirty="0">
                <a:solidFill>
                  <a:srgbClr val="464646"/>
                </a:solidFill>
                <a:latin typeface="Arial"/>
                <a:cs typeface="Arial"/>
              </a:rPr>
              <a:t>Positive</a:t>
            </a:r>
            <a:r>
              <a:rPr sz="15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Arial"/>
                <a:cs typeface="Arial"/>
              </a:rPr>
              <a:t>monospot</a:t>
            </a:r>
            <a:r>
              <a:rPr sz="15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Arial"/>
                <a:cs typeface="Arial"/>
              </a:rPr>
              <a:t>test</a:t>
            </a:r>
            <a:r>
              <a:rPr sz="15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64646"/>
                </a:solidFill>
                <a:latin typeface="Arial"/>
                <a:cs typeface="Arial"/>
              </a:rPr>
              <a:t>(Paul</a:t>
            </a:r>
            <a:r>
              <a:rPr sz="15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64646"/>
                </a:solidFill>
                <a:latin typeface="Arial"/>
                <a:cs typeface="Arial"/>
              </a:rPr>
              <a:t>Bunnell</a:t>
            </a:r>
            <a:r>
              <a:rPr sz="15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464646"/>
                </a:solidFill>
                <a:latin typeface="Arial"/>
                <a:cs typeface="Arial"/>
              </a:rPr>
              <a:t>test)</a:t>
            </a:r>
            <a:endParaRPr sz="1500">
              <a:latin typeface="Arial"/>
              <a:cs typeface="Arial"/>
            </a:endParaRPr>
          </a:p>
          <a:p>
            <a:pPr marL="588645" indent="-274955">
              <a:lnSpc>
                <a:spcPts val="1795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spc="-70" dirty="0">
                <a:solidFill>
                  <a:srgbClr val="464646"/>
                </a:solidFill>
                <a:latin typeface="Arial"/>
                <a:cs typeface="Arial"/>
              </a:rPr>
              <a:t>Serum</a:t>
            </a:r>
            <a:r>
              <a:rPr sz="15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Arial"/>
                <a:cs typeface="Arial"/>
              </a:rPr>
              <a:t>heterophile</a:t>
            </a:r>
            <a:r>
              <a:rPr sz="15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Arial"/>
                <a:cs typeface="Arial"/>
              </a:rPr>
              <a:t>Antibody</a:t>
            </a:r>
            <a:r>
              <a:rPr sz="15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64646"/>
                </a:solidFill>
                <a:latin typeface="Arial"/>
                <a:cs typeface="Arial"/>
              </a:rPr>
              <a:t>definitive</a:t>
            </a:r>
            <a:r>
              <a:rPr sz="1500" spc="-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464646"/>
                </a:solidFill>
                <a:latin typeface="Arial"/>
                <a:cs typeface="Arial"/>
              </a:rPr>
              <a:t>(positive</a:t>
            </a:r>
            <a:r>
              <a:rPr sz="15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15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464646"/>
                </a:solidFill>
                <a:latin typeface="Arial"/>
                <a:cs typeface="Arial"/>
              </a:rPr>
              <a:t>2-6weeks)</a:t>
            </a:r>
            <a:endParaRPr sz="1500">
              <a:latin typeface="Arial"/>
              <a:cs typeface="Arial"/>
            </a:endParaRPr>
          </a:p>
          <a:p>
            <a:pPr marL="286385" marR="417195" indent="-274320">
              <a:lnSpc>
                <a:spcPct val="80000"/>
              </a:lnSpc>
              <a:spcBef>
                <a:spcPts val="405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Complication: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splenic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rupture,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respiratory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obstruction,</a:t>
            </a: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encephalitis, 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lymphoma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Treatment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solidFill>
                  <a:srgbClr val="2CA1BE"/>
                </a:solidFill>
                <a:latin typeface="Courier New"/>
                <a:cs typeface="Courier New"/>
              </a:rPr>
              <a:t>o </a:t>
            </a:r>
            <a:r>
              <a:rPr sz="1500" spc="-25" dirty="0">
                <a:solidFill>
                  <a:srgbClr val="464646"/>
                </a:solidFill>
                <a:latin typeface="Arial"/>
                <a:cs typeface="Arial"/>
              </a:rPr>
              <a:t>Mainly</a:t>
            </a:r>
            <a:r>
              <a:rPr sz="1500" spc="2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464646"/>
                </a:solidFill>
                <a:latin typeface="Arial"/>
                <a:cs typeface="Arial"/>
              </a:rPr>
              <a:t>supportive</a:t>
            </a:r>
            <a:endParaRPr sz="1500">
              <a:latin typeface="Arial"/>
              <a:cs typeface="Arial"/>
            </a:endParaRPr>
          </a:p>
          <a:p>
            <a:pPr marL="588645" marR="763270" indent="-274955">
              <a:lnSpc>
                <a:spcPct val="80000"/>
              </a:lnSpc>
              <a:spcBef>
                <a:spcPts val="360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95" dirty="0">
                <a:solidFill>
                  <a:srgbClr val="464646"/>
                </a:solidFill>
                <a:latin typeface="Arial"/>
                <a:cs typeface="Arial"/>
              </a:rPr>
              <a:t>Tonsillar </a:t>
            </a:r>
            <a:r>
              <a:rPr sz="1500" b="1" spc="-65" dirty="0">
                <a:solidFill>
                  <a:srgbClr val="464646"/>
                </a:solidFill>
                <a:latin typeface="Arial"/>
                <a:cs typeface="Arial"/>
              </a:rPr>
              <a:t>hypertrophy </a:t>
            </a:r>
            <a:r>
              <a:rPr sz="1500" b="1" dirty="0">
                <a:solidFill>
                  <a:srgbClr val="464646"/>
                </a:solidFill>
                <a:latin typeface="Arial"/>
                <a:cs typeface="Arial"/>
              </a:rPr>
              <a:t>→ </a:t>
            </a:r>
            <a:r>
              <a:rPr sz="1500" b="1" spc="-85" dirty="0">
                <a:solidFill>
                  <a:srgbClr val="464646"/>
                </a:solidFill>
                <a:latin typeface="Arial"/>
                <a:cs typeface="Arial"/>
              </a:rPr>
              <a:t>produce </a:t>
            </a:r>
            <a:r>
              <a:rPr sz="1500" b="1" spc="-65" dirty="0">
                <a:solidFill>
                  <a:srgbClr val="464646"/>
                </a:solidFill>
                <a:latin typeface="Arial"/>
                <a:cs typeface="Arial"/>
              </a:rPr>
              <a:t>airway </a:t>
            </a:r>
            <a:r>
              <a:rPr sz="1500" b="1" spc="-80" dirty="0">
                <a:solidFill>
                  <a:srgbClr val="464646"/>
                </a:solidFill>
                <a:latin typeface="Arial"/>
                <a:cs typeface="Arial"/>
              </a:rPr>
              <a:t>obstruction: need </a:t>
            </a:r>
            <a:r>
              <a:rPr sz="1500" b="1" spc="-2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500" b="1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b="1" spc="-90" dirty="0">
                <a:solidFill>
                  <a:srgbClr val="464646"/>
                </a:solidFill>
                <a:latin typeface="Arial"/>
                <a:cs typeface="Arial"/>
              </a:rPr>
              <a:t>place  </a:t>
            </a:r>
            <a:r>
              <a:rPr sz="1500" b="1" spc="-95" dirty="0">
                <a:solidFill>
                  <a:srgbClr val="464646"/>
                </a:solidFill>
                <a:latin typeface="Arial"/>
                <a:cs typeface="Arial"/>
              </a:rPr>
              <a:t>nasopharyngeal </a:t>
            </a:r>
            <a:r>
              <a:rPr sz="1500" b="1" spc="-55" dirty="0">
                <a:solidFill>
                  <a:srgbClr val="464646"/>
                </a:solidFill>
                <a:latin typeface="Arial"/>
                <a:cs typeface="Arial"/>
              </a:rPr>
              <a:t>tube </a:t>
            </a:r>
            <a:r>
              <a:rPr sz="1500" b="1" spc="-10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500" b="1" spc="-50" dirty="0">
                <a:solidFill>
                  <a:srgbClr val="464646"/>
                </a:solidFill>
                <a:latin typeface="Arial"/>
                <a:cs typeface="Arial"/>
              </a:rPr>
              <a:t>start </a:t>
            </a:r>
            <a:r>
              <a:rPr sz="1500" b="1" spc="-80" dirty="0">
                <a:solidFill>
                  <a:srgbClr val="464646"/>
                </a:solidFill>
                <a:latin typeface="Arial"/>
                <a:cs typeface="Arial"/>
              </a:rPr>
              <a:t>high </a:t>
            </a:r>
            <a:r>
              <a:rPr sz="1500" b="1" spc="-114" dirty="0">
                <a:solidFill>
                  <a:srgbClr val="464646"/>
                </a:solidFill>
                <a:latin typeface="Arial"/>
                <a:cs typeface="Arial"/>
              </a:rPr>
              <a:t>dose</a:t>
            </a:r>
            <a:r>
              <a:rPr sz="1500" b="1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464646"/>
                </a:solidFill>
                <a:latin typeface="Arial"/>
                <a:cs typeface="Arial"/>
              </a:rPr>
              <a:t>steroids</a:t>
            </a:r>
            <a:endParaRPr sz="15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b="1" spc="-100" dirty="0">
                <a:solidFill>
                  <a:srgbClr val="464646"/>
                </a:solidFill>
                <a:latin typeface="Arial"/>
                <a:cs typeface="Arial"/>
              </a:rPr>
              <a:t>Do </a:t>
            </a:r>
            <a:r>
              <a:rPr sz="1500" b="1" spc="-45" dirty="0">
                <a:solidFill>
                  <a:srgbClr val="464646"/>
                </a:solidFill>
                <a:latin typeface="Arial"/>
                <a:cs typeface="Arial"/>
              </a:rPr>
              <a:t>not </a:t>
            </a:r>
            <a:r>
              <a:rPr sz="1500" b="1" spc="-75" dirty="0">
                <a:solidFill>
                  <a:srgbClr val="464646"/>
                </a:solidFill>
                <a:latin typeface="Arial"/>
                <a:cs typeface="Arial"/>
              </a:rPr>
              <a:t>give amoxicillin </a:t>
            </a:r>
            <a:r>
              <a:rPr sz="1500" b="1" dirty="0">
                <a:solidFill>
                  <a:srgbClr val="464646"/>
                </a:solidFill>
                <a:latin typeface="Arial"/>
                <a:cs typeface="Arial"/>
              </a:rPr>
              <a:t>→ </a:t>
            </a:r>
            <a:r>
              <a:rPr sz="1500" b="1" spc="-80" dirty="0">
                <a:solidFill>
                  <a:srgbClr val="464646"/>
                </a:solidFill>
                <a:latin typeface="Arial"/>
                <a:cs typeface="Arial"/>
              </a:rPr>
              <a:t>develop </a:t>
            </a:r>
            <a:r>
              <a:rPr sz="1500" b="1" spc="-100" dirty="0">
                <a:solidFill>
                  <a:srgbClr val="464646"/>
                </a:solidFill>
                <a:latin typeface="Arial"/>
                <a:cs typeface="Arial"/>
              </a:rPr>
              <a:t>an </a:t>
            </a:r>
            <a:r>
              <a:rPr sz="1500" b="1" spc="-70" dirty="0">
                <a:solidFill>
                  <a:srgbClr val="464646"/>
                </a:solidFill>
                <a:latin typeface="Arial"/>
                <a:cs typeface="Arial"/>
              </a:rPr>
              <a:t>iatrogenic </a:t>
            </a:r>
            <a:r>
              <a:rPr sz="1500" b="1" spc="-110" dirty="0">
                <a:solidFill>
                  <a:srgbClr val="464646"/>
                </a:solidFill>
                <a:latin typeface="Arial"/>
                <a:cs typeface="Arial"/>
              </a:rPr>
              <a:t>rash </a:t>
            </a:r>
            <a:r>
              <a:rPr sz="1500" b="1" spc="-70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1500" b="1" spc="-210" dirty="0">
                <a:solidFill>
                  <a:srgbClr val="464646"/>
                </a:solidFill>
                <a:latin typeface="Arial"/>
                <a:cs typeface="Arial"/>
              </a:rPr>
              <a:t>80% </a:t>
            </a:r>
            <a:r>
              <a:rPr sz="1500" b="1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500" b="1" spc="-1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464646"/>
                </a:solidFill>
                <a:latin typeface="Arial"/>
                <a:cs typeface="Arial"/>
              </a:rPr>
              <a:t>patients.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010" y="310642"/>
            <a:ext cx="78625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3580" marR="5080" indent="-3231515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Infectious </a:t>
            </a:r>
            <a:r>
              <a:rPr sz="4000" spc="-90" dirty="0"/>
              <a:t>Mononucleosis</a:t>
            </a:r>
            <a:r>
              <a:rPr sz="4000" spc="-430" dirty="0"/>
              <a:t> </a:t>
            </a:r>
            <a:r>
              <a:rPr sz="4000" spc="-120" dirty="0"/>
              <a:t>(Glandular  </a:t>
            </a:r>
            <a:r>
              <a:rPr sz="4000" spc="-135" dirty="0"/>
              <a:t>Fever)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615442"/>
            <a:ext cx="7412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Infectious </a:t>
            </a:r>
            <a:r>
              <a:rPr sz="4000" spc="-90" dirty="0"/>
              <a:t>Mononucleosis</a:t>
            </a:r>
            <a:r>
              <a:rPr sz="4000" spc="-484" dirty="0"/>
              <a:t> </a:t>
            </a:r>
            <a:r>
              <a:rPr sz="4000" spc="-140" dirty="0"/>
              <a:t>Findings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19200" y="1842516"/>
            <a:ext cx="2743200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1842516"/>
            <a:ext cx="3296411" cy="247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4724400"/>
            <a:ext cx="2770631" cy="187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150491"/>
            <a:ext cx="703072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From </a:t>
            </a: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Herpesviridae</a:t>
            </a:r>
            <a:r>
              <a:rPr sz="2400" spc="-2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family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Infectious </a:t>
            </a: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mononucleosis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like</a:t>
            </a:r>
            <a:r>
              <a:rPr sz="2400" spc="-3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64646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86385" marR="83693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60" dirty="0">
                <a:solidFill>
                  <a:srgbClr val="464646"/>
                </a:solidFill>
                <a:latin typeface="Arial"/>
                <a:cs typeface="Arial"/>
              </a:rPr>
              <a:t>CF: </a:t>
            </a:r>
            <a:r>
              <a:rPr sz="2400" spc="-10" dirty="0">
                <a:solidFill>
                  <a:srgbClr val="464646"/>
                </a:solidFill>
                <a:latin typeface="Arial"/>
                <a:cs typeface="Arial"/>
              </a:rPr>
              <a:t>fatigue, </a:t>
            </a: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malaise,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myalgia,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headache,</a:t>
            </a:r>
            <a:r>
              <a:rPr sz="2400" spc="-3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fever,  </a:t>
            </a: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hepatosplenomegaly,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elevated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liver</a:t>
            </a:r>
            <a:r>
              <a:rPr sz="2400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64646"/>
                </a:solidFill>
                <a:latin typeface="Arial"/>
                <a:cs typeface="Arial"/>
              </a:rPr>
              <a:t>enzymes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Ix: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atypical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lymphocytosis</a:t>
            </a:r>
            <a:r>
              <a:rPr sz="24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peripheral</a:t>
            </a: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blood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64646"/>
                </a:solidFill>
                <a:latin typeface="Arial"/>
                <a:cs typeface="Arial"/>
              </a:rPr>
              <a:t>smear,  </a:t>
            </a:r>
            <a:r>
              <a:rPr sz="2400" spc="-220" dirty="0">
                <a:solidFill>
                  <a:srgbClr val="464646"/>
                </a:solidFill>
                <a:latin typeface="Arial"/>
                <a:cs typeface="Arial"/>
              </a:rPr>
              <a:t>CMV 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DNA</a:t>
            </a: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25" dirty="0">
                <a:solidFill>
                  <a:srgbClr val="464646"/>
                </a:solidFill>
                <a:latin typeface="Arial"/>
                <a:cs typeface="Arial"/>
              </a:rPr>
              <a:t>PCR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Tx: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indicated</a:t>
            </a:r>
            <a:r>
              <a:rPr sz="24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immunocompetent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persons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5941" y="580389"/>
            <a:ext cx="3991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Cytomegalovirus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264" y="2961132"/>
            <a:ext cx="245973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159025"/>
            <a:ext cx="6214110" cy="41713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i="1" spc="-80" dirty="0">
                <a:solidFill>
                  <a:srgbClr val="464646"/>
                </a:solidFill>
                <a:latin typeface="Trebuchet MS"/>
                <a:cs typeface="Trebuchet MS"/>
              </a:rPr>
              <a:t>Staphylococcus </a:t>
            </a:r>
            <a:r>
              <a:rPr sz="2200" i="1" spc="-90" dirty="0">
                <a:solidFill>
                  <a:srgbClr val="464646"/>
                </a:solidFill>
                <a:latin typeface="Trebuchet MS"/>
                <a:cs typeface="Trebuchet MS"/>
              </a:rPr>
              <a:t>aureus</a:t>
            </a:r>
            <a:r>
              <a:rPr sz="2200" i="1" spc="-495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 Group </a:t>
            </a:r>
            <a:r>
              <a:rPr sz="2200" spc="-114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Streptococcus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85" dirty="0">
                <a:solidFill>
                  <a:srgbClr val="464646"/>
                </a:solidFill>
                <a:latin typeface="Arial"/>
                <a:cs typeface="Arial"/>
              </a:rPr>
              <a:t>Common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history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reveals</a:t>
            </a:r>
            <a:r>
              <a:rPr sz="2200" spc="-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recent</a:t>
            </a:r>
            <a:endParaRPr sz="22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489"/>
              </a:spcBef>
              <a:buClr>
                <a:srgbClr val="2CA1BE"/>
              </a:buClr>
              <a:buFont typeface="Wingdings"/>
              <a:buChar char=""/>
              <a:tabLst>
                <a:tab pos="589280" algn="l"/>
              </a:tabLst>
            </a:pPr>
            <a:r>
              <a:rPr sz="2000" b="1" spc="-125" dirty="0">
                <a:solidFill>
                  <a:srgbClr val="464646"/>
                </a:solidFill>
                <a:latin typeface="Arial"/>
                <a:cs typeface="Arial"/>
              </a:rPr>
              <a:t>URI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Wingdings"/>
              <a:buChar char=""/>
              <a:tabLst>
                <a:tab pos="589280" algn="l"/>
              </a:tabLst>
            </a:pPr>
            <a:r>
              <a:rPr sz="2000" b="1" spc="-145" dirty="0">
                <a:solidFill>
                  <a:srgbClr val="464646"/>
                </a:solidFill>
                <a:latin typeface="Arial"/>
                <a:cs typeface="Arial"/>
              </a:rPr>
              <a:t>Earache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Wingdings"/>
              <a:buChar char=""/>
              <a:tabLst>
                <a:tab pos="589280" algn="l"/>
              </a:tabLst>
            </a:pPr>
            <a:r>
              <a:rPr sz="2000" b="1" spc="-125" dirty="0">
                <a:solidFill>
                  <a:srgbClr val="464646"/>
                </a:solidFill>
                <a:latin typeface="Arial"/>
                <a:cs typeface="Arial"/>
              </a:rPr>
              <a:t>Sore</a:t>
            </a:r>
            <a:r>
              <a:rPr sz="2000" b="1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64646"/>
                </a:solidFill>
                <a:latin typeface="Arial"/>
                <a:cs typeface="Arial"/>
              </a:rPr>
              <a:t>Throat/Toothache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Wingdings"/>
              <a:buChar char=""/>
              <a:tabLst>
                <a:tab pos="589280" algn="l"/>
              </a:tabLst>
            </a:pPr>
            <a:r>
              <a:rPr sz="2000" b="1" spc="-145" dirty="0">
                <a:solidFill>
                  <a:srgbClr val="464646"/>
                </a:solidFill>
                <a:latin typeface="Arial"/>
                <a:cs typeface="Arial"/>
              </a:rPr>
              <a:t>Skin </a:t>
            </a:r>
            <a:r>
              <a:rPr sz="2000" b="1" spc="-170" dirty="0">
                <a:solidFill>
                  <a:srgbClr val="464646"/>
                </a:solidFill>
                <a:latin typeface="Arial"/>
                <a:cs typeface="Arial"/>
              </a:rPr>
              <a:t>Lesions: </a:t>
            </a:r>
            <a:r>
              <a:rPr sz="2000" b="1" spc="-80" dirty="0">
                <a:solidFill>
                  <a:srgbClr val="464646"/>
                </a:solidFill>
                <a:latin typeface="Arial"/>
                <a:cs typeface="Arial"/>
              </a:rPr>
              <a:t>erythema </a:t>
            </a:r>
            <a:r>
              <a:rPr sz="2000" b="1" spc="-13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000" b="1" spc="-60" dirty="0">
                <a:solidFill>
                  <a:srgbClr val="464646"/>
                </a:solidFill>
                <a:latin typeface="Arial"/>
                <a:cs typeface="Arial"/>
              </a:rPr>
              <a:t>tender </a:t>
            </a:r>
            <a:r>
              <a:rPr sz="2000" b="1" spc="-2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000" b="1" spc="-95" dirty="0">
                <a:solidFill>
                  <a:srgbClr val="464646"/>
                </a:solidFill>
                <a:latin typeface="Arial"/>
                <a:cs typeface="Arial"/>
              </a:rPr>
              <a:t>overlying</a:t>
            </a:r>
            <a:r>
              <a:rPr sz="2000" b="1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464646"/>
                </a:solidFill>
                <a:latin typeface="Arial"/>
                <a:cs typeface="Arial"/>
              </a:rPr>
              <a:t>skin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2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Tx:</a:t>
            </a:r>
            <a:r>
              <a:rPr sz="22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Oral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IV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antibiotics</a:t>
            </a:r>
            <a:r>
              <a:rPr sz="2200" spc="-1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depending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severity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200" dirty="0">
                <a:solidFill>
                  <a:srgbClr val="464646"/>
                </a:solidFill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  <a:p>
            <a:pPr marL="286385" marR="75565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resolving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getting</a:t>
            </a:r>
            <a:r>
              <a:rPr sz="2200" spc="-1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worse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Ultrasound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05" dirty="0">
                <a:solidFill>
                  <a:srgbClr val="464646"/>
                </a:solidFill>
                <a:latin typeface="Arial"/>
                <a:cs typeface="Arial"/>
              </a:rPr>
              <a:t>CT  </a:t>
            </a:r>
            <a:r>
              <a:rPr sz="2200" spc="-120" dirty="0">
                <a:solidFill>
                  <a:srgbClr val="464646"/>
                </a:solidFill>
                <a:latin typeface="Arial"/>
                <a:cs typeface="Arial"/>
              </a:rPr>
              <a:t>scan </a:t>
            </a:r>
            <a:r>
              <a:rPr sz="2200" spc="9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2200" spc="-45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evaluate </a:t>
            </a: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for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phlegmon/abscess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85" dirty="0">
                <a:solidFill>
                  <a:srgbClr val="464646"/>
                </a:solidFill>
                <a:latin typeface="Arial"/>
                <a:cs typeface="Arial"/>
              </a:rPr>
              <a:t>Surgical </a:t>
            </a: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I&amp;D </a:t>
            </a:r>
            <a:r>
              <a:rPr sz="2200" spc="-114" dirty="0">
                <a:solidFill>
                  <a:srgbClr val="464646"/>
                </a:solidFill>
                <a:latin typeface="Arial"/>
                <a:cs typeface="Arial"/>
              </a:rPr>
              <a:t>vs </a:t>
            </a:r>
            <a:r>
              <a:rPr sz="2200" spc="-85" dirty="0">
                <a:solidFill>
                  <a:srgbClr val="464646"/>
                </a:solidFill>
                <a:latin typeface="Arial"/>
                <a:cs typeface="Arial"/>
              </a:rPr>
              <a:t>Surgical Excision </a:t>
            </a: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2200" spc="-40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abscess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0849" y="615442"/>
            <a:ext cx="7840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/>
              <a:t>Suppurative </a:t>
            </a:r>
            <a:r>
              <a:rPr sz="4000" spc="-95" dirty="0"/>
              <a:t>Bacterial</a:t>
            </a:r>
            <a:r>
              <a:rPr sz="4000" spc="-385" dirty="0"/>
              <a:t> </a:t>
            </a:r>
            <a:r>
              <a:rPr sz="4000" spc="-95" dirty="0"/>
              <a:t>Lymphadenitis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189" y="459486"/>
            <a:ext cx="381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70" dirty="0"/>
              <a:t>TB</a:t>
            </a:r>
            <a:r>
              <a:rPr sz="4000" spc="-315" dirty="0"/>
              <a:t> </a:t>
            </a:r>
            <a:r>
              <a:rPr sz="4000" spc="-95" dirty="0"/>
              <a:t>Lymphadenitis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7691" y="2120011"/>
            <a:ext cx="7659370" cy="4324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423545" indent="-274955">
              <a:lnSpc>
                <a:spcPts val="2160"/>
              </a:lnSpc>
              <a:spcBef>
                <a:spcPts val="375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10" dirty="0">
                <a:solidFill>
                  <a:srgbClr val="464646"/>
                </a:solidFill>
                <a:latin typeface="Arial"/>
                <a:cs typeface="Arial"/>
              </a:rPr>
              <a:t>Most</a:t>
            </a:r>
            <a:r>
              <a:rPr sz="20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commonest</a:t>
            </a:r>
            <a:r>
              <a:rPr sz="20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64646"/>
                </a:solidFill>
                <a:latin typeface="Arial"/>
                <a:cs typeface="Arial"/>
              </a:rPr>
              <a:t>form</a:t>
            </a:r>
            <a:r>
              <a:rPr sz="20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64646"/>
                </a:solidFill>
                <a:latin typeface="Arial"/>
                <a:cs typeface="Arial"/>
              </a:rPr>
              <a:t>extrapulmonary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64646"/>
                </a:solidFill>
                <a:latin typeface="Arial"/>
                <a:cs typeface="Arial"/>
              </a:rPr>
              <a:t>manifestation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464646"/>
                </a:solidFill>
                <a:latin typeface="Arial"/>
                <a:cs typeface="Arial"/>
              </a:rPr>
              <a:t>TB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in 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 marL="287020" marR="14604" indent="-274955">
              <a:lnSpc>
                <a:spcPts val="2160"/>
              </a:lnSpc>
              <a:spcBef>
                <a:spcPts val="480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65" dirty="0">
                <a:solidFill>
                  <a:srgbClr val="464646"/>
                </a:solidFill>
                <a:latin typeface="Arial"/>
                <a:cs typeface="Arial"/>
              </a:rPr>
              <a:t>Tonsillar,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anterior </a:t>
            </a: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cervical, </a:t>
            </a:r>
            <a:r>
              <a:rPr sz="2000" spc="-45" dirty="0">
                <a:solidFill>
                  <a:srgbClr val="464646"/>
                </a:solidFill>
                <a:latin typeface="Arial"/>
                <a:cs typeface="Arial"/>
              </a:rPr>
              <a:t>submandibular,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supraclavicular</a:t>
            </a:r>
            <a:r>
              <a:rPr sz="2000" spc="-3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nodes  </a:t>
            </a:r>
            <a:r>
              <a:rPr sz="2000" spc="-65" dirty="0">
                <a:solidFill>
                  <a:srgbClr val="464646"/>
                </a:solidFill>
                <a:latin typeface="Arial"/>
                <a:cs typeface="Arial"/>
              </a:rPr>
              <a:t>secondary</a:t>
            </a:r>
            <a:r>
              <a:rPr sz="20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extension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primary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64646"/>
                </a:solidFill>
                <a:latin typeface="Arial"/>
                <a:cs typeface="Arial"/>
              </a:rPr>
              <a:t>lesion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464646"/>
                </a:solidFill>
                <a:latin typeface="Arial"/>
                <a:cs typeface="Arial"/>
              </a:rPr>
              <a:t>TB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(lung/abdomen)</a:t>
            </a:r>
            <a:endParaRPr sz="2000">
              <a:latin typeface="Arial"/>
              <a:cs typeface="Arial"/>
            </a:endParaRPr>
          </a:p>
          <a:p>
            <a:pPr marL="287020" marR="426084" indent="-274955">
              <a:lnSpc>
                <a:spcPts val="2160"/>
              </a:lnSpc>
              <a:spcBef>
                <a:spcPts val="480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40" dirty="0">
                <a:solidFill>
                  <a:srgbClr val="464646"/>
                </a:solidFill>
                <a:latin typeface="Arial"/>
                <a:cs typeface="Arial"/>
              </a:rPr>
              <a:t>Inguinal, </a:t>
            </a:r>
            <a:r>
              <a:rPr sz="2000" spc="-20" dirty="0">
                <a:solidFill>
                  <a:srgbClr val="464646"/>
                </a:solidFill>
                <a:latin typeface="Arial"/>
                <a:cs typeface="Arial"/>
              </a:rPr>
              <a:t>epitrochlear, </a:t>
            </a:r>
            <a:r>
              <a:rPr sz="2000" spc="20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2000" spc="-35" dirty="0">
                <a:solidFill>
                  <a:srgbClr val="464646"/>
                </a:solidFill>
                <a:latin typeface="Arial"/>
                <a:cs typeface="Arial"/>
              </a:rPr>
              <a:t>axillary </a:t>
            </a:r>
            <a:r>
              <a:rPr sz="2000" spc="-40" dirty="0">
                <a:solidFill>
                  <a:srgbClr val="464646"/>
                </a:solidFill>
                <a:latin typeface="Arial"/>
                <a:cs typeface="Arial"/>
              </a:rPr>
              <a:t>regions </a:t>
            </a:r>
            <a:r>
              <a:rPr sz="2000" spc="-15" dirty="0">
                <a:solidFill>
                  <a:srgbClr val="464646"/>
                </a:solidFill>
                <a:latin typeface="Arial"/>
                <a:cs typeface="Arial"/>
              </a:rPr>
              <a:t>result </a:t>
            </a:r>
            <a:r>
              <a:rPr sz="2000" spc="35" dirty="0">
                <a:solidFill>
                  <a:srgbClr val="464646"/>
                </a:solidFill>
                <a:latin typeface="Arial"/>
                <a:cs typeface="Arial"/>
              </a:rPr>
              <a:t>from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regional  lymphadenitis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64646"/>
                </a:solidFill>
                <a:latin typeface="Arial"/>
                <a:cs typeface="Arial"/>
              </a:rPr>
              <a:t>associated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64646"/>
                </a:solidFill>
                <a:latin typeface="Arial"/>
                <a:cs typeface="Arial"/>
              </a:rPr>
              <a:t>tuberculosis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skin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64646"/>
                </a:solidFill>
                <a:latin typeface="Arial"/>
                <a:cs typeface="Arial"/>
              </a:rPr>
              <a:t>skeletal  </a:t>
            </a: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287020" marR="17780" indent="-274955">
              <a:lnSpc>
                <a:spcPts val="2150"/>
              </a:lnSpc>
              <a:spcBef>
                <a:spcPts val="490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Characteristic: </a:t>
            </a:r>
            <a:r>
              <a:rPr sz="2000" spc="15" dirty="0">
                <a:solidFill>
                  <a:srgbClr val="464646"/>
                </a:solidFill>
                <a:latin typeface="Arial"/>
                <a:cs typeface="Arial"/>
              </a:rPr>
              <a:t>firm, </a:t>
            </a:r>
            <a:r>
              <a:rPr sz="2000" spc="-35" dirty="0">
                <a:solidFill>
                  <a:srgbClr val="464646"/>
                </a:solidFill>
                <a:latin typeface="Arial"/>
                <a:cs typeface="Arial"/>
              </a:rPr>
              <a:t>discrete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64646"/>
                </a:solidFill>
                <a:latin typeface="Arial"/>
                <a:cs typeface="Arial"/>
              </a:rPr>
              <a:t>nontender 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– </a:t>
            </a:r>
            <a:r>
              <a:rPr sz="2000" spc="35" dirty="0">
                <a:solidFill>
                  <a:srgbClr val="464646"/>
                </a:solidFill>
                <a:latin typeface="Arial"/>
                <a:cs typeface="Arial"/>
              </a:rPr>
              <a:t>often </a:t>
            </a:r>
            <a:r>
              <a:rPr sz="2000" spc="-10" dirty="0">
                <a:solidFill>
                  <a:srgbClr val="464646"/>
                </a:solidFill>
                <a:latin typeface="Arial"/>
                <a:cs typeface="Arial"/>
              </a:rPr>
              <a:t>feel </a:t>
            </a:r>
            <a:r>
              <a:rPr sz="2000" spc="5" dirty="0">
                <a:solidFill>
                  <a:srgbClr val="464646"/>
                </a:solidFill>
                <a:latin typeface="Arial"/>
                <a:cs typeface="Arial"/>
              </a:rPr>
              <a:t>fixed </a:t>
            </a:r>
            <a:r>
              <a:rPr sz="2000" spc="85" dirty="0">
                <a:solidFill>
                  <a:srgbClr val="464646"/>
                </a:solidFill>
                <a:latin typeface="Arial"/>
                <a:cs typeface="Arial"/>
              </a:rPr>
              <a:t>to 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overlying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64646"/>
                </a:solidFill>
                <a:latin typeface="Arial"/>
                <a:cs typeface="Arial"/>
              </a:rPr>
              <a:t>tissue→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64646"/>
                </a:solidFill>
                <a:latin typeface="Arial"/>
                <a:cs typeface="Arial"/>
              </a:rPr>
              <a:t>progress,</a:t>
            </a:r>
            <a:r>
              <a:rPr sz="20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multiple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node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infected</a:t>
            </a:r>
            <a:r>
              <a:rPr sz="20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64646"/>
                </a:solidFill>
                <a:latin typeface="Arial"/>
                <a:cs typeface="Arial"/>
              </a:rPr>
              <a:t>(matted)</a:t>
            </a:r>
            <a:endParaRPr sz="20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220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Unilateral</a:t>
            </a:r>
            <a:endParaRPr sz="20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240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70" dirty="0">
                <a:solidFill>
                  <a:srgbClr val="464646"/>
                </a:solidFill>
                <a:latin typeface="Arial"/>
                <a:cs typeface="Arial"/>
              </a:rPr>
              <a:t>Reactive </a:t>
            </a:r>
            <a:r>
              <a:rPr sz="2000" spc="-10" dirty="0">
                <a:solidFill>
                  <a:srgbClr val="464646"/>
                </a:solidFill>
                <a:latin typeface="Arial"/>
                <a:cs typeface="Arial"/>
              </a:rPr>
              <a:t>tuberculin</a:t>
            </a:r>
            <a:r>
              <a:rPr sz="20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64646"/>
                </a:solidFill>
                <a:latin typeface="Arial"/>
                <a:cs typeface="Arial"/>
              </a:rPr>
              <a:t>test</a:t>
            </a:r>
            <a:endParaRPr sz="2000">
              <a:latin typeface="Arial"/>
              <a:cs typeface="Arial"/>
            </a:endParaRPr>
          </a:p>
          <a:p>
            <a:pPr marL="287020" marR="5080" indent="-274955">
              <a:lnSpc>
                <a:spcPts val="2160"/>
              </a:lnSpc>
              <a:spcBef>
                <a:spcPts val="515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70" dirty="0">
                <a:solidFill>
                  <a:srgbClr val="464646"/>
                </a:solidFill>
                <a:latin typeface="Arial"/>
                <a:cs typeface="Arial"/>
              </a:rPr>
              <a:t>Dx: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fine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–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64646"/>
                </a:solidFill>
                <a:latin typeface="Arial"/>
                <a:cs typeface="Arial"/>
              </a:rPr>
              <a:t>needle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aspiration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node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64646"/>
                </a:solidFill>
                <a:latin typeface="Arial"/>
                <a:cs typeface="Arial"/>
              </a:rPr>
              <a:t>(through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64646"/>
                </a:solidFill>
                <a:latin typeface="Arial"/>
                <a:cs typeface="Arial"/>
              </a:rPr>
              <a:t>histologic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bacterial 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conformation)</a:t>
            </a:r>
            <a:endParaRPr sz="20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204"/>
              </a:spcBef>
              <a:buClr>
                <a:srgbClr val="2CA1BE"/>
              </a:buClr>
              <a:buFont typeface="Courier New"/>
              <a:buChar char="o"/>
              <a:tabLst>
                <a:tab pos="287655" algn="l"/>
              </a:tabLst>
            </a:pPr>
            <a:r>
              <a:rPr sz="2000" spc="-100" dirty="0">
                <a:solidFill>
                  <a:srgbClr val="464646"/>
                </a:solidFill>
                <a:latin typeface="Arial"/>
                <a:cs typeface="Arial"/>
              </a:rPr>
              <a:t>Response </a:t>
            </a:r>
            <a:r>
              <a:rPr sz="2000" spc="5" dirty="0">
                <a:solidFill>
                  <a:srgbClr val="464646"/>
                </a:solidFill>
                <a:latin typeface="Arial"/>
                <a:cs typeface="Arial"/>
              </a:rPr>
              <a:t>well </a:t>
            </a:r>
            <a:r>
              <a:rPr sz="2000" spc="8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2000" spc="-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anti 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– </a:t>
            </a:r>
            <a:r>
              <a:rPr sz="2000" spc="-185" dirty="0">
                <a:solidFill>
                  <a:srgbClr val="464646"/>
                </a:solidFill>
                <a:latin typeface="Arial"/>
                <a:cs typeface="Arial"/>
              </a:rPr>
              <a:t>TB </a:t>
            </a:r>
            <a:r>
              <a:rPr sz="2000" spc="-15" dirty="0">
                <a:solidFill>
                  <a:srgbClr val="464646"/>
                </a:solidFill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176" y="245745"/>
            <a:ext cx="1309570" cy="1397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977" y="2328798"/>
            <a:ext cx="6964045" cy="358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i="1" spc="-90" dirty="0">
                <a:solidFill>
                  <a:srgbClr val="464646"/>
                </a:solidFill>
                <a:latin typeface="Trebuchet MS"/>
                <a:cs typeface="Trebuchet MS"/>
              </a:rPr>
              <a:t>Treponema</a:t>
            </a:r>
            <a:r>
              <a:rPr sz="1900" i="1" spc="-18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1900" i="1" spc="-100" dirty="0">
                <a:solidFill>
                  <a:srgbClr val="464646"/>
                </a:solidFill>
                <a:latin typeface="Trebuchet MS"/>
                <a:cs typeface="Trebuchet MS"/>
              </a:rPr>
              <a:t>pallidum</a:t>
            </a:r>
            <a:endParaRPr sz="1900">
              <a:latin typeface="Trebuchet MS"/>
              <a:cs typeface="Trebuchet MS"/>
            </a:endParaRPr>
          </a:p>
          <a:p>
            <a:pPr marL="324485" marR="17780" indent="-274320">
              <a:lnSpc>
                <a:spcPct val="80000"/>
              </a:lnSpc>
              <a:spcBef>
                <a:spcPts val="455"/>
              </a:spcBef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Vertical </a:t>
            </a: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transmission, </a:t>
            </a: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sexual </a:t>
            </a:r>
            <a:r>
              <a:rPr sz="1900" spc="-10" dirty="0">
                <a:solidFill>
                  <a:srgbClr val="464646"/>
                </a:solidFill>
                <a:latin typeface="Arial"/>
                <a:cs typeface="Arial"/>
              </a:rPr>
              <a:t>contact </a:t>
            </a:r>
            <a:r>
              <a:rPr sz="19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900" spc="-3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infectious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lesion, </a:t>
            </a:r>
            <a:r>
              <a:rPr sz="1900" spc="-5" dirty="0">
                <a:solidFill>
                  <a:srgbClr val="464646"/>
                </a:solidFill>
                <a:latin typeface="Arial"/>
                <a:cs typeface="Arial"/>
              </a:rPr>
              <a:t>blood  </a:t>
            </a:r>
            <a:r>
              <a:rPr sz="1900" spc="5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endParaRPr sz="19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4 </a:t>
            </a:r>
            <a:r>
              <a:rPr sz="1900" spc="-70" dirty="0">
                <a:solidFill>
                  <a:srgbClr val="464646"/>
                </a:solidFill>
                <a:latin typeface="Arial"/>
                <a:cs typeface="Arial"/>
              </a:rPr>
              <a:t>stages: </a:t>
            </a:r>
            <a:r>
              <a:rPr sz="1900" b="1" spc="-95" dirty="0">
                <a:solidFill>
                  <a:srgbClr val="A2171E"/>
                </a:solidFill>
                <a:latin typeface="Arial"/>
                <a:cs typeface="Arial"/>
              </a:rPr>
              <a:t>primary, </a:t>
            </a:r>
            <a:r>
              <a:rPr sz="1900" b="1" spc="-140" dirty="0">
                <a:solidFill>
                  <a:srgbClr val="A2171E"/>
                </a:solidFill>
                <a:latin typeface="Arial"/>
                <a:cs typeface="Arial"/>
              </a:rPr>
              <a:t>secondary, </a:t>
            </a:r>
            <a:r>
              <a:rPr sz="1900" b="1" spc="-45" dirty="0">
                <a:solidFill>
                  <a:srgbClr val="A2171E"/>
                </a:solidFill>
                <a:latin typeface="Arial"/>
                <a:cs typeface="Arial"/>
              </a:rPr>
              <a:t>latent </a:t>
            </a:r>
            <a:r>
              <a:rPr sz="1900" b="1" spc="-125" dirty="0">
                <a:solidFill>
                  <a:srgbClr val="A2171E"/>
                </a:solidFill>
                <a:latin typeface="Arial"/>
                <a:cs typeface="Arial"/>
              </a:rPr>
              <a:t>and</a:t>
            </a:r>
            <a:r>
              <a:rPr sz="1900" b="1" spc="-19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A2171E"/>
                </a:solidFill>
                <a:latin typeface="Arial"/>
                <a:cs typeface="Arial"/>
              </a:rPr>
              <a:t>tertiary</a:t>
            </a:r>
            <a:endParaRPr sz="19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Primary:</a:t>
            </a:r>
            <a:endParaRPr sz="1900">
              <a:latin typeface="Arial"/>
              <a:cs typeface="Arial"/>
            </a:endParaRPr>
          </a:p>
          <a:p>
            <a:pPr marL="626745" lvl="1" indent="-274955"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Symbol"/>
              <a:buChar char=""/>
              <a:tabLst>
                <a:tab pos="626745" algn="l"/>
                <a:tab pos="627380" algn="l"/>
              </a:tabLst>
            </a:pP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glands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penis,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vulva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cervix</a:t>
            </a:r>
            <a:endParaRPr sz="1700">
              <a:latin typeface="Arial"/>
              <a:cs typeface="Arial"/>
            </a:endParaRPr>
          </a:p>
          <a:p>
            <a:pPr marL="626745" lvl="1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626745" algn="l"/>
                <a:tab pos="627380" algn="l"/>
              </a:tabLst>
            </a:pP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Other: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anus,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fingers,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oropharynx,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tongue</a:t>
            </a:r>
            <a:endParaRPr sz="1700">
              <a:latin typeface="Arial"/>
              <a:cs typeface="Arial"/>
            </a:endParaRPr>
          </a:p>
          <a:p>
            <a:pPr marL="626745" lvl="1" indent="-274955">
              <a:lnSpc>
                <a:spcPts val="2035"/>
              </a:lnSpc>
              <a:buClr>
                <a:srgbClr val="2CA1BE"/>
              </a:buClr>
              <a:buFont typeface="Symbol"/>
              <a:buChar char=""/>
              <a:tabLst>
                <a:tab pos="626745" algn="l"/>
                <a:tab pos="627380" algn="l"/>
              </a:tabLst>
            </a:pP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Regional</a:t>
            </a:r>
            <a:r>
              <a:rPr sz="17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1700">
              <a:latin typeface="Arial"/>
              <a:cs typeface="Arial"/>
            </a:endParaRPr>
          </a:p>
          <a:p>
            <a:pPr marL="324485" marR="464820" indent="-274320">
              <a:lnSpc>
                <a:spcPct val="80000"/>
              </a:lnSpc>
              <a:spcBef>
                <a:spcPts val="455"/>
              </a:spcBef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1875" spc="-97" baseline="26666" dirty="0">
                <a:solidFill>
                  <a:srgbClr val="464646"/>
                </a:solidFill>
                <a:latin typeface="Arial"/>
                <a:cs typeface="Arial"/>
              </a:rPr>
              <a:t>nd</a:t>
            </a: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: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localized </a:t>
            </a:r>
            <a:r>
              <a:rPr sz="1900" spc="20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diffuse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mucocutaneous </a:t>
            </a: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rash,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patch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alopecia 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condylomata </a:t>
            </a:r>
            <a:r>
              <a:rPr sz="1900" spc="40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generalized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non </a:t>
            </a:r>
            <a:r>
              <a:rPr sz="1900" spc="-5" dirty="0">
                <a:solidFill>
                  <a:srgbClr val="464646"/>
                </a:solidFill>
                <a:latin typeface="Arial"/>
                <a:cs typeface="Arial"/>
              </a:rPr>
              <a:t>tender</a:t>
            </a:r>
            <a:r>
              <a:rPr sz="1900" spc="-3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19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875" spc="-60" baseline="26666" dirty="0">
                <a:solidFill>
                  <a:srgbClr val="464646"/>
                </a:solidFill>
                <a:latin typeface="Arial"/>
                <a:cs typeface="Arial"/>
              </a:rPr>
              <a:t>rd</a:t>
            </a: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: </a:t>
            </a:r>
            <a:r>
              <a:rPr sz="1900" spc="-245" dirty="0">
                <a:solidFill>
                  <a:srgbClr val="464646"/>
                </a:solidFill>
                <a:latin typeface="Arial"/>
                <a:cs typeface="Arial"/>
              </a:rPr>
              <a:t>CNS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involvement </a:t>
            </a:r>
            <a:r>
              <a:rPr sz="19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9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90" dirty="0">
                <a:solidFill>
                  <a:srgbClr val="464646"/>
                </a:solidFill>
                <a:latin typeface="Arial"/>
                <a:cs typeface="Arial"/>
              </a:rPr>
              <a:t>CVS</a:t>
            </a:r>
            <a:endParaRPr sz="19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Ix:</a:t>
            </a:r>
            <a:r>
              <a:rPr sz="19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85" dirty="0">
                <a:solidFill>
                  <a:srgbClr val="464646"/>
                </a:solidFill>
                <a:latin typeface="Arial"/>
                <a:cs typeface="Arial"/>
              </a:rPr>
              <a:t>VDRL</a:t>
            </a:r>
            <a:endParaRPr sz="19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324485" algn="l"/>
                <a:tab pos="325120" algn="l"/>
              </a:tabLst>
            </a:pP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Tx: </a:t>
            </a:r>
            <a:r>
              <a:rPr sz="1900" spc="10" dirty="0">
                <a:solidFill>
                  <a:srgbClr val="464646"/>
                </a:solidFill>
                <a:latin typeface="Arial"/>
                <a:cs typeface="Arial"/>
              </a:rPr>
              <a:t>IM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Benzathine</a:t>
            </a:r>
            <a:r>
              <a:rPr sz="1900" spc="-2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Penincillin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126" y="580389"/>
            <a:ext cx="17900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Syphilis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42540"/>
            <a:ext cx="7233284" cy="4125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i="1" spc="-100" dirty="0">
                <a:solidFill>
                  <a:srgbClr val="464646"/>
                </a:solidFill>
                <a:latin typeface="Trebuchet MS"/>
                <a:cs typeface="Trebuchet MS"/>
              </a:rPr>
              <a:t>Bartonella</a:t>
            </a:r>
            <a:r>
              <a:rPr sz="2000" i="1" spc="-170" dirty="0">
                <a:solidFill>
                  <a:srgbClr val="464646"/>
                </a:solidFill>
                <a:latin typeface="Trebuchet MS"/>
                <a:cs typeface="Trebuchet MS"/>
              </a:rPr>
              <a:t> </a:t>
            </a:r>
            <a:r>
              <a:rPr sz="2000" i="1" spc="-110" dirty="0">
                <a:solidFill>
                  <a:srgbClr val="464646"/>
                </a:solidFill>
                <a:latin typeface="Trebuchet MS"/>
                <a:cs typeface="Trebuchet MS"/>
              </a:rPr>
              <a:t>Henselae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2CA1BE"/>
                </a:solidFill>
                <a:latin typeface="Courier New"/>
                <a:cs typeface="Courier New"/>
              </a:rPr>
              <a:t>o</a:t>
            </a:r>
            <a:r>
              <a:rPr sz="2000" spc="-625" dirty="0">
                <a:solidFill>
                  <a:srgbClr val="2CA1BE"/>
                </a:solidFill>
                <a:latin typeface="Courier New"/>
                <a:cs typeface="Courier New"/>
              </a:rPr>
              <a:t>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Commonest </a:t>
            </a:r>
            <a:r>
              <a:rPr sz="2000" spc="-105" dirty="0">
                <a:solidFill>
                  <a:srgbClr val="464646"/>
                </a:solidFill>
                <a:latin typeface="Arial"/>
                <a:cs typeface="Arial"/>
              </a:rPr>
              <a:t>cause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000" spc="-35" dirty="0">
                <a:solidFill>
                  <a:srgbClr val="464646"/>
                </a:solidFill>
                <a:latin typeface="Arial"/>
                <a:cs typeface="Arial"/>
              </a:rPr>
              <a:t>chronic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lymphadenitis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-265" dirty="0">
                <a:solidFill>
                  <a:srgbClr val="464646"/>
                </a:solidFill>
                <a:latin typeface="Arial"/>
                <a:cs typeface="Arial"/>
              </a:rPr>
              <a:t>90%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64646"/>
                </a:solidFill>
                <a:latin typeface="Arial"/>
                <a:cs typeface="Arial"/>
              </a:rPr>
              <a:t>have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had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64646"/>
                </a:solidFill>
                <a:latin typeface="Arial"/>
                <a:cs typeface="Arial"/>
              </a:rPr>
              <a:t>exposure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cat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64646"/>
                </a:solidFill>
                <a:latin typeface="Arial"/>
                <a:cs typeface="Arial"/>
              </a:rPr>
              <a:t>bite</a:t>
            </a:r>
            <a:r>
              <a:rPr sz="20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64646"/>
                </a:solidFill>
                <a:latin typeface="Arial"/>
                <a:cs typeface="Arial"/>
              </a:rPr>
              <a:t>scratch</a:t>
            </a:r>
            <a:endParaRPr sz="20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155"/>
              </a:spcBef>
              <a:buClr>
                <a:srgbClr val="9E3611"/>
              </a:buClr>
              <a:buSzPct val="85000"/>
              <a:buFont typeface="Courier New"/>
              <a:buChar char="o"/>
              <a:tabLst>
                <a:tab pos="469900" algn="l"/>
              </a:tabLst>
            </a:pPr>
            <a:r>
              <a:rPr sz="2000" spc="-215" dirty="0">
                <a:latin typeface="Arial"/>
                <a:cs typeface="Arial"/>
              </a:rPr>
              <a:t>CF: </a:t>
            </a:r>
            <a:r>
              <a:rPr sz="2000" spc="-114" dirty="0">
                <a:latin typeface="Arial"/>
                <a:cs typeface="Arial"/>
              </a:rPr>
              <a:t>Red </a:t>
            </a:r>
            <a:r>
              <a:rPr sz="2000" spc="-60" dirty="0">
                <a:latin typeface="Arial"/>
                <a:cs typeface="Arial"/>
              </a:rPr>
              <a:t>papules </a:t>
            </a:r>
            <a:r>
              <a:rPr sz="2000" spc="-25" dirty="0">
                <a:latin typeface="Arial"/>
                <a:cs typeface="Arial"/>
              </a:rPr>
              <a:t>over </a:t>
            </a:r>
            <a:r>
              <a:rPr sz="2000" spc="-50" dirty="0">
                <a:latin typeface="Arial"/>
                <a:cs typeface="Arial"/>
              </a:rPr>
              <a:t>scratch </a:t>
            </a:r>
            <a:r>
              <a:rPr sz="2000" spc="-75" dirty="0">
                <a:latin typeface="Arial"/>
                <a:cs typeface="Arial"/>
              </a:rPr>
              <a:t>area </a:t>
            </a:r>
            <a:r>
              <a:rPr sz="2000" spc="-160" dirty="0">
                <a:latin typeface="Arial"/>
                <a:cs typeface="Arial"/>
              </a:rPr>
              <a:t>+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lymphadenopathy</a:t>
            </a:r>
            <a:endParaRPr sz="2000">
              <a:latin typeface="Arial"/>
              <a:cs typeface="Arial"/>
            </a:endParaRPr>
          </a:p>
          <a:p>
            <a:pPr marL="469900" marR="5080" lvl="1" indent="-182880">
              <a:lnSpc>
                <a:spcPts val="2160"/>
              </a:lnSpc>
              <a:spcBef>
                <a:spcPts val="635"/>
              </a:spcBef>
              <a:buClr>
                <a:srgbClr val="9E3611"/>
              </a:buClr>
              <a:buSzPct val="85000"/>
              <a:buFont typeface="Courier New"/>
              <a:buChar char="o"/>
              <a:tabLst>
                <a:tab pos="469900" algn="l"/>
              </a:tabLst>
            </a:pPr>
            <a:r>
              <a:rPr sz="2000" spc="-70" dirty="0">
                <a:latin typeface="Arial"/>
                <a:cs typeface="Arial"/>
              </a:rPr>
              <a:t>Nodes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involved: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tender,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overlying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erythema,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enlarged,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(10-40%)  </a:t>
            </a:r>
            <a:r>
              <a:rPr sz="2000" spc="-30" dirty="0">
                <a:latin typeface="Arial"/>
                <a:cs typeface="Arial"/>
              </a:rPr>
              <a:t>suppurative</a:t>
            </a:r>
            <a:endParaRPr sz="2000">
              <a:latin typeface="Arial"/>
              <a:cs typeface="Arial"/>
            </a:endParaRPr>
          </a:p>
          <a:p>
            <a:pPr marL="469900" marR="718820" lvl="1" indent="-182880">
              <a:lnSpc>
                <a:spcPts val="2160"/>
              </a:lnSpc>
              <a:spcBef>
                <a:spcPts val="600"/>
              </a:spcBef>
              <a:buClr>
                <a:srgbClr val="9E3611"/>
              </a:buClr>
              <a:buSzPct val="85000"/>
              <a:buFont typeface="Courier New"/>
              <a:buChar char="o"/>
              <a:tabLst>
                <a:tab pos="469900" algn="l"/>
              </a:tabLst>
            </a:pPr>
            <a:r>
              <a:rPr sz="2000" spc="-35" dirty="0">
                <a:latin typeface="Arial"/>
                <a:cs typeface="Arial"/>
              </a:rPr>
              <a:t>Axillary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nodes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are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most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frequently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affected,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followed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by  </a:t>
            </a:r>
            <a:r>
              <a:rPr sz="2000" spc="-50" dirty="0">
                <a:latin typeface="Arial"/>
                <a:cs typeface="Arial"/>
              </a:rPr>
              <a:t>cervical, </a:t>
            </a:r>
            <a:r>
              <a:rPr sz="2000" spc="-40" dirty="0">
                <a:latin typeface="Arial"/>
                <a:cs typeface="Arial"/>
              </a:rPr>
              <a:t>submandibular, </a:t>
            </a:r>
            <a:r>
              <a:rPr sz="2000" spc="-60" dirty="0">
                <a:latin typeface="Arial"/>
                <a:cs typeface="Arial"/>
              </a:rPr>
              <a:t>and </a:t>
            </a:r>
            <a:r>
              <a:rPr sz="2000" spc="-35" dirty="0">
                <a:latin typeface="Arial"/>
                <a:cs typeface="Arial"/>
              </a:rPr>
              <a:t>preauricular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nodes.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-80" dirty="0">
                <a:solidFill>
                  <a:srgbClr val="464646"/>
                </a:solidFill>
                <a:latin typeface="Arial"/>
                <a:cs typeface="Arial"/>
              </a:rPr>
              <a:t>Diagnosis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464646"/>
                </a:solidFill>
                <a:latin typeface="Arial"/>
                <a:cs typeface="Arial"/>
              </a:rPr>
              <a:t>serology</a:t>
            </a:r>
            <a:r>
              <a:rPr sz="2000" b="1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000" b="1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464646"/>
                </a:solidFill>
                <a:latin typeface="Arial"/>
                <a:cs typeface="Arial"/>
              </a:rPr>
              <a:t>antibodies</a:t>
            </a:r>
            <a:r>
              <a:rPr sz="2000" b="1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70" dirty="0">
                <a:solidFill>
                  <a:srgbClr val="464646"/>
                </a:solidFill>
                <a:latin typeface="Arial"/>
                <a:cs typeface="Arial"/>
              </a:rPr>
              <a:t>PCR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-40" dirty="0">
                <a:solidFill>
                  <a:srgbClr val="464646"/>
                </a:solidFill>
                <a:latin typeface="Arial"/>
                <a:cs typeface="Arial"/>
              </a:rPr>
              <a:t>Management:</a:t>
            </a:r>
            <a:r>
              <a:rPr sz="2000" spc="-1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64646"/>
                </a:solidFill>
                <a:latin typeface="Arial"/>
                <a:cs typeface="Arial"/>
              </a:rPr>
              <a:t>supportive</a:t>
            </a:r>
            <a:endParaRPr sz="2000">
              <a:latin typeface="Arial"/>
              <a:cs typeface="Arial"/>
            </a:endParaRPr>
          </a:p>
          <a:p>
            <a:pPr marL="286385" marR="22225" indent="-274320">
              <a:lnSpc>
                <a:spcPct val="100000"/>
              </a:lnSpc>
              <a:spcBef>
                <a:spcPts val="48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55" dirty="0">
                <a:solidFill>
                  <a:srgbClr val="464646"/>
                </a:solidFill>
                <a:latin typeface="Arial"/>
                <a:cs typeface="Arial"/>
              </a:rPr>
              <a:t>**Other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64646"/>
                </a:solidFill>
                <a:latin typeface="Arial"/>
                <a:cs typeface="Arial"/>
              </a:rPr>
              <a:t>less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common</a:t>
            </a:r>
            <a:r>
              <a:rPr sz="20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64646"/>
                </a:solidFill>
                <a:latin typeface="Arial"/>
                <a:cs typeface="Arial"/>
              </a:rPr>
              <a:t>zoonotic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causes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20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tularemia,</a:t>
            </a: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64646"/>
                </a:solidFill>
                <a:latin typeface="Arial"/>
                <a:cs typeface="Arial"/>
              </a:rPr>
              <a:t>brucellosis,  </a:t>
            </a:r>
            <a:r>
              <a:rPr sz="2000" spc="-6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anthracosis.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5045" y="580389"/>
            <a:ext cx="4610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Cat </a:t>
            </a:r>
            <a:r>
              <a:rPr spc="-150" dirty="0"/>
              <a:t>Scratch</a:t>
            </a:r>
            <a:r>
              <a:rPr spc="-400" dirty="0"/>
              <a:t> </a:t>
            </a:r>
            <a:r>
              <a:rPr spc="-250" dirty="0"/>
              <a:t>Disease</a:t>
            </a:r>
          </a:p>
        </p:txBody>
      </p:sp>
      <p:sp>
        <p:nvSpPr>
          <p:cNvPr id="4" name="object 4"/>
          <p:cNvSpPr/>
          <p:nvPr/>
        </p:nvSpPr>
        <p:spPr>
          <a:xfrm>
            <a:off x="5943600" y="1371600"/>
            <a:ext cx="2985516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324226"/>
            <a:ext cx="5533390" cy="38976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i="1" dirty="0">
                <a:solidFill>
                  <a:srgbClr val="464646"/>
                </a:solidFill>
                <a:latin typeface="Times New Roman"/>
                <a:cs typeface="Times New Roman"/>
              </a:rPr>
              <a:t>Toxoplasma</a:t>
            </a:r>
            <a:r>
              <a:rPr sz="2000" b="1" i="1" spc="-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64646"/>
                </a:solidFill>
                <a:latin typeface="Times New Roman"/>
                <a:cs typeface="Times New Roman"/>
              </a:rPr>
              <a:t>gondii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20" dirty="0">
                <a:solidFill>
                  <a:srgbClr val="464646"/>
                </a:solidFill>
                <a:latin typeface="Arial"/>
                <a:cs typeface="Arial"/>
              </a:rPr>
              <a:t>Mechanism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Consumption </a:t>
            </a:r>
            <a:r>
              <a:rPr sz="1900" spc="5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undercooked</a:t>
            </a:r>
            <a:r>
              <a:rPr sz="1900" spc="-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meat</a:t>
            </a:r>
            <a:endParaRPr sz="1900">
              <a:latin typeface="Arial"/>
              <a:cs typeface="Arial"/>
            </a:endParaRPr>
          </a:p>
          <a:p>
            <a:pPr marL="588645" lvl="1" indent="-274955">
              <a:lnSpc>
                <a:spcPts val="228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Ingestion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oocytes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cat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feces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4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35" dirty="0">
                <a:solidFill>
                  <a:srgbClr val="464646"/>
                </a:solidFill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Malaise,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fever,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sore </a:t>
            </a:r>
            <a:r>
              <a:rPr sz="1900" spc="20" dirty="0">
                <a:solidFill>
                  <a:srgbClr val="464646"/>
                </a:solidFill>
                <a:latin typeface="Arial"/>
                <a:cs typeface="Arial"/>
              </a:rPr>
              <a:t>throat,</a:t>
            </a:r>
            <a:r>
              <a:rPr sz="1900" spc="-2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464646"/>
                </a:solidFill>
                <a:latin typeface="Arial"/>
                <a:cs typeface="Arial"/>
              </a:rPr>
              <a:t>myalgias</a:t>
            </a:r>
            <a:endParaRPr sz="1900">
              <a:latin typeface="Arial"/>
              <a:cs typeface="Arial"/>
            </a:endParaRPr>
          </a:p>
          <a:p>
            <a:pPr marL="588645" lvl="1" indent="-274955">
              <a:lnSpc>
                <a:spcPts val="2280"/>
              </a:lnSpc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900" spc="-260" dirty="0">
                <a:solidFill>
                  <a:srgbClr val="464646"/>
                </a:solidFill>
                <a:latin typeface="Arial"/>
                <a:cs typeface="Arial"/>
              </a:rPr>
              <a:t>90% </a:t>
            </a:r>
            <a:r>
              <a:rPr sz="1900" spc="-70" dirty="0">
                <a:solidFill>
                  <a:srgbClr val="464646"/>
                </a:solidFill>
                <a:latin typeface="Arial"/>
                <a:cs typeface="Arial"/>
              </a:rPr>
              <a:t>have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cervical</a:t>
            </a:r>
            <a:r>
              <a:rPr sz="1900" spc="-2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lymphadenitis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4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45" dirty="0">
                <a:solidFill>
                  <a:srgbClr val="464646"/>
                </a:solidFill>
                <a:latin typeface="Arial"/>
                <a:cs typeface="Arial"/>
              </a:rPr>
              <a:t>Diagnosis </a:t>
            </a:r>
            <a:r>
              <a:rPr sz="2000" b="1" spc="-125" dirty="0">
                <a:solidFill>
                  <a:srgbClr val="464646"/>
                </a:solidFill>
                <a:latin typeface="Arial"/>
                <a:cs typeface="Arial"/>
              </a:rPr>
              <a:t>by </a:t>
            </a:r>
            <a:r>
              <a:rPr sz="2000" b="1" spc="-114" dirty="0">
                <a:solidFill>
                  <a:srgbClr val="464646"/>
                </a:solidFill>
                <a:latin typeface="Arial"/>
                <a:cs typeface="Arial"/>
              </a:rPr>
              <a:t>serologic</a:t>
            </a:r>
            <a:r>
              <a:rPr sz="2000" b="1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464646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marL="273685" marR="3689350" indent="-273685" algn="r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73685" algn="l"/>
                <a:tab pos="287020" algn="l"/>
              </a:tabLst>
            </a:pPr>
            <a:r>
              <a:rPr sz="2000" b="1" spc="-24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000" b="1" spc="-21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2000" b="1" spc="-114" dirty="0">
                <a:solidFill>
                  <a:srgbClr val="464646"/>
                </a:solidFill>
                <a:latin typeface="Arial"/>
                <a:cs typeface="Arial"/>
              </a:rPr>
              <a:t>mp</a:t>
            </a:r>
            <a:r>
              <a:rPr sz="2000" b="1" spc="-5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000" b="1" spc="-90" dirty="0">
                <a:solidFill>
                  <a:srgbClr val="464646"/>
                </a:solidFill>
                <a:latin typeface="Arial"/>
                <a:cs typeface="Arial"/>
              </a:rPr>
              <a:t>icat</a:t>
            </a:r>
            <a:r>
              <a:rPr sz="2000" b="1" spc="-5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2000" b="1" spc="-165" dirty="0">
                <a:solidFill>
                  <a:srgbClr val="464646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  <a:p>
            <a:pPr marL="273685" marR="3757929" lvl="1" indent="-273685" algn="r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73685" algn="l"/>
                <a:tab pos="274955" algn="l"/>
              </a:tabLst>
            </a:pP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1900" spc="5" dirty="0">
                <a:solidFill>
                  <a:srgbClr val="464646"/>
                </a:solidFill>
                <a:latin typeface="Arial"/>
                <a:cs typeface="Arial"/>
              </a:rPr>
              <a:t>ardit</a:t>
            </a:r>
            <a:r>
              <a:rPr sz="1900" spc="-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900" spc="-15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273685" marR="3665220" lvl="1" indent="-273685" algn="r">
              <a:lnSpc>
                <a:spcPts val="228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273685" algn="l"/>
                <a:tab pos="274955" algn="l"/>
              </a:tabLst>
            </a:pP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pn</a:t>
            </a: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eumon</a:t>
            </a: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464646"/>
                </a:solidFill>
                <a:latin typeface="Arial"/>
                <a:cs typeface="Arial"/>
              </a:rPr>
              <a:t>tis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4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-110" dirty="0">
                <a:solidFill>
                  <a:srgbClr val="464646"/>
                </a:solidFill>
                <a:latin typeface="Arial"/>
                <a:cs typeface="Arial"/>
              </a:rPr>
              <a:t>Risk </a:t>
            </a:r>
            <a:r>
              <a:rPr sz="2000" spc="6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000" spc="-220" dirty="0">
                <a:solidFill>
                  <a:srgbClr val="464646"/>
                </a:solidFill>
                <a:latin typeface="Arial"/>
                <a:cs typeface="Arial"/>
              </a:rPr>
              <a:t>TORCH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infection </a:t>
            </a:r>
            <a:r>
              <a:rPr sz="2000" spc="8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2000" spc="-3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fetus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75" dirty="0">
                <a:solidFill>
                  <a:srgbClr val="464646"/>
                </a:solidFill>
                <a:latin typeface="Arial"/>
                <a:cs typeface="Arial"/>
              </a:rPr>
              <a:t>Treatment </a:t>
            </a:r>
            <a:r>
              <a:rPr sz="2000" b="1" spc="-25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2000" b="1" spc="-85" dirty="0">
                <a:solidFill>
                  <a:srgbClr val="464646"/>
                </a:solidFill>
                <a:latin typeface="Arial"/>
                <a:cs typeface="Arial"/>
              </a:rPr>
              <a:t>pyrimethamine </a:t>
            </a:r>
            <a:r>
              <a:rPr sz="2000" b="1" spc="-5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000" b="1" spc="-3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464646"/>
                </a:solidFill>
                <a:latin typeface="Arial"/>
                <a:cs typeface="Arial"/>
              </a:rPr>
              <a:t>sulfonamides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4733" y="580389"/>
            <a:ext cx="3495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Toxoplasmosis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DEF5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DEF5F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1620" y="283210"/>
            <a:ext cx="3620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>
                <a:solidFill>
                  <a:srgbClr val="000000"/>
                </a:solidFill>
              </a:rPr>
              <a:t>Storage</a:t>
            </a:r>
            <a:r>
              <a:rPr sz="4000" spc="-300" dirty="0">
                <a:solidFill>
                  <a:srgbClr val="000000"/>
                </a:solidFill>
              </a:rPr>
              <a:t> </a:t>
            </a:r>
            <a:r>
              <a:rPr sz="4000" spc="-210" dirty="0">
                <a:solidFill>
                  <a:srgbClr val="000000"/>
                </a:solidFill>
              </a:rPr>
              <a:t>diseases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459740" y="946149"/>
            <a:ext cx="7858125" cy="536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65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Gaucher</a:t>
            </a:r>
            <a:r>
              <a:rPr sz="2200" b="1" u="sng" spc="-155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70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588645" marR="1513840" indent="-274955">
              <a:lnSpc>
                <a:spcPts val="1630"/>
              </a:lnSpc>
              <a:spcBef>
                <a:spcPts val="415"/>
              </a:spcBef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multisystemic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lipidosis</a:t>
            </a:r>
            <a:r>
              <a:rPr sz="1700" spc="-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characterized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hematologic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problems, 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hepatosplenomegaly,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skeletal</a:t>
            </a:r>
            <a:r>
              <a:rPr sz="1700" spc="-2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involvement</a:t>
            </a:r>
            <a:endParaRPr sz="17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results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deficient</a:t>
            </a: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activity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lysosomal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hydrolase,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acid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β-glucosidase</a:t>
            </a:r>
            <a:endParaRPr sz="17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spc="-140" dirty="0">
                <a:solidFill>
                  <a:srgbClr val="464646"/>
                </a:solidFill>
                <a:latin typeface="Arial"/>
                <a:cs typeface="Arial"/>
              </a:rPr>
              <a:t>CFx: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easily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bruising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owing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thrombocytopenia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chronic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fatigue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secondary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anemia</a:t>
            </a:r>
            <a:endParaRPr sz="1700">
              <a:latin typeface="Arial"/>
              <a:cs typeface="Arial"/>
            </a:endParaRPr>
          </a:p>
          <a:p>
            <a:pPr marL="915035" lvl="1" indent="-27495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915035" algn="l"/>
                <a:tab pos="915669" algn="l"/>
              </a:tabLst>
            </a:pP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hepatomegaly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464646"/>
                </a:solidFill>
                <a:latin typeface="Arial"/>
                <a:cs typeface="Arial"/>
              </a:rPr>
              <a:t>without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elevated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liver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function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test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results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splenomegaly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ts val="2030"/>
              </a:lnSpc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bone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pain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sz="2200" b="1" u="sng" spc="-140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Niemann-Pick</a:t>
            </a:r>
            <a:r>
              <a:rPr sz="2200" b="1" u="sng" spc="-155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70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3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types: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Type </a:t>
            </a:r>
            <a:r>
              <a:rPr sz="1700" spc="-85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&amp; </a:t>
            </a:r>
            <a:r>
              <a:rPr sz="1700" spc="-140" dirty="0">
                <a:solidFill>
                  <a:srgbClr val="464646"/>
                </a:solidFill>
                <a:latin typeface="Arial"/>
                <a:cs typeface="Arial"/>
              </a:rPr>
              <a:t>B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deficient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activity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acid</a:t>
            </a:r>
            <a:r>
              <a:rPr sz="1700" spc="-2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sphingomyelinase</a:t>
            </a:r>
            <a:endParaRPr sz="1700">
              <a:latin typeface="Arial"/>
              <a:cs typeface="Arial"/>
            </a:endParaRPr>
          </a:p>
          <a:p>
            <a:pPr marL="869315" lvl="1" indent="-229235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869950" algn="l"/>
              </a:tabLst>
            </a:pP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Type </a:t>
            </a:r>
            <a:r>
              <a:rPr sz="1700" spc="-295" dirty="0">
                <a:solidFill>
                  <a:srgbClr val="464646"/>
                </a:solidFill>
                <a:latin typeface="Arial"/>
                <a:cs typeface="Arial"/>
              </a:rPr>
              <a:t>C </a:t>
            </a:r>
            <a:r>
              <a:rPr sz="1700" spc="-75" dirty="0">
                <a:solidFill>
                  <a:srgbClr val="464646"/>
                </a:solidFill>
                <a:latin typeface="Arial"/>
                <a:cs typeface="Arial"/>
              </a:rPr>
              <a:t>is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defective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cholesterol</a:t>
            </a:r>
            <a:r>
              <a:rPr sz="17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transport</a:t>
            </a:r>
            <a:endParaRPr sz="1700">
              <a:latin typeface="Arial"/>
              <a:cs typeface="Arial"/>
            </a:endParaRPr>
          </a:p>
          <a:p>
            <a:pPr marL="588645" marR="5080" indent="-274955">
              <a:lnSpc>
                <a:spcPts val="1630"/>
              </a:lnSpc>
              <a:spcBef>
                <a:spcPts val="395"/>
              </a:spcBef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Characterized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normal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appearance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birth.</a:t>
            </a: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Hepatosplenomegaly,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moderate 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lymphadenopathy,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psychomotor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retardation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evident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by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6 mo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age, 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followed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by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neurodevelopmental</a:t>
            </a:r>
            <a:r>
              <a:rPr sz="1700" spc="-3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regression.</a:t>
            </a:r>
            <a:endParaRPr sz="1700">
              <a:latin typeface="Arial"/>
              <a:cs typeface="Arial"/>
            </a:endParaRPr>
          </a:p>
          <a:p>
            <a:pPr marL="588645" marR="686435" indent="-274955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advancing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age,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loss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464646"/>
                </a:solidFill>
                <a:latin typeface="Arial"/>
                <a:cs typeface="Arial"/>
              </a:rPr>
              <a:t>motor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function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deterioration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 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intellectual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capabilities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progressively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debilitating;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later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stages, 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spasticity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rigidity</a:t>
            </a:r>
            <a:r>
              <a:rPr sz="1700" spc="-3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evident.</a:t>
            </a:r>
            <a:endParaRPr sz="1700">
              <a:latin typeface="Arial"/>
              <a:cs typeface="Arial"/>
            </a:endParaRPr>
          </a:p>
          <a:p>
            <a:pPr marL="588645" indent="-274955">
              <a:lnSpc>
                <a:spcPct val="100000"/>
              </a:lnSpc>
              <a:buClr>
                <a:srgbClr val="2CA1BE"/>
              </a:buClr>
              <a:buFont typeface="Courier New"/>
              <a:buChar char="o"/>
              <a:tabLst>
                <a:tab pos="589280" algn="l"/>
              </a:tabLst>
            </a:pP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Affected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infants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lose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contact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their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environment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60" dirty="0">
                <a:solidFill>
                  <a:srgbClr val="464646"/>
                </a:solidFill>
                <a:latin typeface="Arial"/>
                <a:cs typeface="Arial"/>
              </a:rPr>
              <a:t>DEATH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258695"/>
            <a:ext cx="7459345" cy="428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1700" b="1" spc="-40" dirty="0">
                <a:solidFill>
                  <a:srgbClr val="2CA1BE"/>
                </a:solidFill>
                <a:latin typeface="Arial"/>
                <a:cs typeface="Arial"/>
              </a:rPr>
              <a:t>a)	</a:t>
            </a:r>
            <a:r>
              <a:rPr sz="1700" b="1" spc="-114" dirty="0">
                <a:solidFill>
                  <a:srgbClr val="464646"/>
                </a:solidFill>
                <a:latin typeface="Arial"/>
                <a:cs typeface="Arial"/>
              </a:rPr>
              <a:t>Cervical</a:t>
            </a:r>
            <a:r>
              <a:rPr sz="1700" b="1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(most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common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adenopathy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children,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464646"/>
                </a:solidFill>
                <a:latin typeface="Arial"/>
                <a:cs typeface="Arial"/>
              </a:rPr>
              <a:t>often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DA1F28"/>
                </a:solidFill>
                <a:latin typeface="Arial"/>
                <a:cs typeface="Arial"/>
              </a:rPr>
              <a:t>INFECTIOUS</a:t>
            </a:r>
            <a:r>
              <a:rPr sz="1700" b="1" spc="-125" dirty="0">
                <a:solidFill>
                  <a:srgbClr val="DA1F2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cause):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b="1" u="sng" spc="-7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Infectious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1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464646"/>
                </a:solidFill>
                <a:latin typeface="Arial"/>
                <a:cs typeface="Arial"/>
              </a:rPr>
              <a:t>Viral </a:t>
            </a:r>
            <a:r>
              <a:rPr sz="1500" spc="-20" dirty="0">
                <a:solidFill>
                  <a:srgbClr val="464646"/>
                </a:solidFill>
                <a:latin typeface="Arial"/>
                <a:cs typeface="Arial"/>
              </a:rPr>
              <a:t>upper respiratory </a:t>
            </a:r>
            <a:r>
              <a:rPr sz="1500" dirty="0">
                <a:solidFill>
                  <a:srgbClr val="464646"/>
                </a:solidFill>
                <a:latin typeface="Arial"/>
                <a:cs typeface="Arial"/>
              </a:rPr>
              <a:t>infection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7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64646"/>
                </a:solidFill>
                <a:latin typeface="Arial"/>
                <a:cs typeface="Arial"/>
              </a:rPr>
              <a:t>Infectious </a:t>
            </a:r>
            <a:r>
              <a:rPr sz="1500" spc="-40" dirty="0">
                <a:solidFill>
                  <a:srgbClr val="464646"/>
                </a:solidFill>
                <a:latin typeface="Arial"/>
                <a:cs typeface="Arial"/>
              </a:rPr>
              <a:t>mononucleosis </a:t>
            </a:r>
            <a:r>
              <a:rPr sz="1500" spc="-110" dirty="0">
                <a:solidFill>
                  <a:srgbClr val="464646"/>
                </a:solidFill>
                <a:latin typeface="Arial"/>
                <a:cs typeface="Arial"/>
              </a:rPr>
              <a:t>(EBV, </a:t>
            </a:r>
            <a:r>
              <a:rPr sz="1500" spc="-95" dirty="0">
                <a:solidFill>
                  <a:srgbClr val="464646"/>
                </a:solidFill>
                <a:latin typeface="Arial"/>
                <a:cs typeface="Arial"/>
              </a:rPr>
              <a:t>CMV)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1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464646"/>
                </a:solidFill>
                <a:latin typeface="Arial"/>
                <a:cs typeface="Arial"/>
              </a:rPr>
              <a:t>Group </a:t>
            </a:r>
            <a:r>
              <a:rPr sz="1500" spc="-8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Streptococcal </a:t>
            </a:r>
            <a:r>
              <a:rPr sz="1500" spc="-25" dirty="0">
                <a:solidFill>
                  <a:srgbClr val="464646"/>
                </a:solidFill>
                <a:latin typeface="Arial"/>
                <a:cs typeface="Arial"/>
              </a:rPr>
              <a:t>pharyngitis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5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Acute </a:t>
            </a:r>
            <a:r>
              <a:rPr sz="1500" spc="-25" dirty="0">
                <a:solidFill>
                  <a:srgbClr val="464646"/>
                </a:solidFill>
                <a:latin typeface="Arial"/>
                <a:cs typeface="Arial"/>
              </a:rPr>
              <a:t>bacterial lymphadenitis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(eg: </a:t>
            </a:r>
            <a:r>
              <a:rPr sz="1500" spc="-50" dirty="0">
                <a:solidFill>
                  <a:srgbClr val="464646"/>
                </a:solidFill>
                <a:latin typeface="Arial"/>
                <a:cs typeface="Arial"/>
              </a:rPr>
              <a:t>Staphylococcus aureus)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65" dirty="0">
                <a:solidFill>
                  <a:srgbClr val="464646"/>
                </a:solidFill>
                <a:latin typeface="Arial"/>
                <a:cs typeface="Arial"/>
              </a:rPr>
              <a:t>Kawasaki </a:t>
            </a:r>
            <a:r>
              <a:rPr sz="1500" spc="-75" dirty="0">
                <a:solidFill>
                  <a:srgbClr val="464646"/>
                </a:solidFill>
                <a:latin typeface="Arial"/>
                <a:cs typeface="Arial"/>
              </a:rPr>
              <a:t>disease </a:t>
            </a:r>
            <a:r>
              <a:rPr sz="1500" spc="-15" dirty="0">
                <a:solidFill>
                  <a:srgbClr val="464646"/>
                </a:solidFill>
                <a:latin typeface="Arial"/>
                <a:cs typeface="Arial"/>
              </a:rPr>
              <a:t>(unilateral </a:t>
            </a:r>
            <a:r>
              <a:rPr sz="1500" spc="-45" dirty="0">
                <a:solidFill>
                  <a:srgbClr val="464646"/>
                </a:solidFill>
                <a:latin typeface="Arial"/>
                <a:cs typeface="Arial"/>
              </a:rPr>
              <a:t>cervical </a:t>
            </a:r>
            <a:r>
              <a:rPr sz="1500" spc="-25" dirty="0">
                <a:solidFill>
                  <a:srgbClr val="464646"/>
                </a:solidFill>
                <a:latin typeface="Arial"/>
                <a:cs typeface="Arial"/>
              </a:rPr>
              <a:t>lymph node </a:t>
            </a:r>
            <a:r>
              <a:rPr sz="1500" spc="-120" dirty="0">
                <a:solidFill>
                  <a:srgbClr val="464646"/>
                </a:solidFill>
                <a:latin typeface="Arial"/>
                <a:cs typeface="Arial"/>
              </a:rPr>
              <a:t>&gt; </a:t>
            </a:r>
            <a:r>
              <a:rPr sz="1500" spc="-150" dirty="0">
                <a:solidFill>
                  <a:srgbClr val="464646"/>
                </a:solidFill>
                <a:latin typeface="Arial"/>
                <a:cs typeface="Arial"/>
              </a:rPr>
              <a:t>1.5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cm)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229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55" dirty="0">
                <a:solidFill>
                  <a:srgbClr val="464646"/>
                </a:solidFill>
                <a:latin typeface="Arial"/>
                <a:cs typeface="Arial"/>
              </a:rPr>
              <a:t>Rubella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18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85" dirty="0">
                <a:solidFill>
                  <a:srgbClr val="464646"/>
                </a:solidFill>
                <a:latin typeface="Arial"/>
                <a:cs typeface="Arial"/>
              </a:rPr>
              <a:t>Cat </a:t>
            </a:r>
            <a:r>
              <a:rPr sz="1500" spc="-40" dirty="0">
                <a:solidFill>
                  <a:srgbClr val="464646"/>
                </a:solidFill>
                <a:latin typeface="Arial"/>
                <a:cs typeface="Arial"/>
              </a:rPr>
              <a:t>scratch </a:t>
            </a:r>
            <a:r>
              <a:rPr sz="1500" spc="-75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229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60" dirty="0">
                <a:solidFill>
                  <a:srgbClr val="464646"/>
                </a:solidFill>
                <a:latin typeface="Arial"/>
                <a:cs typeface="Arial"/>
              </a:rPr>
              <a:t>Toxoplasmosis</a:t>
            </a:r>
            <a:endParaRPr sz="15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500" spc="2730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500" spc="1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500" spc="-55" dirty="0">
                <a:solidFill>
                  <a:srgbClr val="464646"/>
                </a:solidFill>
                <a:latin typeface="Arial"/>
                <a:cs typeface="Arial"/>
              </a:rPr>
              <a:t>Tuberculosis,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atypical </a:t>
            </a:r>
            <a:r>
              <a:rPr sz="1500" spc="-35" dirty="0">
                <a:solidFill>
                  <a:srgbClr val="464646"/>
                </a:solidFill>
                <a:latin typeface="Arial"/>
                <a:cs typeface="Arial"/>
              </a:rPr>
              <a:t>mycobacteria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287020" indent="-274320">
              <a:lnSpc>
                <a:spcPts val="1835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b="1" u="sng" spc="-95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Neoplastic</a:t>
            </a:r>
            <a:r>
              <a:rPr sz="1700" b="1" spc="-13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(malignant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childhood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tumours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develop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head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neck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¼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endParaRPr sz="1700">
              <a:latin typeface="Arial"/>
              <a:cs typeface="Arial"/>
            </a:endParaRPr>
          </a:p>
          <a:p>
            <a:pPr marL="286385">
              <a:lnSpc>
                <a:spcPts val="1835"/>
              </a:lnSpc>
            </a:pP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cases)</a:t>
            </a:r>
            <a:endParaRPr sz="1700">
              <a:latin typeface="Arial"/>
              <a:cs typeface="Arial"/>
            </a:endParaRPr>
          </a:p>
          <a:p>
            <a:pPr marL="286385" marR="175895" indent="-27432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Neuroblastoma,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Leukemia,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non-Hodgkins,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Rhabdomyosarcoma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most 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common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those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&lt;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6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years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old.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older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children,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Hodgkin’s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non-Hodgkin’s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lymphoma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more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common.</a:t>
            </a:r>
            <a:endParaRPr sz="17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Acute </a:t>
            </a:r>
            <a:r>
              <a:rPr sz="1500" spc="-45" dirty="0">
                <a:solidFill>
                  <a:srgbClr val="464646"/>
                </a:solidFill>
                <a:latin typeface="Arial"/>
                <a:cs typeface="Arial"/>
              </a:rPr>
              <a:t>leukemia, </a:t>
            </a:r>
            <a:r>
              <a:rPr sz="1500" spc="-30" dirty="0">
                <a:solidFill>
                  <a:srgbClr val="464646"/>
                </a:solidFill>
                <a:latin typeface="Arial"/>
                <a:cs typeface="Arial"/>
              </a:rPr>
              <a:t>Neuroblastoma,</a:t>
            </a:r>
            <a:r>
              <a:rPr sz="15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464646"/>
                </a:solidFill>
                <a:latin typeface="Arial"/>
                <a:cs typeface="Arial"/>
              </a:rPr>
              <a:t>Rhabdomyosarcoma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674" y="125674"/>
            <a:ext cx="7141209" cy="9886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4000" b="1" spc="-265" dirty="0">
                <a:latin typeface="Arial"/>
                <a:cs typeface="Arial"/>
              </a:rPr>
              <a:t>Localized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30" dirty="0"/>
              <a:t>enlargement</a:t>
            </a:r>
            <a:r>
              <a:rPr sz="2000" spc="-125" dirty="0"/>
              <a:t> </a:t>
            </a:r>
            <a:r>
              <a:rPr sz="2000" spc="60" dirty="0"/>
              <a:t>of</a:t>
            </a:r>
            <a:r>
              <a:rPr sz="2000" spc="-130" dirty="0"/>
              <a:t> a</a:t>
            </a:r>
            <a:r>
              <a:rPr sz="2000" spc="-110" dirty="0"/>
              <a:t> </a:t>
            </a:r>
            <a:r>
              <a:rPr sz="2000" spc="-55" dirty="0"/>
              <a:t>single</a:t>
            </a:r>
            <a:r>
              <a:rPr sz="2000" spc="-110" dirty="0"/>
              <a:t> </a:t>
            </a:r>
            <a:r>
              <a:rPr sz="2000" spc="-30" dirty="0"/>
              <a:t>node</a:t>
            </a:r>
            <a:r>
              <a:rPr sz="2000" spc="-114" dirty="0"/>
              <a:t> </a:t>
            </a:r>
            <a:r>
              <a:rPr sz="2000" spc="25" dirty="0"/>
              <a:t>or</a:t>
            </a:r>
            <a:r>
              <a:rPr sz="2000" spc="-125" dirty="0"/>
              <a:t> </a:t>
            </a:r>
            <a:r>
              <a:rPr sz="2000" dirty="0"/>
              <a:t>multiple</a:t>
            </a:r>
            <a:r>
              <a:rPr sz="2000" spc="-110" dirty="0"/>
              <a:t> </a:t>
            </a:r>
            <a:r>
              <a:rPr sz="2000" spc="-30" dirty="0"/>
              <a:t>contiguous</a:t>
            </a:r>
            <a:r>
              <a:rPr sz="2000" spc="-120" dirty="0"/>
              <a:t> </a:t>
            </a:r>
            <a:r>
              <a:rPr sz="2000" spc="-35" dirty="0"/>
              <a:t>nodal</a:t>
            </a:r>
            <a:r>
              <a:rPr sz="2000" spc="-105" dirty="0"/>
              <a:t> </a:t>
            </a:r>
            <a:r>
              <a:rPr sz="2000" spc="-40" dirty="0"/>
              <a:t>regions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6553200" y="2743200"/>
            <a:ext cx="2133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998091"/>
            <a:ext cx="4231640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10" dirty="0">
                <a:solidFill>
                  <a:srgbClr val="464646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Anatomy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Pathophysiology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Generalized</a:t>
            </a: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Regional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Investigation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4938" y="580389"/>
            <a:ext cx="1754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108" y="1946148"/>
            <a:ext cx="7907020" cy="4566285"/>
            <a:chOff x="864108" y="1946148"/>
            <a:chExt cx="7907020" cy="4566285"/>
          </a:xfrm>
        </p:grpSpPr>
        <p:sp>
          <p:nvSpPr>
            <p:cNvPr id="3" name="object 3"/>
            <p:cNvSpPr/>
            <p:nvPr/>
          </p:nvSpPr>
          <p:spPr>
            <a:xfrm>
              <a:off x="871728" y="1953768"/>
              <a:ext cx="7891780" cy="433070"/>
            </a:xfrm>
            <a:custGeom>
              <a:avLst/>
              <a:gdLst/>
              <a:ahLst/>
              <a:cxnLst/>
              <a:rect l="l" t="t" r="r" b="b"/>
              <a:pathLst>
                <a:path w="7891780" h="433069">
                  <a:moveTo>
                    <a:pt x="7891272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7891272" y="432815"/>
                  </a:lnTo>
                  <a:lnTo>
                    <a:pt x="7891272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1728" y="1953768"/>
              <a:ext cx="7891780" cy="433070"/>
            </a:xfrm>
            <a:custGeom>
              <a:avLst/>
              <a:gdLst/>
              <a:ahLst/>
              <a:cxnLst/>
              <a:rect l="l" t="t" r="r" b="b"/>
              <a:pathLst>
                <a:path w="7891780" h="433069">
                  <a:moveTo>
                    <a:pt x="0" y="432815"/>
                  </a:moveTo>
                  <a:lnTo>
                    <a:pt x="7891272" y="432815"/>
                  </a:lnTo>
                  <a:lnTo>
                    <a:pt x="7891272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5240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728" y="2386584"/>
              <a:ext cx="7891780" cy="4117975"/>
            </a:xfrm>
            <a:custGeom>
              <a:avLst/>
              <a:gdLst/>
              <a:ahLst/>
              <a:cxnLst/>
              <a:rect l="l" t="t" r="r" b="b"/>
              <a:pathLst>
                <a:path w="7891780" h="4117975">
                  <a:moveTo>
                    <a:pt x="7891272" y="0"/>
                  </a:moveTo>
                  <a:lnTo>
                    <a:pt x="0" y="0"/>
                  </a:lnTo>
                  <a:lnTo>
                    <a:pt x="0" y="4117848"/>
                  </a:lnTo>
                  <a:lnTo>
                    <a:pt x="7891272" y="4117848"/>
                  </a:lnTo>
                  <a:lnTo>
                    <a:pt x="7891272" y="0"/>
                  </a:lnTo>
                  <a:close/>
                </a:path>
              </a:pathLst>
            </a:custGeom>
            <a:solidFill>
              <a:srgbClr val="F0CC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728" y="2386584"/>
              <a:ext cx="7891780" cy="4117975"/>
            </a:xfrm>
            <a:custGeom>
              <a:avLst/>
              <a:gdLst/>
              <a:ahLst/>
              <a:cxnLst/>
              <a:rect l="l" t="t" r="r" b="b"/>
              <a:pathLst>
                <a:path w="7891780" h="4117975">
                  <a:moveTo>
                    <a:pt x="0" y="4117848"/>
                  </a:moveTo>
                  <a:lnTo>
                    <a:pt x="7891272" y="4117848"/>
                  </a:lnTo>
                  <a:lnTo>
                    <a:pt x="7891272" y="0"/>
                  </a:lnTo>
                  <a:lnTo>
                    <a:pt x="0" y="0"/>
                  </a:lnTo>
                  <a:lnTo>
                    <a:pt x="0" y="4117848"/>
                  </a:lnTo>
                  <a:close/>
                </a:path>
              </a:pathLst>
            </a:custGeom>
            <a:ln w="15240">
              <a:solidFill>
                <a:srgbClr val="F0CC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9495" y="2021585"/>
            <a:ext cx="7374255" cy="428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635">
              <a:lnSpc>
                <a:spcPct val="100000"/>
              </a:lnSpc>
              <a:spcBef>
                <a:spcPts val="100"/>
              </a:spcBef>
            </a:pPr>
            <a:r>
              <a:rPr sz="1500" b="1" spc="-100" dirty="0">
                <a:solidFill>
                  <a:srgbClr val="FFFFFF"/>
                </a:solidFill>
                <a:latin typeface="Arial"/>
                <a:cs typeface="Arial"/>
              </a:rPr>
              <a:t>Cervical</a:t>
            </a:r>
            <a:r>
              <a:rPr sz="15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(most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adenopathy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children,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30" dirty="0">
                <a:solidFill>
                  <a:srgbClr val="FFFFFF"/>
                </a:solidFill>
                <a:latin typeface="Arial"/>
                <a:cs typeface="Arial"/>
              </a:rPr>
              <a:t>INFECTIOUS</a:t>
            </a:r>
            <a:r>
              <a:rPr sz="15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cause):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buSzPct val="93333"/>
              <a:buFont typeface="Arial"/>
              <a:buChar char="•"/>
              <a:tabLst>
                <a:tab pos="139700" algn="l"/>
              </a:tabLst>
            </a:pPr>
            <a:r>
              <a:rPr sz="15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Infectious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50" dirty="0">
                <a:solidFill>
                  <a:srgbClr val="2B4976"/>
                </a:solidFill>
                <a:latin typeface="Arial"/>
                <a:cs typeface="Arial"/>
              </a:rPr>
              <a:t>Viral </a:t>
            </a:r>
            <a:r>
              <a:rPr sz="1500" spc="-20" dirty="0">
                <a:solidFill>
                  <a:srgbClr val="2B4976"/>
                </a:solidFill>
                <a:latin typeface="Arial"/>
                <a:cs typeface="Arial"/>
              </a:rPr>
              <a:t>upper respiratory</a:t>
            </a:r>
            <a:r>
              <a:rPr sz="1500" spc="-170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B4976"/>
                </a:solidFill>
                <a:latin typeface="Arial"/>
                <a:cs typeface="Arial"/>
              </a:rPr>
              <a:t>infection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15" dirty="0">
                <a:solidFill>
                  <a:srgbClr val="2B4976"/>
                </a:solidFill>
                <a:latin typeface="Arial"/>
                <a:cs typeface="Arial"/>
              </a:rPr>
              <a:t>Infectious </a:t>
            </a:r>
            <a:r>
              <a:rPr sz="1500" spc="-40" dirty="0">
                <a:solidFill>
                  <a:srgbClr val="2B4976"/>
                </a:solidFill>
                <a:latin typeface="Arial"/>
                <a:cs typeface="Arial"/>
              </a:rPr>
              <a:t>mononucleosis </a:t>
            </a:r>
            <a:r>
              <a:rPr sz="1500" spc="-110" dirty="0">
                <a:solidFill>
                  <a:srgbClr val="2B4976"/>
                </a:solidFill>
                <a:latin typeface="Arial"/>
                <a:cs typeface="Arial"/>
              </a:rPr>
              <a:t>(EBV,</a:t>
            </a:r>
            <a:r>
              <a:rPr sz="1500" spc="-225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2B4976"/>
                </a:solidFill>
                <a:latin typeface="Arial"/>
                <a:cs typeface="Arial"/>
              </a:rPr>
              <a:t>CMV)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50" dirty="0">
                <a:solidFill>
                  <a:srgbClr val="2B4976"/>
                </a:solidFill>
                <a:latin typeface="Arial"/>
                <a:cs typeface="Arial"/>
              </a:rPr>
              <a:t>Group </a:t>
            </a:r>
            <a:r>
              <a:rPr sz="1500" spc="-80" dirty="0">
                <a:solidFill>
                  <a:srgbClr val="2B4976"/>
                </a:solidFill>
                <a:latin typeface="Arial"/>
                <a:cs typeface="Arial"/>
              </a:rPr>
              <a:t>A </a:t>
            </a:r>
            <a:r>
              <a:rPr sz="1500" spc="-30" dirty="0">
                <a:solidFill>
                  <a:srgbClr val="2B4976"/>
                </a:solidFill>
                <a:latin typeface="Arial"/>
                <a:cs typeface="Arial"/>
              </a:rPr>
              <a:t>Streptococcal</a:t>
            </a:r>
            <a:r>
              <a:rPr sz="1500" spc="-140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B4976"/>
                </a:solidFill>
                <a:latin typeface="Arial"/>
                <a:cs typeface="Arial"/>
              </a:rPr>
              <a:t>pharyngitis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35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30" dirty="0">
                <a:solidFill>
                  <a:srgbClr val="2B4976"/>
                </a:solidFill>
                <a:latin typeface="Arial"/>
                <a:cs typeface="Arial"/>
              </a:rPr>
              <a:t>Acute </a:t>
            </a:r>
            <a:r>
              <a:rPr sz="1500" spc="-25" dirty="0">
                <a:solidFill>
                  <a:srgbClr val="2B4976"/>
                </a:solidFill>
                <a:latin typeface="Arial"/>
                <a:cs typeface="Arial"/>
              </a:rPr>
              <a:t>bacterial lymphadenitis </a:t>
            </a:r>
            <a:r>
              <a:rPr sz="1500" spc="-30" dirty="0">
                <a:solidFill>
                  <a:srgbClr val="2B4976"/>
                </a:solidFill>
                <a:latin typeface="Arial"/>
                <a:cs typeface="Arial"/>
              </a:rPr>
              <a:t>(eg: </a:t>
            </a:r>
            <a:r>
              <a:rPr sz="1500" spc="-50" dirty="0">
                <a:solidFill>
                  <a:srgbClr val="2B4976"/>
                </a:solidFill>
                <a:latin typeface="Arial"/>
                <a:cs typeface="Arial"/>
              </a:rPr>
              <a:t>Staphylococcus</a:t>
            </a:r>
            <a:r>
              <a:rPr sz="1500" spc="-310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2B4976"/>
                </a:solidFill>
                <a:latin typeface="Arial"/>
                <a:cs typeface="Arial"/>
              </a:rPr>
              <a:t>aureus)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65" dirty="0">
                <a:solidFill>
                  <a:srgbClr val="2B4976"/>
                </a:solidFill>
                <a:latin typeface="Arial"/>
                <a:cs typeface="Arial"/>
              </a:rPr>
              <a:t>Kawasaki </a:t>
            </a:r>
            <a:r>
              <a:rPr sz="1500" spc="-75" dirty="0">
                <a:solidFill>
                  <a:srgbClr val="2B4976"/>
                </a:solidFill>
                <a:latin typeface="Arial"/>
                <a:cs typeface="Arial"/>
              </a:rPr>
              <a:t>disease </a:t>
            </a:r>
            <a:r>
              <a:rPr sz="1500" spc="-15" dirty="0">
                <a:solidFill>
                  <a:srgbClr val="2B4976"/>
                </a:solidFill>
                <a:latin typeface="Arial"/>
                <a:cs typeface="Arial"/>
              </a:rPr>
              <a:t>(unilateral </a:t>
            </a:r>
            <a:r>
              <a:rPr sz="1500" spc="-45" dirty="0">
                <a:solidFill>
                  <a:srgbClr val="2B4976"/>
                </a:solidFill>
                <a:latin typeface="Arial"/>
                <a:cs typeface="Arial"/>
              </a:rPr>
              <a:t>cervical </a:t>
            </a:r>
            <a:r>
              <a:rPr sz="1500" spc="-25" dirty="0">
                <a:solidFill>
                  <a:srgbClr val="2B4976"/>
                </a:solidFill>
                <a:latin typeface="Arial"/>
                <a:cs typeface="Arial"/>
              </a:rPr>
              <a:t>lymph node </a:t>
            </a:r>
            <a:r>
              <a:rPr sz="1500" spc="-120" dirty="0">
                <a:solidFill>
                  <a:srgbClr val="2B4976"/>
                </a:solidFill>
                <a:latin typeface="Arial"/>
                <a:cs typeface="Arial"/>
              </a:rPr>
              <a:t>&gt;</a:t>
            </a:r>
            <a:r>
              <a:rPr sz="1500" spc="-310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150" dirty="0">
                <a:solidFill>
                  <a:srgbClr val="2B4976"/>
                </a:solidFill>
                <a:latin typeface="Arial"/>
                <a:cs typeface="Arial"/>
              </a:rPr>
              <a:t>1.5 </a:t>
            </a:r>
            <a:r>
              <a:rPr sz="1500" spc="-30" dirty="0">
                <a:solidFill>
                  <a:srgbClr val="2B4976"/>
                </a:solidFill>
                <a:latin typeface="Arial"/>
                <a:cs typeface="Arial"/>
              </a:rPr>
              <a:t>cm)</a:t>
            </a:r>
            <a:endParaRPr sz="1500">
              <a:latin typeface="Arial"/>
              <a:cs typeface="Arial"/>
            </a:endParaRPr>
          </a:p>
          <a:p>
            <a:pPr marL="253365" lvl="1" indent="-127000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4000" algn="l"/>
              </a:tabLst>
            </a:pPr>
            <a:r>
              <a:rPr sz="1500" spc="-55" dirty="0">
                <a:solidFill>
                  <a:srgbClr val="2B4976"/>
                </a:solidFill>
                <a:latin typeface="Arial"/>
                <a:cs typeface="Arial"/>
              </a:rPr>
              <a:t>Rubella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85" dirty="0">
                <a:solidFill>
                  <a:srgbClr val="2B4976"/>
                </a:solidFill>
                <a:latin typeface="Arial"/>
                <a:cs typeface="Arial"/>
              </a:rPr>
              <a:t>Cat </a:t>
            </a:r>
            <a:r>
              <a:rPr sz="1500" spc="-40" dirty="0">
                <a:solidFill>
                  <a:srgbClr val="2B4976"/>
                </a:solidFill>
                <a:latin typeface="Arial"/>
                <a:cs typeface="Arial"/>
              </a:rPr>
              <a:t>scratch</a:t>
            </a:r>
            <a:r>
              <a:rPr sz="1500" spc="-85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2B4976"/>
                </a:solidFill>
                <a:latin typeface="Arial"/>
                <a:cs typeface="Arial"/>
              </a:rPr>
              <a:t>disease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60" dirty="0">
                <a:solidFill>
                  <a:srgbClr val="2B4976"/>
                </a:solidFill>
                <a:latin typeface="Arial"/>
                <a:cs typeface="Arial"/>
              </a:rPr>
              <a:t>Toxoplasmosis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35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55" dirty="0">
                <a:solidFill>
                  <a:srgbClr val="2B4976"/>
                </a:solidFill>
                <a:latin typeface="Arial"/>
                <a:cs typeface="Arial"/>
              </a:rPr>
              <a:t>Tuberculosis, </a:t>
            </a:r>
            <a:r>
              <a:rPr sz="1500" spc="-30" dirty="0">
                <a:solidFill>
                  <a:srgbClr val="2B4976"/>
                </a:solidFill>
                <a:latin typeface="Arial"/>
                <a:cs typeface="Arial"/>
              </a:rPr>
              <a:t>atypical</a:t>
            </a:r>
            <a:r>
              <a:rPr sz="1500" spc="-100" dirty="0">
                <a:solidFill>
                  <a:srgbClr val="2B4976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2B4976"/>
                </a:solidFill>
                <a:latin typeface="Arial"/>
                <a:cs typeface="Arial"/>
              </a:rPr>
              <a:t>mycobacteria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•"/>
            </a:pPr>
            <a:endParaRPr sz="175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buSzPct val="93333"/>
              <a:buFont typeface="Arial"/>
              <a:buChar char="•"/>
              <a:tabLst>
                <a:tab pos="139065" algn="l"/>
              </a:tabLst>
            </a:pPr>
            <a:r>
              <a:rPr sz="15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Neoplastic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B5490F"/>
                </a:solidFill>
                <a:latin typeface="Arial"/>
                <a:cs typeface="Arial"/>
              </a:rPr>
              <a:t>(malignant</a:t>
            </a:r>
            <a:r>
              <a:rPr sz="1500" spc="-7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B5490F"/>
                </a:solidFill>
                <a:latin typeface="Arial"/>
                <a:cs typeface="Arial"/>
              </a:rPr>
              <a:t>childhood</a:t>
            </a:r>
            <a:r>
              <a:rPr sz="1500" spc="-9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5490F"/>
                </a:solidFill>
                <a:latin typeface="Arial"/>
                <a:cs typeface="Arial"/>
              </a:rPr>
              <a:t>tumours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B5490F"/>
                </a:solidFill>
                <a:latin typeface="Arial"/>
                <a:cs typeface="Arial"/>
              </a:rPr>
              <a:t>develop</a:t>
            </a:r>
            <a:r>
              <a:rPr sz="1500" spc="-9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B5490F"/>
                </a:solidFill>
                <a:latin typeface="Arial"/>
                <a:cs typeface="Arial"/>
              </a:rPr>
              <a:t>in</a:t>
            </a:r>
            <a:r>
              <a:rPr sz="1500" spc="-9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B5490F"/>
                </a:solidFill>
                <a:latin typeface="Arial"/>
                <a:cs typeface="Arial"/>
              </a:rPr>
              <a:t>the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head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B5490F"/>
                </a:solidFill>
                <a:latin typeface="Arial"/>
                <a:cs typeface="Arial"/>
              </a:rPr>
              <a:t>and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neck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B5490F"/>
                </a:solidFill>
                <a:latin typeface="Arial"/>
                <a:cs typeface="Arial"/>
              </a:rPr>
              <a:t>in</a:t>
            </a:r>
            <a:r>
              <a:rPr sz="1500" spc="-9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20" dirty="0">
                <a:solidFill>
                  <a:srgbClr val="B5490F"/>
                </a:solidFill>
                <a:latin typeface="Arial"/>
                <a:cs typeface="Arial"/>
              </a:rPr>
              <a:t>¼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B5490F"/>
                </a:solidFill>
                <a:latin typeface="Arial"/>
                <a:cs typeface="Arial"/>
              </a:rPr>
              <a:t>of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cases)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ts val="1730"/>
              </a:lnSpc>
              <a:spcBef>
                <a:spcPts val="120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30" dirty="0">
                <a:solidFill>
                  <a:srgbClr val="B5490F"/>
                </a:solidFill>
                <a:latin typeface="Arial"/>
                <a:cs typeface="Arial"/>
              </a:rPr>
              <a:t>Neuroblastoma,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B5490F"/>
                </a:solidFill>
                <a:latin typeface="Arial"/>
                <a:cs typeface="Arial"/>
              </a:rPr>
              <a:t>Leukemia,</a:t>
            </a:r>
            <a:r>
              <a:rPr sz="1500" spc="-8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B5490F"/>
                </a:solidFill>
                <a:latin typeface="Arial"/>
                <a:cs typeface="Arial"/>
              </a:rPr>
              <a:t>non-Hodgkins,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and</a:t>
            </a:r>
            <a:r>
              <a:rPr sz="1500" spc="-10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Rhabdomyosarcoma</a:t>
            </a:r>
            <a:r>
              <a:rPr sz="1500" spc="-6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are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5490F"/>
                </a:solidFill>
                <a:latin typeface="Arial"/>
                <a:cs typeface="Arial"/>
              </a:rPr>
              <a:t>most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B5490F"/>
                </a:solidFill>
                <a:latin typeface="Arial"/>
                <a:cs typeface="Arial"/>
              </a:rPr>
              <a:t>common</a:t>
            </a:r>
            <a:r>
              <a:rPr sz="1500" spc="-8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B5490F"/>
                </a:solidFill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241300">
              <a:lnSpc>
                <a:spcPts val="1730"/>
              </a:lnSpc>
            </a:pPr>
            <a:r>
              <a:rPr sz="1500" spc="-20" dirty="0">
                <a:solidFill>
                  <a:srgbClr val="B5490F"/>
                </a:solidFill>
                <a:latin typeface="Arial"/>
                <a:cs typeface="Arial"/>
              </a:rPr>
              <a:t>those </a:t>
            </a:r>
            <a:r>
              <a:rPr sz="1500" spc="-120" dirty="0">
                <a:solidFill>
                  <a:srgbClr val="B5490F"/>
                </a:solidFill>
                <a:latin typeface="Arial"/>
                <a:cs typeface="Arial"/>
              </a:rPr>
              <a:t>&lt; </a:t>
            </a:r>
            <a:r>
              <a:rPr sz="1500" spc="-10" dirty="0">
                <a:solidFill>
                  <a:srgbClr val="B5490F"/>
                </a:solidFill>
                <a:latin typeface="Arial"/>
                <a:cs typeface="Arial"/>
              </a:rPr>
              <a:t>6 </a:t>
            </a:r>
            <a:r>
              <a:rPr sz="1500" spc="-70" dirty="0">
                <a:solidFill>
                  <a:srgbClr val="B5490F"/>
                </a:solidFill>
                <a:latin typeface="Arial"/>
                <a:cs typeface="Arial"/>
              </a:rPr>
              <a:t>years</a:t>
            </a:r>
            <a:r>
              <a:rPr sz="1500" spc="-22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5490F"/>
                </a:solidFill>
                <a:latin typeface="Arial"/>
                <a:cs typeface="Arial"/>
              </a:rPr>
              <a:t>old.</a:t>
            </a:r>
            <a:endParaRPr sz="1500">
              <a:latin typeface="Arial"/>
              <a:cs typeface="Arial"/>
            </a:endParaRPr>
          </a:p>
          <a:p>
            <a:pPr marL="252729" lvl="1" indent="-126364">
              <a:lnSpc>
                <a:spcPct val="100000"/>
              </a:lnSpc>
              <a:spcBef>
                <a:spcPts val="125"/>
              </a:spcBef>
              <a:buSzPct val="93333"/>
              <a:buChar char="•"/>
              <a:tabLst>
                <a:tab pos="253365" algn="l"/>
              </a:tabLst>
            </a:pPr>
            <a:r>
              <a:rPr sz="1500" spc="-15" dirty="0">
                <a:solidFill>
                  <a:srgbClr val="B5490F"/>
                </a:solidFill>
                <a:latin typeface="Arial"/>
                <a:cs typeface="Arial"/>
              </a:rPr>
              <a:t>In</a:t>
            </a:r>
            <a:r>
              <a:rPr sz="1500" spc="-10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5490F"/>
                </a:solidFill>
                <a:latin typeface="Arial"/>
                <a:cs typeface="Arial"/>
              </a:rPr>
              <a:t>older</a:t>
            </a:r>
            <a:r>
              <a:rPr sz="1500" spc="-10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B5490F"/>
                </a:solidFill>
                <a:latin typeface="Arial"/>
                <a:cs typeface="Arial"/>
              </a:rPr>
              <a:t>children,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B5490F"/>
                </a:solidFill>
                <a:latin typeface="Arial"/>
                <a:cs typeface="Arial"/>
              </a:rPr>
              <a:t>Hodgkin’s</a:t>
            </a:r>
            <a:r>
              <a:rPr sz="1500" spc="-10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and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B5490F"/>
                </a:solidFill>
                <a:latin typeface="Arial"/>
                <a:cs typeface="Arial"/>
              </a:rPr>
              <a:t>non-Hodgkin’s</a:t>
            </a:r>
            <a:r>
              <a:rPr sz="1500" spc="-11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B5490F"/>
                </a:solidFill>
                <a:latin typeface="Arial"/>
                <a:cs typeface="Arial"/>
              </a:rPr>
              <a:t>lymphoma</a:t>
            </a:r>
            <a:r>
              <a:rPr sz="1500" spc="-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are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B5490F"/>
                </a:solidFill>
                <a:latin typeface="Arial"/>
                <a:cs typeface="Arial"/>
              </a:rPr>
              <a:t>more</a:t>
            </a:r>
            <a:r>
              <a:rPr sz="1500" spc="-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B5490F"/>
                </a:solidFill>
                <a:latin typeface="Arial"/>
                <a:cs typeface="Arial"/>
              </a:rPr>
              <a:t>common.</a:t>
            </a:r>
            <a:endParaRPr sz="1500">
              <a:latin typeface="Arial"/>
              <a:cs typeface="Arial"/>
            </a:endParaRPr>
          </a:p>
          <a:p>
            <a:pPr marL="367030" lvl="2" indent="-126364">
              <a:lnSpc>
                <a:spcPct val="100000"/>
              </a:lnSpc>
              <a:spcBef>
                <a:spcPts val="120"/>
              </a:spcBef>
              <a:buSzPct val="93333"/>
              <a:buChar char="•"/>
              <a:tabLst>
                <a:tab pos="367665" algn="l"/>
              </a:tabLst>
            </a:pPr>
            <a:r>
              <a:rPr sz="1500" spc="-30" dirty="0">
                <a:solidFill>
                  <a:srgbClr val="B5490F"/>
                </a:solidFill>
                <a:latin typeface="Arial"/>
                <a:cs typeface="Arial"/>
              </a:rPr>
              <a:t>Acute </a:t>
            </a:r>
            <a:r>
              <a:rPr sz="1500" spc="-45" dirty="0">
                <a:solidFill>
                  <a:srgbClr val="B5490F"/>
                </a:solidFill>
                <a:latin typeface="Arial"/>
                <a:cs typeface="Arial"/>
              </a:rPr>
              <a:t>leukemia, </a:t>
            </a:r>
            <a:r>
              <a:rPr sz="1500" spc="-30" dirty="0">
                <a:solidFill>
                  <a:srgbClr val="B5490F"/>
                </a:solidFill>
                <a:latin typeface="Arial"/>
                <a:cs typeface="Arial"/>
              </a:rPr>
              <a:t>Neuroblastoma,</a:t>
            </a:r>
            <a:r>
              <a:rPr sz="1500" spc="-17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B5490F"/>
                </a:solidFill>
                <a:latin typeface="Arial"/>
                <a:cs typeface="Arial"/>
              </a:rPr>
              <a:t>Rhabdomyosarcoma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1674" y="125674"/>
            <a:ext cx="7141209" cy="9886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4000" b="1" spc="-265" dirty="0">
                <a:latin typeface="Arial"/>
                <a:cs typeface="Arial"/>
              </a:rPr>
              <a:t>Localized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30" dirty="0"/>
              <a:t>enlargement</a:t>
            </a:r>
            <a:r>
              <a:rPr sz="2000" spc="-125" dirty="0"/>
              <a:t> </a:t>
            </a:r>
            <a:r>
              <a:rPr sz="2000" spc="60" dirty="0"/>
              <a:t>of</a:t>
            </a:r>
            <a:r>
              <a:rPr sz="2000" spc="-130" dirty="0"/>
              <a:t> a</a:t>
            </a:r>
            <a:r>
              <a:rPr sz="2000" spc="-110" dirty="0"/>
              <a:t> </a:t>
            </a:r>
            <a:r>
              <a:rPr sz="2000" spc="-55" dirty="0"/>
              <a:t>single</a:t>
            </a:r>
            <a:r>
              <a:rPr sz="2000" spc="-110" dirty="0"/>
              <a:t> </a:t>
            </a:r>
            <a:r>
              <a:rPr sz="2000" spc="-30" dirty="0"/>
              <a:t>node</a:t>
            </a:r>
            <a:r>
              <a:rPr sz="2000" spc="-114" dirty="0"/>
              <a:t> </a:t>
            </a:r>
            <a:r>
              <a:rPr sz="2000" spc="25" dirty="0"/>
              <a:t>or</a:t>
            </a:r>
            <a:r>
              <a:rPr sz="2000" spc="-125" dirty="0"/>
              <a:t> </a:t>
            </a:r>
            <a:r>
              <a:rPr sz="2000" dirty="0"/>
              <a:t>multiple</a:t>
            </a:r>
            <a:r>
              <a:rPr sz="2000" spc="-110" dirty="0"/>
              <a:t> </a:t>
            </a:r>
            <a:r>
              <a:rPr sz="2000" spc="-30" dirty="0"/>
              <a:t>contiguous</a:t>
            </a:r>
            <a:r>
              <a:rPr sz="2000" spc="-120" dirty="0"/>
              <a:t> </a:t>
            </a:r>
            <a:r>
              <a:rPr sz="2000" spc="-35" dirty="0"/>
              <a:t>nodal</a:t>
            </a:r>
            <a:r>
              <a:rPr sz="2000" spc="-105" dirty="0"/>
              <a:t> </a:t>
            </a:r>
            <a:r>
              <a:rPr sz="2000" spc="-40" dirty="0"/>
              <a:t>regions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6548628" y="3048000"/>
            <a:ext cx="2133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3779" y="2641092"/>
            <a:ext cx="4756785" cy="1076325"/>
            <a:chOff x="3573779" y="2641092"/>
            <a:chExt cx="4756785" cy="1076325"/>
          </a:xfrm>
        </p:grpSpPr>
        <p:sp>
          <p:nvSpPr>
            <p:cNvPr id="3" name="object 3"/>
            <p:cNvSpPr/>
            <p:nvPr/>
          </p:nvSpPr>
          <p:spPr>
            <a:xfrm>
              <a:off x="3581399" y="2648712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564380" y="0"/>
                  </a:moveTo>
                  <a:lnTo>
                    <a:pt x="0" y="0"/>
                  </a:lnTo>
                  <a:lnTo>
                    <a:pt x="0" y="1060704"/>
                  </a:lnTo>
                  <a:lnTo>
                    <a:pt x="4564380" y="1060704"/>
                  </a:lnTo>
                  <a:lnTo>
                    <a:pt x="4611385" y="1054391"/>
                  </a:lnTo>
                  <a:lnTo>
                    <a:pt x="4653618" y="1036574"/>
                  </a:lnTo>
                  <a:lnTo>
                    <a:pt x="4689395" y="1008935"/>
                  </a:lnTo>
                  <a:lnTo>
                    <a:pt x="4717034" y="973158"/>
                  </a:lnTo>
                  <a:lnTo>
                    <a:pt x="4734851" y="930925"/>
                  </a:lnTo>
                  <a:lnTo>
                    <a:pt x="4741164" y="883920"/>
                  </a:lnTo>
                  <a:lnTo>
                    <a:pt x="4741164" y="176784"/>
                  </a:lnTo>
                  <a:lnTo>
                    <a:pt x="4734851" y="129778"/>
                  </a:lnTo>
                  <a:lnTo>
                    <a:pt x="4717034" y="87545"/>
                  </a:lnTo>
                  <a:lnTo>
                    <a:pt x="4689395" y="51768"/>
                  </a:lnTo>
                  <a:lnTo>
                    <a:pt x="4653618" y="24129"/>
                  </a:lnTo>
                  <a:lnTo>
                    <a:pt x="4611385" y="6312"/>
                  </a:lnTo>
                  <a:lnTo>
                    <a:pt x="4564380" y="0"/>
                  </a:lnTo>
                  <a:close/>
                </a:path>
              </a:pathLst>
            </a:custGeom>
            <a:solidFill>
              <a:srgbClr val="F0CC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99" y="2648712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741164" y="176784"/>
                  </a:moveTo>
                  <a:lnTo>
                    <a:pt x="4741164" y="883920"/>
                  </a:lnTo>
                  <a:lnTo>
                    <a:pt x="4734851" y="930925"/>
                  </a:lnTo>
                  <a:lnTo>
                    <a:pt x="4717034" y="973158"/>
                  </a:lnTo>
                  <a:lnTo>
                    <a:pt x="4689395" y="1008935"/>
                  </a:lnTo>
                  <a:lnTo>
                    <a:pt x="4653618" y="1036574"/>
                  </a:lnTo>
                  <a:lnTo>
                    <a:pt x="4611385" y="1054391"/>
                  </a:lnTo>
                  <a:lnTo>
                    <a:pt x="4564380" y="1060704"/>
                  </a:lnTo>
                  <a:lnTo>
                    <a:pt x="0" y="1060704"/>
                  </a:lnTo>
                  <a:lnTo>
                    <a:pt x="0" y="0"/>
                  </a:lnTo>
                  <a:lnTo>
                    <a:pt x="4564380" y="0"/>
                  </a:lnTo>
                  <a:lnTo>
                    <a:pt x="4611385" y="6312"/>
                  </a:lnTo>
                  <a:lnTo>
                    <a:pt x="4653618" y="24129"/>
                  </a:lnTo>
                  <a:lnTo>
                    <a:pt x="4689395" y="51768"/>
                  </a:lnTo>
                  <a:lnTo>
                    <a:pt x="4717034" y="87545"/>
                  </a:lnTo>
                  <a:lnTo>
                    <a:pt x="4734851" y="129778"/>
                  </a:lnTo>
                  <a:lnTo>
                    <a:pt x="4741164" y="176784"/>
                  </a:lnTo>
                  <a:close/>
                </a:path>
              </a:pathLst>
            </a:custGeom>
            <a:ln w="15239">
              <a:solidFill>
                <a:srgbClr val="F0CC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675" y="2912465"/>
            <a:ext cx="207010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30810" indent="-118745">
              <a:lnSpc>
                <a:spcPct val="100000"/>
              </a:lnSpc>
              <a:spcBef>
                <a:spcPts val="204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50" dirty="0">
                <a:latin typeface="Arial"/>
                <a:cs typeface="Arial"/>
              </a:rPr>
              <a:t>Oral </a:t>
            </a:r>
            <a:r>
              <a:rPr sz="1400" spc="-45" dirty="0">
                <a:latin typeface="Arial"/>
                <a:cs typeface="Arial"/>
              </a:rPr>
              <a:t>and </a:t>
            </a:r>
            <a:r>
              <a:rPr sz="1400" spc="-15" dirty="0">
                <a:latin typeface="Arial"/>
                <a:cs typeface="Arial"/>
              </a:rPr>
              <a:t>dental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infections</a:t>
            </a:r>
            <a:endParaRPr sz="140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spcBef>
                <a:spcPts val="110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25" dirty="0">
                <a:latin typeface="Arial"/>
                <a:cs typeface="Arial"/>
              </a:rPr>
              <a:t>Acute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lymphadenitis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6780" y="2508504"/>
            <a:ext cx="2682240" cy="1341120"/>
            <a:chOff x="906780" y="2508504"/>
            <a:chExt cx="2682240" cy="1341120"/>
          </a:xfrm>
        </p:grpSpPr>
        <p:sp>
          <p:nvSpPr>
            <p:cNvPr id="7" name="object 7"/>
            <p:cNvSpPr/>
            <p:nvPr/>
          </p:nvSpPr>
          <p:spPr>
            <a:xfrm>
              <a:off x="914400" y="2516124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2446020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80"/>
                  </a:lnTo>
                  <a:lnTo>
                    <a:pt x="2446020" y="1325880"/>
                  </a:lnTo>
                  <a:lnTo>
                    <a:pt x="2490556" y="1321390"/>
                  </a:lnTo>
                  <a:lnTo>
                    <a:pt x="2532036" y="1308514"/>
                  </a:lnTo>
                  <a:lnTo>
                    <a:pt x="2569573" y="1288140"/>
                  </a:lnTo>
                  <a:lnTo>
                    <a:pt x="2602277" y="1261157"/>
                  </a:lnTo>
                  <a:lnTo>
                    <a:pt x="2629260" y="1228453"/>
                  </a:lnTo>
                  <a:lnTo>
                    <a:pt x="2649634" y="1190916"/>
                  </a:lnTo>
                  <a:lnTo>
                    <a:pt x="2662510" y="1149436"/>
                  </a:lnTo>
                  <a:lnTo>
                    <a:pt x="2667000" y="1104900"/>
                  </a:lnTo>
                  <a:lnTo>
                    <a:pt x="2667000" y="220979"/>
                  </a:lnTo>
                  <a:lnTo>
                    <a:pt x="2662510" y="176443"/>
                  </a:lnTo>
                  <a:lnTo>
                    <a:pt x="2649634" y="134963"/>
                  </a:lnTo>
                  <a:lnTo>
                    <a:pt x="2629260" y="97426"/>
                  </a:lnTo>
                  <a:lnTo>
                    <a:pt x="2602277" y="64722"/>
                  </a:lnTo>
                  <a:lnTo>
                    <a:pt x="2569573" y="37739"/>
                  </a:lnTo>
                  <a:lnTo>
                    <a:pt x="2532036" y="17365"/>
                  </a:lnTo>
                  <a:lnTo>
                    <a:pt x="2490556" y="4489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2516124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0" y="220979"/>
                  </a:moveTo>
                  <a:lnTo>
                    <a:pt x="4489" y="176443"/>
                  </a:lnTo>
                  <a:lnTo>
                    <a:pt x="17365" y="134963"/>
                  </a:lnTo>
                  <a:lnTo>
                    <a:pt x="37739" y="97426"/>
                  </a:lnTo>
                  <a:lnTo>
                    <a:pt x="64722" y="64722"/>
                  </a:lnTo>
                  <a:lnTo>
                    <a:pt x="97426" y="37739"/>
                  </a:lnTo>
                  <a:lnTo>
                    <a:pt x="134963" y="17365"/>
                  </a:lnTo>
                  <a:lnTo>
                    <a:pt x="176443" y="4489"/>
                  </a:lnTo>
                  <a:lnTo>
                    <a:pt x="220980" y="0"/>
                  </a:lnTo>
                  <a:lnTo>
                    <a:pt x="2446020" y="0"/>
                  </a:lnTo>
                  <a:lnTo>
                    <a:pt x="2490556" y="4489"/>
                  </a:lnTo>
                  <a:lnTo>
                    <a:pt x="2532036" y="17365"/>
                  </a:lnTo>
                  <a:lnTo>
                    <a:pt x="2569573" y="37739"/>
                  </a:lnTo>
                  <a:lnTo>
                    <a:pt x="2602277" y="64722"/>
                  </a:lnTo>
                  <a:lnTo>
                    <a:pt x="2629260" y="97426"/>
                  </a:lnTo>
                  <a:lnTo>
                    <a:pt x="2649634" y="134963"/>
                  </a:lnTo>
                  <a:lnTo>
                    <a:pt x="2662510" y="176443"/>
                  </a:lnTo>
                  <a:lnTo>
                    <a:pt x="2667000" y="220979"/>
                  </a:lnTo>
                  <a:lnTo>
                    <a:pt x="2667000" y="1104900"/>
                  </a:lnTo>
                  <a:lnTo>
                    <a:pt x="2662510" y="1149436"/>
                  </a:lnTo>
                  <a:lnTo>
                    <a:pt x="2649634" y="1190916"/>
                  </a:lnTo>
                  <a:lnTo>
                    <a:pt x="2629260" y="1228453"/>
                  </a:lnTo>
                  <a:lnTo>
                    <a:pt x="2602277" y="1261157"/>
                  </a:lnTo>
                  <a:lnTo>
                    <a:pt x="2569573" y="1288140"/>
                  </a:lnTo>
                  <a:lnTo>
                    <a:pt x="2532036" y="1308514"/>
                  </a:lnTo>
                  <a:lnTo>
                    <a:pt x="2490556" y="1321390"/>
                  </a:lnTo>
                  <a:lnTo>
                    <a:pt x="2446020" y="1325880"/>
                  </a:lnTo>
                  <a:lnTo>
                    <a:pt x="220980" y="1325880"/>
                  </a:lnTo>
                  <a:lnTo>
                    <a:pt x="176443" y="1321390"/>
                  </a:lnTo>
                  <a:lnTo>
                    <a:pt x="134963" y="1308514"/>
                  </a:lnTo>
                  <a:lnTo>
                    <a:pt x="97426" y="1288140"/>
                  </a:lnTo>
                  <a:lnTo>
                    <a:pt x="64722" y="1261157"/>
                  </a:lnTo>
                  <a:lnTo>
                    <a:pt x="37739" y="1228453"/>
                  </a:lnTo>
                  <a:lnTo>
                    <a:pt x="17365" y="1190916"/>
                  </a:lnTo>
                  <a:lnTo>
                    <a:pt x="4489" y="1149436"/>
                  </a:lnTo>
                  <a:lnTo>
                    <a:pt x="0" y="1104900"/>
                  </a:lnTo>
                  <a:lnTo>
                    <a:pt x="0" y="2209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49476" y="2828925"/>
            <a:ext cx="199834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4970" marR="5080" indent="-382905">
              <a:lnSpc>
                <a:spcPts val="2320"/>
              </a:lnSpc>
              <a:spcBef>
                <a:spcPts val="340"/>
              </a:spcBef>
            </a:pP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Submaxillary</a:t>
            </a:r>
            <a:r>
              <a:rPr sz="21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4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submental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73779" y="4034028"/>
            <a:ext cx="4756785" cy="1076325"/>
            <a:chOff x="3573779" y="4034028"/>
            <a:chExt cx="4756785" cy="1076325"/>
          </a:xfrm>
        </p:grpSpPr>
        <p:sp>
          <p:nvSpPr>
            <p:cNvPr id="11" name="object 11"/>
            <p:cNvSpPr/>
            <p:nvPr/>
          </p:nvSpPr>
          <p:spPr>
            <a:xfrm>
              <a:off x="3581399" y="4041648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564380" y="0"/>
                  </a:moveTo>
                  <a:lnTo>
                    <a:pt x="0" y="0"/>
                  </a:lnTo>
                  <a:lnTo>
                    <a:pt x="0" y="1060703"/>
                  </a:lnTo>
                  <a:lnTo>
                    <a:pt x="4564380" y="1060703"/>
                  </a:lnTo>
                  <a:lnTo>
                    <a:pt x="4611385" y="1054391"/>
                  </a:lnTo>
                  <a:lnTo>
                    <a:pt x="4653618" y="1036573"/>
                  </a:lnTo>
                  <a:lnTo>
                    <a:pt x="4689395" y="1008935"/>
                  </a:lnTo>
                  <a:lnTo>
                    <a:pt x="4717034" y="973158"/>
                  </a:lnTo>
                  <a:lnTo>
                    <a:pt x="4734851" y="930925"/>
                  </a:lnTo>
                  <a:lnTo>
                    <a:pt x="4741164" y="883919"/>
                  </a:lnTo>
                  <a:lnTo>
                    <a:pt x="4741164" y="176783"/>
                  </a:lnTo>
                  <a:lnTo>
                    <a:pt x="4734851" y="129778"/>
                  </a:lnTo>
                  <a:lnTo>
                    <a:pt x="4717034" y="87545"/>
                  </a:lnTo>
                  <a:lnTo>
                    <a:pt x="4689395" y="51768"/>
                  </a:lnTo>
                  <a:lnTo>
                    <a:pt x="4653618" y="24130"/>
                  </a:lnTo>
                  <a:lnTo>
                    <a:pt x="4611385" y="6312"/>
                  </a:lnTo>
                  <a:lnTo>
                    <a:pt x="4564380" y="0"/>
                  </a:lnTo>
                  <a:close/>
                </a:path>
              </a:pathLst>
            </a:custGeom>
            <a:solidFill>
              <a:srgbClr val="CCF0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81399" y="4041648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741164" y="176783"/>
                  </a:moveTo>
                  <a:lnTo>
                    <a:pt x="4741164" y="883919"/>
                  </a:lnTo>
                  <a:lnTo>
                    <a:pt x="4734851" y="930925"/>
                  </a:lnTo>
                  <a:lnTo>
                    <a:pt x="4717034" y="973158"/>
                  </a:lnTo>
                  <a:lnTo>
                    <a:pt x="4689395" y="1008935"/>
                  </a:lnTo>
                  <a:lnTo>
                    <a:pt x="4653618" y="1036573"/>
                  </a:lnTo>
                  <a:lnTo>
                    <a:pt x="4611385" y="1054391"/>
                  </a:lnTo>
                  <a:lnTo>
                    <a:pt x="4564380" y="1060703"/>
                  </a:lnTo>
                  <a:lnTo>
                    <a:pt x="0" y="1060703"/>
                  </a:lnTo>
                  <a:lnTo>
                    <a:pt x="0" y="0"/>
                  </a:lnTo>
                  <a:lnTo>
                    <a:pt x="4564380" y="0"/>
                  </a:lnTo>
                  <a:lnTo>
                    <a:pt x="4611385" y="6312"/>
                  </a:lnTo>
                  <a:lnTo>
                    <a:pt x="4653618" y="24130"/>
                  </a:lnTo>
                  <a:lnTo>
                    <a:pt x="4689395" y="51768"/>
                  </a:lnTo>
                  <a:lnTo>
                    <a:pt x="4717034" y="87545"/>
                  </a:lnTo>
                  <a:lnTo>
                    <a:pt x="4734851" y="129778"/>
                  </a:lnTo>
                  <a:lnTo>
                    <a:pt x="4741164" y="176783"/>
                  </a:lnTo>
                  <a:close/>
                </a:path>
              </a:pathLst>
            </a:custGeom>
            <a:ln w="15240">
              <a:solidFill>
                <a:srgbClr val="CCF0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22675" y="4077055"/>
            <a:ext cx="2502535" cy="9353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30810" indent="-118745">
              <a:lnSpc>
                <a:spcPct val="100000"/>
              </a:lnSpc>
              <a:spcBef>
                <a:spcPts val="204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55" dirty="0">
                <a:latin typeface="Arial"/>
                <a:cs typeface="Arial"/>
              </a:rPr>
              <a:t>Pediculosis </a:t>
            </a:r>
            <a:r>
              <a:rPr sz="1400" spc="-30" dirty="0">
                <a:latin typeface="Arial"/>
                <a:cs typeface="Arial"/>
              </a:rPr>
              <a:t>capitis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(lice)</a:t>
            </a:r>
            <a:endParaRPr sz="140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spcBef>
                <a:spcPts val="110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70" dirty="0">
                <a:latin typeface="Arial"/>
                <a:cs typeface="Arial"/>
              </a:rPr>
              <a:t>Tinea </a:t>
            </a:r>
            <a:r>
              <a:rPr sz="1400" spc="-30" dirty="0">
                <a:latin typeface="Arial"/>
                <a:cs typeface="Arial"/>
              </a:rPr>
              <a:t>capitis/local </a:t>
            </a:r>
            <a:r>
              <a:rPr sz="1400" spc="-40" dirty="0">
                <a:latin typeface="Arial"/>
                <a:cs typeface="Arial"/>
              </a:rPr>
              <a:t>skin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infection</a:t>
            </a:r>
            <a:endParaRPr sz="140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spcBef>
                <a:spcPts val="120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50" dirty="0">
                <a:latin typeface="Arial"/>
                <a:cs typeface="Arial"/>
              </a:rPr>
              <a:t>Rubella</a:t>
            </a:r>
            <a:endParaRPr sz="140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65" dirty="0">
                <a:latin typeface="Arial"/>
                <a:cs typeface="Arial"/>
              </a:rPr>
              <a:t>Roseola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06780" y="3901440"/>
            <a:ext cx="2682240" cy="1341120"/>
            <a:chOff x="906780" y="3901440"/>
            <a:chExt cx="2682240" cy="1341120"/>
          </a:xfrm>
        </p:grpSpPr>
        <p:sp>
          <p:nvSpPr>
            <p:cNvPr id="15" name="object 15"/>
            <p:cNvSpPr/>
            <p:nvPr/>
          </p:nvSpPr>
          <p:spPr>
            <a:xfrm>
              <a:off x="914400" y="3909060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2446020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80"/>
                  </a:lnTo>
                  <a:lnTo>
                    <a:pt x="2446020" y="1325880"/>
                  </a:lnTo>
                  <a:lnTo>
                    <a:pt x="2490556" y="1321390"/>
                  </a:lnTo>
                  <a:lnTo>
                    <a:pt x="2532036" y="1308514"/>
                  </a:lnTo>
                  <a:lnTo>
                    <a:pt x="2569573" y="1288140"/>
                  </a:lnTo>
                  <a:lnTo>
                    <a:pt x="2602277" y="1261157"/>
                  </a:lnTo>
                  <a:lnTo>
                    <a:pt x="2629260" y="1228453"/>
                  </a:lnTo>
                  <a:lnTo>
                    <a:pt x="2649634" y="1190916"/>
                  </a:lnTo>
                  <a:lnTo>
                    <a:pt x="2662510" y="1149436"/>
                  </a:lnTo>
                  <a:lnTo>
                    <a:pt x="2667000" y="1104900"/>
                  </a:lnTo>
                  <a:lnTo>
                    <a:pt x="2667000" y="220979"/>
                  </a:lnTo>
                  <a:lnTo>
                    <a:pt x="2662510" y="176443"/>
                  </a:lnTo>
                  <a:lnTo>
                    <a:pt x="2649634" y="134963"/>
                  </a:lnTo>
                  <a:lnTo>
                    <a:pt x="2629260" y="97426"/>
                  </a:lnTo>
                  <a:lnTo>
                    <a:pt x="2602277" y="64722"/>
                  </a:lnTo>
                  <a:lnTo>
                    <a:pt x="2569573" y="37739"/>
                  </a:lnTo>
                  <a:lnTo>
                    <a:pt x="2532036" y="17365"/>
                  </a:lnTo>
                  <a:lnTo>
                    <a:pt x="2490556" y="4489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1B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00" y="3909060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0" y="220979"/>
                  </a:moveTo>
                  <a:lnTo>
                    <a:pt x="4489" y="176443"/>
                  </a:lnTo>
                  <a:lnTo>
                    <a:pt x="17365" y="134963"/>
                  </a:lnTo>
                  <a:lnTo>
                    <a:pt x="37739" y="97426"/>
                  </a:lnTo>
                  <a:lnTo>
                    <a:pt x="64722" y="64722"/>
                  </a:lnTo>
                  <a:lnTo>
                    <a:pt x="97426" y="37739"/>
                  </a:lnTo>
                  <a:lnTo>
                    <a:pt x="134963" y="17365"/>
                  </a:lnTo>
                  <a:lnTo>
                    <a:pt x="176443" y="4489"/>
                  </a:lnTo>
                  <a:lnTo>
                    <a:pt x="220980" y="0"/>
                  </a:lnTo>
                  <a:lnTo>
                    <a:pt x="2446020" y="0"/>
                  </a:lnTo>
                  <a:lnTo>
                    <a:pt x="2490556" y="4489"/>
                  </a:lnTo>
                  <a:lnTo>
                    <a:pt x="2532036" y="17365"/>
                  </a:lnTo>
                  <a:lnTo>
                    <a:pt x="2569573" y="37739"/>
                  </a:lnTo>
                  <a:lnTo>
                    <a:pt x="2602277" y="64722"/>
                  </a:lnTo>
                  <a:lnTo>
                    <a:pt x="2629260" y="97426"/>
                  </a:lnTo>
                  <a:lnTo>
                    <a:pt x="2649634" y="134963"/>
                  </a:lnTo>
                  <a:lnTo>
                    <a:pt x="2662510" y="176443"/>
                  </a:lnTo>
                  <a:lnTo>
                    <a:pt x="2667000" y="220979"/>
                  </a:lnTo>
                  <a:lnTo>
                    <a:pt x="2667000" y="1104900"/>
                  </a:lnTo>
                  <a:lnTo>
                    <a:pt x="2662510" y="1149436"/>
                  </a:lnTo>
                  <a:lnTo>
                    <a:pt x="2649634" y="1190916"/>
                  </a:lnTo>
                  <a:lnTo>
                    <a:pt x="2629260" y="1228453"/>
                  </a:lnTo>
                  <a:lnTo>
                    <a:pt x="2602277" y="1261157"/>
                  </a:lnTo>
                  <a:lnTo>
                    <a:pt x="2569573" y="1288140"/>
                  </a:lnTo>
                  <a:lnTo>
                    <a:pt x="2532036" y="1308514"/>
                  </a:lnTo>
                  <a:lnTo>
                    <a:pt x="2490556" y="1321390"/>
                  </a:lnTo>
                  <a:lnTo>
                    <a:pt x="2446020" y="1325880"/>
                  </a:lnTo>
                  <a:lnTo>
                    <a:pt x="220980" y="1325880"/>
                  </a:lnTo>
                  <a:lnTo>
                    <a:pt x="176443" y="1321390"/>
                  </a:lnTo>
                  <a:lnTo>
                    <a:pt x="134963" y="1308514"/>
                  </a:lnTo>
                  <a:lnTo>
                    <a:pt x="97426" y="1288140"/>
                  </a:lnTo>
                  <a:lnTo>
                    <a:pt x="64722" y="1261157"/>
                  </a:lnTo>
                  <a:lnTo>
                    <a:pt x="37739" y="1228453"/>
                  </a:lnTo>
                  <a:lnTo>
                    <a:pt x="17365" y="1190916"/>
                  </a:lnTo>
                  <a:lnTo>
                    <a:pt x="4489" y="1149436"/>
                  </a:lnTo>
                  <a:lnTo>
                    <a:pt x="0" y="1104900"/>
                  </a:lnTo>
                  <a:lnTo>
                    <a:pt x="0" y="22097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34057" y="4367606"/>
            <a:ext cx="10287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Occipital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73779" y="5426964"/>
            <a:ext cx="4756785" cy="1076325"/>
            <a:chOff x="3573779" y="5426964"/>
            <a:chExt cx="4756785" cy="1076325"/>
          </a:xfrm>
        </p:grpSpPr>
        <p:sp>
          <p:nvSpPr>
            <p:cNvPr id="19" name="object 19"/>
            <p:cNvSpPr/>
            <p:nvPr/>
          </p:nvSpPr>
          <p:spPr>
            <a:xfrm>
              <a:off x="3581399" y="5434584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564380" y="0"/>
                  </a:moveTo>
                  <a:lnTo>
                    <a:pt x="0" y="0"/>
                  </a:lnTo>
                  <a:lnTo>
                    <a:pt x="0" y="1060703"/>
                  </a:lnTo>
                  <a:lnTo>
                    <a:pt x="4564380" y="1060703"/>
                  </a:lnTo>
                  <a:lnTo>
                    <a:pt x="4611385" y="1054389"/>
                  </a:lnTo>
                  <a:lnTo>
                    <a:pt x="4653618" y="1036568"/>
                  </a:lnTo>
                  <a:lnTo>
                    <a:pt x="4689395" y="1008926"/>
                  </a:lnTo>
                  <a:lnTo>
                    <a:pt x="4717034" y="973147"/>
                  </a:lnTo>
                  <a:lnTo>
                    <a:pt x="4734851" y="930917"/>
                  </a:lnTo>
                  <a:lnTo>
                    <a:pt x="4741164" y="883919"/>
                  </a:lnTo>
                  <a:lnTo>
                    <a:pt x="4741164" y="176783"/>
                  </a:lnTo>
                  <a:lnTo>
                    <a:pt x="4734851" y="129778"/>
                  </a:lnTo>
                  <a:lnTo>
                    <a:pt x="4717034" y="87545"/>
                  </a:lnTo>
                  <a:lnTo>
                    <a:pt x="4689395" y="51768"/>
                  </a:lnTo>
                  <a:lnTo>
                    <a:pt x="4653618" y="24129"/>
                  </a:lnTo>
                  <a:lnTo>
                    <a:pt x="4611385" y="6312"/>
                  </a:lnTo>
                  <a:lnTo>
                    <a:pt x="4564380" y="0"/>
                  </a:lnTo>
                  <a:close/>
                </a:path>
              </a:pathLst>
            </a:custGeom>
            <a:solidFill>
              <a:srgbClr val="F7D2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1399" y="5434584"/>
              <a:ext cx="4741545" cy="1061085"/>
            </a:xfrm>
            <a:custGeom>
              <a:avLst/>
              <a:gdLst/>
              <a:ahLst/>
              <a:cxnLst/>
              <a:rect l="l" t="t" r="r" b="b"/>
              <a:pathLst>
                <a:path w="4741545" h="1061085">
                  <a:moveTo>
                    <a:pt x="4741164" y="176783"/>
                  </a:moveTo>
                  <a:lnTo>
                    <a:pt x="4741164" y="883919"/>
                  </a:lnTo>
                  <a:lnTo>
                    <a:pt x="4734851" y="930917"/>
                  </a:lnTo>
                  <a:lnTo>
                    <a:pt x="4717034" y="973147"/>
                  </a:lnTo>
                  <a:lnTo>
                    <a:pt x="4689395" y="1008926"/>
                  </a:lnTo>
                  <a:lnTo>
                    <a:pt x="4653618" y="1036568"/>
                  </a:lnTo>
                  <a:lnTo>
                    <a:pt x="4611385" y="1054389"/>
                  </a:lnTo>
                  <a:lnTo>
                    <a:pt x="4564380" y="1060703"/>
                  </a:lnTo>
                  <a:lnTo>
                    <a:pt x="0" y="1060703"/>
                  </a:lnTo>
                  <a:lnTo>
                    <a:pt x="0" y="0"/>
                  </a:lnTo>
                  <a:lnTo>
                    <a:pt x="4564380" y="0"/>
                  </a:lnTo>
                  <a:lnTo>
                    <a:pt x="4611385" y="6312"/>
                  </a:lnTo>
                  <a:lnTo>
                    <a:pt x="4653618" y="24129"/>
                  </a:lnTo>
                  <a:lnTo>
                    <a:pt x="4689395" y="51768"/>
                  </a:lnTo>
                  <a:lnTo>
                    <a:pt x="4717034" y="87545"/>
                  </a:lnTo>
                  <a:lnTo>
                    <a:pt x="4734851" y="129778"/>
                  </a:lnTo>
                  <a:lnTo>
                    <a:pt x="4741164" y="176783"/>
                  </a:lnTo>
                  <a:close/>
                </a:path>
              </a:pathLst>
            </a:custGeom>
            <a:ln w="15240">
              <a:solidFill>
                <a:srgbClr val="F7D2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22675" y="5697727"/>
            <a:ext cx="230251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30810" indent="-118745">
              <a:lnSpc>
                <a:spcPct val="100000"/>
              </a:lnSpc>
              <a:spcBef>
                <a:spcPts val="204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50" dirty="0">
                <a:latin typeface="Arial"/>
                <a:cs typeface="Arial"/>
              </a:rPr>
              <a:t>Local </a:t>
            </a:r>
            <a:r>
              <a:rPr sz="1400" spc="-40" dirty="0">
                <a:latin typeface="Arial"/>
                <a:cs typeface="Arial"/>
              </a:rPr>
              <a:t>skin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infection</a:t>
            </a:r>
            <a:endParaRPr sz="140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spcBef>
                <a:spcPts val="110"/>
              </a:spcBef>
              <a:buSzPct val="92857"/>
              <a:buChar char="•"/>
              <a:tabLst>
                <a:tab pos="131445" algn="l"/>
              </a:tabLst>
            </a:pPr>
            <a:r>
              <a:rPr sz="1400" spc="-55" dirty="0">
                <a:latin typeface="Arial"/>
                <a:cs typeface="Arial"/>
              </a:rPr>
              <a:t>Chronic </a:t>
            </a:r>
            <a:r>
              <a:rPr sz="1400" spc="-15" dirty="0">
                <a:latin typeface="Arial"/>
                <a:cs typeface="Arial"/>
              </a:rPr>
              <a:t>ophthalmic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06780" y="5294376"/>
            <a:ext cx="2682240" cy="1341120"/>
            <a:chOff x="906780" y="5294376"/>
            <a:chExt cx="2682240" cy="1341120"/>
          </a:xfrm>
        </p:grpSpPr>
        <p:sp>
          <p:nvSpPr>
            <p:cNvPr id="23" name="object 23"/>
            <p:cNvSpPr/>
            <p:nvPr/>
          </p:nvSpPr>
          <p:spPr>
            <a:xfrm>
              <a:off x="914400" y="5301996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2446020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899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79"/>
                  </a:lnTo>
                  <a:lnTo>
                    <a:pt x="2446020" y="1325879"/>
                  </a:lnTo>
                  <a:lnTo>
                    <a:pt x="2490556" y="1321390"/>
                  </a:lnTo>
                  <a:lnTo>
                    <a:pt x="2532036" y="1308514"/>
                  </a:lnTo>
                  <a:lnTo>
                    <a:pt x="2569573" y="1288140"/>
                  </a:lnTo>
                  <a:lnTo>
                    <a:pt x="2602277" y="1261157"/>
                  </a:lnTo>
                  <a:lnTo>
                    <a:pt x="2629260" y="1228453"/>
                  </a:lnTo>
                  <a:lnTo>
                    <a:pt x="2649634" y="1190916"/>
                  </a:lnTo>
                  <a:lnTo>
                    <a:pt x="2662510" y="1149436"/>
                  </a:lnTo>
                  <a:lnTo>
                    <a:pt x="2667000" y="1104899"/>
                  </a:lnTo>
                  <a:lnTo>
                    <a:pt x="2667000" y="220979"/>
                  </a:lnTo>
                  <a:lnTo>
                    <a:pt x="2662510" y="176443"/>
                  </a:lnTo>
                  <a:lnTo>
                    <a:pt x="2649634" y="134963"/>
                  </a:lnTo>
                  <a:lnTo>
                    <a:pt x="2629260" y="97426"/>
                  </a:lnTo>
                  <a:lnTo>
                    <a:pt x="2602277" y="64722"/>
                  </a:lnTo>
                  <a:lnTo>
                    <a:pt x="2569573" y="37739"/>
                  </a:lnTo>
                  <a:lnTo>
                    <a:pt x="2532036" y="17365"/>
                  </a:lnTo>
                  <a:lnTo>
                    <a:pt x="2490556" y="4489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00" y="5301996"/>
              <a:ext cx="2667000" cy="1325880"/>
            </a:xfrm>
            <a:custGeom>
              <a:avLst/>
              <a:gdLst/>
              <a:ahLst/>
              <a:cxnLst/>
              <a:rect l="l" t="t" r="r" b="b"/>
              <a:pathLst>
                <a:path w="2667000" h="1325879">
                  <a:moveTo>
                    <a:pt x="0" y="220979"/>
                  </a:moveTo>
                  <a:lnTo>
                    <a:pt x="4489" y="176443"/>
                  </a:lnTo>
                  <a:lnTo>
                    <a:pt x="17365" y="134963"/>
                  </a:lnTo>
                  <a:lnTo>
                    <a:pt x="37739" y="97426"/>
                  </a:lnTo>
                  <a:lnTo>
                    <a:pt x="64722" y="64722"/>
                  </a:lnTo>
                  <a:lnTo>
                    <a:pt x="97426" y="37739"/>
                  </a:lnTo>
                  <a:lnTo>
                    <a:pt x="134963" y="17365"/>
                  </a:lnTo>
                  <a:lnTo>
                    <a:pt x="176443" y="4489"/>
                  </a:lnTo>
                  <a:lnTo>
                    <a:pt x="220980" y="0"/>
                  </a:lnTo>
                  <a:lnTo>
                    <a:pt x="2446020" y="0"/>
                  </a:lnTo>
                  <a:lnTo>
                    <a:pt x="2490556" y="4489"/>
                  </a:lnTo>
                  <a:lnTo>
                    <a:pt x="2532036" y="17365"/>
                  </a:lnTo>
                  <a:lnTo>
                    <a:pt x="2569573" y="37739"/>
                  </a:lnTo>
                  <a:lnTo>
                    <a:pt x="2602277" y="64722"/>
                  </a:lnTo>
                  <a:lnTo>
                    <a:pt x="2629260" y="97426"/>
                  </a:lnTo>
                  <a:lnTo>
                    <a:pt x="2649634" y="134963"/>
                  </a:lnTo>
                  <a:lnTo>
                    <a:pt x="2662510" y="176443"/>
                  </a:lnTo>
                  <a:lnTo>
                    <a:pt x="2667000" y="220979"/>
                  </a:lnTo>
                  <a:lnTo>
                    <a:pt x="2667000" y="1104899"/>
                  </a:lnTo>
                  <a:lnTo>
                    <a:pt x="2662510" y="1149436"/>
                  </a:lnTo>
                  <a:lnTo>
                    <a:pt x="2649634" y="1190916"/>
                  </a:lnTo>
                  <a:lnTo>
                    <a:pt x="2629260" y="1228453"/>
                  </a:lnTo>
                  <a:lnTo>
                    <a:pt x="2602277" y="1261157"/>
                  </a:lnTo>
                  <a:lnTo>
                    <a:pt x="2569573" y="1288140"/>
                  </a:lnTo>
                  <a:lnTo>
                    <a:pt x="2532036" y="1308514"/>
                  </a:lnTo>
                  <a:lnTo>
                    <a:pt x="2490556" y="1321390"/>
                  </a:lnTo>
                  <a:lnTo>
                    <a:pt x="2446020" y="1325879"/>
                  </a:lnTo>
                  <a:lnTo>
                    <a:pt x="220980" y="1325879"/>
                  </a:lnTo>
                  <a:lnTo>
                    <a:pt x="176443" y="1321390"/>
                  </a:lnTo>
                  <a:lnTo>
                    <a:pt x="134963" y="1308514"/>
                  </a:lnTo>
                  <a:lnTo>
                    <a:pt x="97426" y="1288140"/>
                  </a:lnTo>
                  <a:lnTo>
                    <a:pt x="64722" y="1261157"/>
                  </a:lnTo>
                  <a:lnTo>
                    <a:pt x="37739" y="1228453"/>
                  </a:lnTo>
                  <a:lnTo>
                    <a:pt x="17365" y="1190916"/>
                  </a:lnTo>
                  <a:lnTo>
                    <a:pt x="4489" y="1149436"/>
                  </a:lnTo>
                  <a:lnTo>
                    <a:pt x="0" y="1104899"/>
                  </a:lnTo>
                  <a:lnTo>
                    <a:pt x="0" y="22097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92504" y="5614212"/>
            <a:ext cx="231013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6990">
              <a:lnSpc>
                <a:spcPts val="2320"/>
              </a:lnSpc>
              <a:spcBef>
                <a:spcPts val="340"/>
              </a:spcBef>
            </a:pP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Preauricular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(rarely 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palpable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children)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Differential</a:t>
            </a:r>
            <a:r>
              <a:rPr spc="-290" dirty="0"/>
              <a:t> </a:t>
            </a:r>
            <a:r>
              <a:rPr spc="-170" dirty="0"/>
              <a:t>Diagnosis</a:t>
            </a:r>
          </a:p>
        </p:txBody>
      </p:sp>
      <p:sp>
        <p:nvSpPr>
          <p:cNvPr id="27" name="object 27"/>
          <p:cNvSpPr/>
          <p:nvPr/>
        </p:nvSpPr>
        <p:spPr>
          <a:xfrm>
            <a:off x="6409944" y="4114800"/>
            <a:ext cx="2645663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180" y="2127504"/>
            <a:ext cx="4838700" cy="1870075"/>
            <a:chOff x="678180" y="2127504"/>
            <a:chExt cx="4838700" cy="1870075"/>
          </a:xfrm>
        </p:grpSpPr>
        <p:sp>
          <p:nvSpPr>
            <p:cNvPr id="3" name="object 3"/>
            <p:cNvSpPr/>
            <p:nvPr/>
          </p:nvSpPr>
          <p:spPr>
            <a:xfrm>
              <a:off x="685800" y="2135124"/>
              <a:ext cx="4823460" cy="1854835"/>
            </a:xfrm>
            <a:custGeom>
              <a:avLst/>
              <a:gdLst/>
              <a:ahLst/>
              <a:cxnLst/>
              <a:rect l="l" t="t" r="r" b="b"/>
              <a:pathLst>
                <a:path w="4823460" h="1854835">
                  <a:moveTo>
                    <a:pt x="4514342" y="0"/>
                  </a:moveTo>
                  <a:lnTo>
                    <a:pt x="309130" y="0"/>
                  </a:lnTo>
                  <a:lnTo>
                    <a:pt x="263450" y="3352"/>
                  </a:lnTo>
                  <a:lnTo>
                    <a:pt x="219850" y="13090"/>
                  </a:lnTo>
                  <a:lnTo>
                    <a:pt x="178809" y="28735"/>
                  </a:lnTo>
                  <a:lnTo>
                    <a:pt x="140806" y="49809"/>
                  </a:lnTo>
                  <a:lnTo>
                    <a:pt x="106319" y="75832"/>
                  </a:lnTo>
                  <a:lnTo>
                    <a:pt x="75825" y="106327"/>
                  </a:lnTo>
                  <a:lnTo>
                    <a:pt x="49803" y="140814"/>
                  </a:lnTo>
                  <a:lnTo>
                    <a:pt x="28731" y="178815"/>
                  </a:lnTo>
                  <a:lnTo>
                    <a:pt x="13088" y="219852"/>
                  </a:lnTo>
                  <a:lnTo>
                    <a:pt x="3351" y="263446"/>
                  </a:lnTo>
                  <a:lnTo>
                    <a:pt x="0" y="309117"/>
                  </a:lnTo>
                  <a:lnTo>
                    <a:pt x="0" y="1545589"/>
                  </a:lnTo>
                  <a:lnTo>
                    <a:pt x="3351" y="1591261"/>
                  </a:lnTo>
                  <a:lnTo>
                    <a:pt x="13088" y="1634855"/>
                  </a:lnTo>
                  <a:lnTo>
                    <a:pt x="28731" y="1675891"/>
                  </a:lnTo>
                  <a:lnTo>
                    <a:pt x="49803" y="1713893"/>
                  </a:lnTo>
                  <a:lnTo>
                    <a:pt x="75825" y="1748380"/>
                  </a:lnTo>
                  <a:lnTo>
                    <a:pt x="106319" y="1778875"/>
                  </a:lnTo>
                  <a:lnTo>
                    <a:pt x="140806" y="1804898"/>
                  </a:lnTo>
                  <a:lnTo>
                    <a:pt x="178809" y="1825972"/>
                  </a:lnTo>
                  <a:lnTo>
                    <a:pt x="219850" y="1841617"/>
                  </a:lnTo>
                  <a:lnTo>
                    <a:pt x="263450" y="1851355"/>
                  </a:lnTo>
                  <a:lnTo>
                    <a:pt x="309130" y="1854708"/>
                  </a:lnTo>
                  <a:lnTo>
                    <a:pt x="4514342" y="1854708"/>
                  </a:lnTo>
                  <a:lnTo>
                    <a:pt x="4560013" y="1851355"/>
                  </a:lnTo>
                  <a:lnTo>
                    <a:pt x="4603607" y="1841617"/>
                  </a:lnTo>
                  <a:lnTo>
                    <a:pt x="4644643" y="1825972"/>
                  </a:lnTo>
                  <a:lnTo>
                    <a:pt x="4682645" y="1804898"/>
                  </a:lnTo>
                  <a:lnTo>
                    <a:pt x="4717132" y="1778875"/>
                  </a:lnTo>
                  <a:lnTo>
                    <a:pt x="4747627" y="1748380"/>
                  </a:lnTo>
                  <a:lnTo>
                    <a:pt x="4773650" y="1713893"/>
                  </a:lnTo>
                  <a:lnTo>
                    <a:pt x="4794724" y="1675891"/>
                  </a:lnTo>
                  <a:lnTo>
                    <a:pt x="4810369" y="1634855"/>
                  </a:lnTo>
                  <a:lnTo>
                    <a:pt x="4820107" y="1591261"/>
                  </a:lnTo>
                  <a:lnTo>
                    <a:pt x="4823460" y="1545589"/>
                  </a:lnTo>
                  <a:lnTo>
                    <a:pt x="4823460" y="309117"/>
                  </a:lnTo>
                  <a:lnTo>
                    <a:pt x="4820107" y="263446"/>
                  </a:lnTo>
                  <a:lnTo>
                    <a:pt x="4810369" y="219852"/>
                  </a:lnTo>
                  <a:lnTo>
                    <a:pt x="4794724" y="178816"/>
                  </a:lnTo>
                  <a:lnTo>
                    <a:pt x="4773650" y="140814"/>
                  </a:lnTo>
                  <a:lnTo>
                    <a:pt x="4747627" y="106327"/>
                  </a:lnTo>
                  <a:lnTo>
                    <a:pt x="4717132" y="75832"/>
                  </a:lnTo>
                  <a:lnTo>
                    <a:pt x="4682645" y="49809"/>
                  </a:lnTo>
                  <a:lnTo>
                    <a:pt x="4644644" y="28735"/>
                  </a:lnTo>
                  <a:lnTo>
                    <a:pt x="4603607" y="13090"/>
                  </a:lnTo>
                  <a:lnTo>
                    <a:pt x="4560013" y="3352"/>
                  </a:lnTo>
                  <a:lnTo>
                    <a:pt x="4514342" y="0"/>
                  </a:lnTo>
                  <a:close/>
                </a:path>
              </a:pathLst>
            </a:custGeom>
            <a:solidFill>
              <a:srgbClr val="9F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2135124"/>
              <a:ext cx="4823460" cy="1854835"/>
            </a:xfrm>
            <a:custGeom>
              <a:avLst/>
              <a:gdLst/>
              <a:ahLst/>
              <a:cxnLst/>
              <a:rect l="l" t="t" r="r" b="b"/>
              <a:pathLst>
                <a:path w="4823460" h="1854835">
                  <a:moveTo>
                    <a:pt x="0" y="309117"/>
                  </a:moveTo>
                  <a:lnTo>
                    <a:pt x="3351" y="263446"/>
                  </a:lnTo>
                  <a:lnTo>
                    <a:pt x="13088" y="219852"/>
                  </a:lnTo>
                  <a:lnTo>
                    <a:pt x="28731" y="178815"/>
                  </a:lnTo>
                  <a:lnTo>
                    <a:pt x="49803" y="140814"/>
                  </a:lnTo>
                  <a:lnTo>
                    <a:pt x="75825" y="106327"/>
                  </a:lnTo>
                  <a:lnTo>
                    <a:pt x="106319" y="75832"/>
                  </a:lnTo>
                  <a:lnTo>
                    <a:pt x="140806" y="49809"/>
                  </a:lnTo>
                  <a:lnTo>
                    <a:pt x="178809" y="28735"/>
                  </a:lnTo>
                  <a:lnTo>
                    <a:pt x="219850" y="13090"/>
                  </a:lnTo>
                  <a:lnTo>
                    <a:pt x="263450" y="3352"/>
                  </a:lnTo>
                  <a:lnTo>
                    <a:pt x="309130" y="0"/>
                  </a:lnTo>
                  <a:lnTo>
                    <a:pt x="4514342" y="0"/>
                  </a:lnTo>
                  <a:lnTo>
                    <a:pt x="4560013" y="3352"/>
                  </a:lnTo>
                  <a:lnTo>
                    <a:pt x="4603607" y="13090"/>
                  </a:lnTo>
                  <a:lnTo>
                    <a:pt x="4644644" y="28735"/>
                  </a:lnTo>
                  <a:lnTo>
                    <a:pt x="4682645" y="49809"/>
                  </a:lnTo>
                  <a:lnTo>
                    <a:pt x="4717132" y="75832"/>
                  </a:lnTo>
                  <a:lnTo>
                    <a:pt x="4747627" y="106327"/>
                  </a:lnTo>
                  <a:lnTo>
                    <a:pt x="4773650" y="140814"/>
                  </a:lnTo>
                  <a:lnTo>
                    <a:pt x="4794724" y="178816"/>
                  </a:lnTo>
                  <a:lnTo>
                    <a:pt x="4810369" y="219852"/>
                  </a:lnTo>
                  <a:lnTo>
                    <a:pt x="4820107" y="263446"/>
                  </a:lnTo>
                  <a:lnTo>
                    <a:pt x="4823460" y="309117"/>
                  </a:lnTo>
                  <a:lnTo>
                    <a:pt x="4823460" y="1545589"/>
                  </a:lnTo>
                  <a:lnTo>
                    <a:pt x="4820107" y="1591261"/>
                  </a:lnTo>
                  <a:lnTo>
                    <a:pt x="4810369" y="1634855"/>
                  </a:lnTo>
                  <a:lnTo>
                    <a:pt x="4794724" y="1675891"/>
                  </a:lnTo>
                  <a:lnTo>
                    <a:pt x="4773650" y="1713893"/>
                  </a:lnTo>
                  <a:lnTo>
                    <a:pt x="4747627" y="1748380"/>
                  </a:lnTo>
                  <a:lnTo>
                    <a:pt x="4717132" y="1778875"/>
                  </a:lnTo>
                  <a:lnTo>
                    <a:pt x="4682645" y="1804898"/>
                  </a:lnTo>
                  <a:lnTo>
                    <a:pt x="4644643" y="1825972"/>
                  </a:lnTo>
                  <a:lnTo>
                    <a:pt x="4603607" y="1841617"/>
                  </a:lnTo>
                  <a:lnTo>
                    <a:pt x="4560013" y="1851355"/>
                  </a:lnTo>
                  <a:lnTo>
                    <a:pt x="4514342" y="1854708"/>
                  </a:lnTo>
                  <a:lnTo>
                    <a:pt x="309130" y="1854708"/>
                  </a:lnTo>
                  <a:lnTo>
                    <a:pt x="263450" y="1851355"/>
                  </a:lnTo>
                  <a:lnTo>
                    <a:pt x="219850" y="1841617"/>
                  </a:lnTo>
                  <a:lnTo>
                    <a:pt x="178809" y="1825972"/>
                  </a:lnTo>
                  <a:lnTo>
                    <a:pt x="140806" y="1804898"/>
                  </a:lnTo>
                  <a:lnTo>
                    <a:pt x="106319" y="1778875"/>
                  </a:lnTo>
                  <a:lnTo>
                    <a:pt x="75825" y="1748380"/>
                  </a:lnTo>
                  <a:lnTo>
                    <a:pt x="49803" y="1713893"/>
                  </a:lnTo>
                  <a:lnTo>
                    <a:pt x="28731" y="1675891"/>
                  </a:lnTo>
                  <a:lnTo>
                    <a:pt x="13088" y="1634855"/>
                  </a:lnTo>
                  <a:lnTo>
                    <a:pt x="3351" y="1591261"/>
                  </a:lnTo>
                  <a:lnTo>
                    <a:pt x="0" y="1545589"/>
                  </a:lnTo>
                  <a:lnTo>
                    <a:pt x="0" y="3091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6414" y="2268093"/>
            <a:ext cx="4500245" cy="4295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8895" marR="381635">
              <a:lnSpc>
                <a:spcPct val="91600"/>
              </a:lnSpc>
              <a:spcBef>
                <a:spcPts val="365"/>
              </a:spcBef>
            </a:pP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Mediastinal </a:t>
            </a:r>
            <a:r>
              <a:rPr sz="2600" spc="60" dirty="0">
                <a:solidFill>
                  <a:srgbClr val="FFFFFF"/>
                </a:solidFill>
                <a:latin typeface="Arial"/>
                <a:cs typeface="Arial"/>
              </a:rPr>
              <a:t>(not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directly 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palpable; </a:t>
            </a: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assess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indirectly</a:t>
            </a:r>
            <a:r>
              <a:rPr sz="26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via 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supraclavicular 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adenopathy.</a:t>
            </a:r>
            <a:endParaRPr sz="2600">
              <a:latin typeface="Arial"/>
              <a:cs typeface="Arial"/>
            </a:endParaRPr>
          </a:p>
          <a:p>
            <a:pPr marL="241300" marR="518159" indent="-228600">
              <a:lnSpc>
                <a:spcPts val="2210"/>
              </a:lnSpc>
              <a:spcBef>
                <a:spcPts val="1920"/>
              </a:spcBef>
              <a:buChar char="•"/>
              <a:tabLst>
                <a:tab pos="241300" algn="l"/>
              </a:tabLst>
            </a:pPr>
            <a:r>
              <a:rPr sz="2000" spc="-55" dirty="0">
                <a:latin typeface="Arial"/>
                <a:cs typeface="Arial"/>
              </a:rPr>
              <a:t>May </a:t>
            </a:r>
            <a:r>
              <a:rPr sz="2000" spc="-20" dirty="0">
                <a:latin typeface="Arial"/>
                <a:cs typeface="Arial"/>
              </a:rPr>
              <a:t>manifest </a:t>
            </a:r>
            <a:r>
              <a:rPr sz="2000" spc="-145" dirty="0">
                <a:latin typeface="Arial"/>
                <a:cs typeface="Arial"/>
              </a:rPr>
              <a:t>as </a:t>
            </a:r>
            <a:r>
              <a:rPr sz="2000" spc="-45" dirty="0">
                <a:latin typeface="Arial"/>
                <a:cs typeface="Arial"/>
              </a:rPr>
              <a:t>cough,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dysphagia,  </a:t>
            </a:r>
            <a:r>
              <a:rPr sz="2000" spc="-40" dirty="0">
                <a:latin typeface="Arial"/>
                <a:cs typeface="Arial"/>
              </a:rPr>
              <a:t>hemoptysis, </a:t>
            </a:r>
            <a:r>
              <a:rPr sz="2000" spc="25" dirty="0">
                <a:latin typeface="Arial"/>
                <a:cs typeface="Arial"/>
              </a:rPr>
              <a:t>or </a:t>
            </a:r>
            <a:r>
              <a:rPr sz="2000" spc="-300" dirty="0">
                <a:latin typeface="Arial"/>
                <a:cs typeface="Arial"/>
              </a:rPr>
              <a:t>SVC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syndrome</a:t>
            </a:r>
            <a:endParaRPr sz="20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469900" algn="l"/>
              </a:tabLst>
            </a:pPr>
            <a:r>
              <a:rPr sz="2000" spc="-125" dirty="0"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469900" algn="l"/>
              </a:tabLst>
            </a:pPr>
            <a:r>
              <a:rPr sz="2000" spc="-60" dirty="0">
                <a:latin typeface="Arial"/>
                <a:cs typeface="Arial"/>
              </a:rPr>
              <a:t>Lymphoma</a:t>
            </a:r>
            <a:endParaRPr sz="20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469900" algn="l"/>
              </a:tabLst>
            </a:pPr>
            <a:r>
              <a:rPr sz="2000" spc="-80" dirty="0">
                <a:latin typeface="Arial"/>
                <a:cs typeface="Arial"/>
              </a:rPr>
              <a:t>Sarcoidosis</a:t>
            </a:r>
            <a:endParaRPr sz="20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469900" algn="l"/>
              </a:tabLst>
            </a:pPr>
            <a:r>
              <a:rPr sz="2000" spc="-90" dirty="0">
                <a:latin typeface="Arial"/>
                <a:cs typeface="Arial"/>
              </a:rPr>
              <a:t>Cystic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fibrosis</a:t>
            </a:r>
            <a:endParaRPr sz="2000">
              <a:latin typeface="Arial"/>
              <a:cs typeface="Arial"/>
            </a:endParaRPr>
          </a:p>
          <a:p>
            <a:pPr marL="469265" marR="5080" lvl="1" indent="-228600">
              <a:lnSpc>
                <a:spcPts val="2200"/>
              </a:lnSpc>
              <a:spcBef>
                <a:spcPts val="530"/>
              </a:spcBef>
              <a:buChar char="•"/>
              <a:tabLst>
                <a:tab pos="469900" algn="l"/>
              </a:tabLst>
            </a:pPr>
            <a:r>
              <a:rPr sz="2000" spc="-55" dirty="0">
                <a:latin typeface="Arial"/>
                <a:cs typeface="Arial"/>
              </a:rPr>
              <a:t>Granulomatous </a:t>
            </a:r>
            <a:r>
              <a:rPr sz="2000" spc="-95" dirty="0">
                <a:latin typeface="Arial"/>
                <a:cs typeface="Arial"/>
              </a:rPr>
              <a:t>disease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(tuberculosis,  </a:t>
            </a:r>
            <a:r>
              <a:rPr sz="2000" spc="-50" dirty="0">
                <a:latin typeface="Arial"/>
                <a:cs typeface="Arial"/>
              </a:rPr>
              <a:t>histoplasmosis,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coccidioidomycosis)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Differential</a:t>
            </a:r>
            <a:r>
              <a:rPr spc="-290" dirty="0"/>
              <a:t> </a:t>
            </a:r>
            <a:r>
              <a:rPr spc="-170" dirty="0"/>
              <a:t>Diagnosis</a:t>
            </a:r>
          </a:p>
        </p:txBody>
      </p:sp>
      <p:sp>
        <p:nvSpPr>
          <p:cNvPr id="7" name="object 7"/>
          <p:cNvSpPr/>
          <p:nvPr/>
        </p:nvSpPr>
        <p:spPr>
          <a:xfrm>
            <a:off x="5661659" y="2895600"/>
            <a:ext cx="3176016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685" y="3167556"/>
            <a:ext cx="3225165" cy="25850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Local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110" dirty="0">
                <a:latin typeface="Arial"/>
                <a:cs typeface="Arial"/>
              </a:rPr>
              <a:t>Cat </a:t>
            </a:r>
            <a:r>
              <a:rPr sz="2000" spc="-50" dirty="0">
                <a:latin typeface="Arial"/>
                <a:cs typeface="Arial"/>
              </a:rPr>
              <a:t>scratch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60" dirty="0">
                <a:latin typeface="Arial"/>
                <a:cs typeface="Arial"/>
              </a:rPr>
              <a:t>Brucellosis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Reactions </a:t>
            </a:r>
            <a:r>
              <a:rPr sz="2000" spc="85" dirty="0">
                <a:latin typeface="Arial"/>
                <a:cs typeface="Arial"/>
              </a:rPr>
              <a:t>to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immunizations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40" dirty="0">
                <a:latin typeface="Arial"/>
                <a:cs typeface="Arial"/>
              </a:rPr>
              <a:t>Non </a:t>
            </a:r>
            <a:r>
              <a:rPr sz="2000" spc="-35" dirty="0">
                <a:latin typeface="Arial"/>
                <a:cs typeface="Arial"/>
              </a:rPr>
              <a:t>Hodgkin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lymphoma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3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60" dirty="0">
                <a:latin typeface="Arial"/>
                <a:cs typeface="Arial"/>
              </a:rPr>
              <a:t>Juvenile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rheumatoid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300"/>
              </a:lnSpc>
            </a:pPr>
            <a:r>
              <a:rPr sz="2000" spc="5" dirty="0">
                <a:latin typeface="Arial"/>
                <a:cs typeface="Arial"/>
              </a:rPr>
              <a:t>arthritis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35" dirty="0">
                <a:latin typeface="Arial"/>
                <a:cs typeface="Arial"/>
              </a:rPr>
              <a:t>Hidradenitis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suppurativa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076" y="2668523"/>
            <a:ext cx="1396365" cy="3663950"/>
            <a:chOff x="608076" y="2668523"/>
            <a:chExt cx="1396365" cy="3663950"/>
          </a:xfrm>
        </p:grpSpPr>
        <p:sp>
          <p:nvSpPr>
            <p:cNvPr id="4" name="object 4"/>
            <p:cNvSpPr/>
            <p:nvPr/>
          </p:nvSpPr>
          <p:spPr>
            <a:xfrm>
              <a:off x="615696" y="2676143"/>
              <a:ext cx="1381125" cy="3648710"/>
            </a:xfrm>
            <a:custGeom>
              <a:avLst/>
              <a:gdLst/>
              <a:ahLst/>
              <a:cxnLst/>
              <a:rect l="l" t="t" r="r" b="b"/>
              <a:pathLst>
                <a:path w="1381125" h="3648710">
                  <a:moveTo>
                    <a:pt x="1150620" y="0"/>
                  </a:moveTo>
                  <a:lnTo>
                    <a:pt x="230123" y="0"/>
                  </a:lnTo>
                  <a:lnTo>
                    <a:pt x="183747" y="4673"/>
                  </a:lnTo>
                  <a:lnTo>
                    <a:pt x="140551" y="18079"/>
                  </a:lnTo>
                  <a:lnTo>
                    <a:pt x="101461" y="39292"/>
                  </a:lnTo>
                  <a:lnTo>
                    <a:pt x="67403" y="67389"/>
                  </a:lnTo>
                  <a:lnTo>
                    <a:pt x="39302" y="101444"/>
                  </a:lnTo>
                  <a:lnTo>
                    <a:pt x="18084" y="140535"/>
                  </a:lnTo>
                  <a:lnTo>
                    <a:pt x="4675" y="183736"/>
                  </a:lnTo>
                  <a:lnTo>
                    <a:pt x="0" y="230123"/>
                  </a:lnTo>
                  <a:lnTo>
                    <a:pt x="0" y="3418331"/>
                  </a:lnTo>
                  <a:lnTo>
                    <a:pt x="4675" y="3464708"/>
                  </a:lnTo>
                  <a:lnTo>
                    <a:pt x="18084" y="3507904"/>
                  </a:lnTo>
                  <a:lnTo>
                    <a:pt x="39302" y="3546994"/>
                  </a:lnTo>
                  <a:lnTo>
                    <a:pt x="67403" y="3581052"/>
                  </a:lnTo>
                  <a:lnTo>
                    <a:pt x="101461" y="3609153"/>
                  </a:lnTo>
                  <a:lnTo>
                    <a:pt x="140551" y="3630371"/>
                  </a:lnTo>
                  <a:lnTo>
                    <a:pt x="183747" y="3643780"/>
                  </a:lnTo>
                  <a:lnTo>
                    <a:pt x="230123" y="3648455"/>
                  </a:lnTo>
                  <a:lnTo>
                    <a:pt x="1150620" y="3648455"/>
                  </a:lnTo>
                  <a:lnTo>
                    <a:pt x="1197007" y="3643780"/>
                  </a:lnTo>
                  <a:lnTo>
                    <a:pt x="1240208" y="3630371"/>
                  </a:lnTo>
                  <a:lnTo>
                    <a:pt x="1279299" y="3609153"/>
                  </a:lnTo>
                  <a:lnTo>
                    <a:pt x="1313354" y="3581052"/>
                  </a:lnTo>
                  <a:lnTo>
                    <a:pt x="1341451" y="3546994"/>
                  </a:lnTo>
                  <a:lnTo>
                    <a:pt x="1362664" y="3507904"/>
                  </a:lnTo>
                  <a:lnTo>
                    <a:pt x="1376070" y="3464708"/>
                  </a:lnTo>
                  <a:lnTo>
                    <a:pt x="1380744" y="3418331"/>
                  </a:lnTo>
                  <a:lnTo>
                    <a:pt x="1380744" y="230123"/>
                  </a:lnTo>
                  <a:lnTo>
                    <a:pt x="1376070" y="183736"/>
                  </a:lnTo>
                  <a:lnTo>
                    <a:pt x="1362664" y="140535"/>
                  </a:lnTo>
                  <a:lnTo>
                    <a:pt x="1341451" y="101444"/>
                  </a:lnTo>
                  <a:lnTo>
                    <a:pt x="1313354" y="67389"/>
                  </a:lnTo>
                  <a:lnTo>
                    <a:pt x="1279299" y="39292"/>
                  </a:lnTo>
                  <a:lnTo>
                    <a:pt x="1240208" y="18079"/>
                  </a:lnTo>
                  <a:lnTo>
                    <a:pt x="1197007" y="4673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696" y="2676143"/>
              <a:ext cx="1381125" cy="3648710"/>
            </a:xfrm>
            <a:custGeom>
              <a:avLst/>
              <a:gdLst/>
              <a:ahLst/>
              <a:cxnLst/>
              <a:rect l="l" t="t" r="r" b="b"/>
              <a:pathLst>
                <a:path w="1381125" h="3648710">
                  <a:moveTo>
                    <a:pt x="0" y="230123"/>
                  </a:moveTo>
                  <a:lnTo>
                    <a:pt x="4675" y="183736"/>
                  </a:lnTo>
                  <a:lnTo>
                    <a:pt x="18084" y="140535"/>
                  </a:lnTo>
                  <a:lnTo>
                    <a:pt x="39302" y="101444"/>
                  </a:lnTo>
                  <a:lnTo>
                    <a:pt x="67403" y="67389"/>
                  </a:lnTo>
                  <a:lnTo>
                    <a:pt x="101461" y="39292"/>
                  </a:lnTo>
                  <a:lnTo>
                    <a:pt x="140551" y="18079"/>
                  </a:lnTo>
                  <a:lnTo>
                    <a:pt x="183747" y="4673"/>
                  </a:lnTo>
                  <a:lnTo>
                    <a:pt x="230123" y="0"/>
                  </a:lnTo>
                  <a:lnTo>
                    <a:pt x="1150620" y="0"/>
                  </a:lnTo>
                  <a:lnTo>
                    <a:pt x="1197007" y="4673"/>
                  </a:lnTo>
                  <a:lnTo>
                    <a:pt x="1240208" y="18079"/>
                  </a:lnTo>
                  <a:lnTo>
                    <a:pt x="1279299" y="39292"/>
                  </a:lnTo>
                  <a:lnTo>
                    <a:pt x="1313354" y="67389"/>
                  </a:lnTo>
                  <a:lnTo>
                    <a:pt x="1341451" y="101444"/>
                  </a:lnTo>
                  <a:lnTo>
                    <a:pt x="1362664" y="140535"/>
                  </a:lnTo>
                  <a:lnTo>
                    <a:pt x="1376070" y="183736"/>
                  </a:lnTo>
                  <a:lnTo>
                    <a:pt x="1380744" y="230123"/>
                  </a:lnTo>
                  <a:lnTo>
                    <a:pt x="1380744" y="3418331"/>
                  </a:lnTo>
                  <a:lnTo>
                    <a:pt x="1376070" y="3464708"/>
                  </a:lnTo>
                  <a:lnTo>
                    <a:pt x="1362664" y="3507904"/>
                  </a:lnTo>
                  <a:lnTo>
                    <a:pt x="1341451" y="3546994"/>
                  </a:lnTo>
                  <a:lnTo>
                    <a:pt x="1313354" y="3581052"/>
                  </a:lnTo>
                  <a:lnTo>
                    <a:pt x="1279299" y="3609153"/>
                  </a:lnTo>
                  <a:lnTo>
                    <a:pt x="1240208" y="3630371"/>
                  </a:lnTo>
                  <a:lnTo>
                    <a:pt x="1197007" y="3643780"/>
                  </a:lnTo>
                  <a:lnTo>
                    <a:pt x="1150620" y="3648455"/>
                  </a:lnTo>
                  <a:lnTo>
                    <a:pt x="230123" y="3648455"/>
                  </a:lnTo>
                  <a:lnTo>
                    <a:pt x="183747" y="3643780"/>
                  </a:lnTo>
                  <a:lnTo>
                    <a:pt x="140551" y="3630371"/>
                  </a:lnTo>
                  <a:lnTo>
                    <a:pt x="101461" y="3609153"/>
                  </a:lnTo>
                  <a:lnTo>
                    <a:pt x="67403" y="3581052"/>
                  </a:lnTo>
                  <a:lnTo>
                    <a:pt x="39302" y="3546994"/>
                  </a:lnTo>
                  <a:lnTo>
                    <a:pt x="18084" y="3507904"/>
                  </a:lnTo>
                  <a:lnTo>
                    <a:pt x="4675" y="3464708"/>
                  </a:lnTo>
                  <a:lnTo>
                    <a:pt x="0" y="3418331"/>
                  </a:lnTo>
                  <a:lnTo>
                    <a:pt x="0" y="23012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3988" y="4260596"/>
            <a:ext cx="10648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14" dirty="0">
                <a:solidFill>
                  <a:srgbClr val="FFFFFF"/>
                </a:solidFill>
                <a:latin typeface="Arial"/>
                <a:cs typeface="Arial"/>
              </a:rPr>
              <a:t>Axil</a:t>
            </a:r>
            <a:r>
              <a:rPr sz="25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-12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11723" y="3276600"/>
            <a:ext cx="3450590" cy="2771140"/>
            <a:chOff x="5411723" y="3276600"/>
            <a:chExt cx="3450590" cy="2771140"/>
          </a:xfrm>
        </p:grpSpPr>
        <p:sp>
          <p:nvSpPr>
            <p:cNvPr id="8" name="object 8"/>
            <p:cNvSpPr/>
            <p:nvPr/>
          </p:nvSpPr>
          <p:spPr>
            <a:xfrm>
              <a:off x="5436107" y="3300983"/>
              <a:ext cx="3425951" cy="2746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1723" y="3276600"/>
              <a:ext cx="3422904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108" y="2668523"/>
            <a:ext cx="1324610" cy="1885314"/>
            <a:chOff x="864108" y="2668523"/>
            <a:chExt cx="1324610" cy="1885314"/>
          </a:xfrm>
        </p:grpSpPr>
        <p:sp>
          <p:nvSpPr>
            <p:cNvPr id="3" name="object 3"/>
            <p:cNvSpPr/>
            <p:nvPr/>
          </p:nvSpPr>
          <p:spPr>
            <a:xfrm>
              <a:off x="871728" y="2676143"/>
              <a:ext cx="1309370" cy="1870075"/>
            </a:xfrm>
            <a:custGeom>
              <a:avLst/>
              <a:gdLst/>
              <a:ahLst/>
              <a:cxnLst/>
              <a:rect l="l" t="t" r="r" b="b"/>
              <a:pathLst>
                <a:path w="1309370" h="1870075">
                  <a:moveTo>
                    <a:pt x="1309116" y="0"/>
                  </a:moveTo>
                  <a:lnTo>
                    <a:pt x="654558" y="654557"/>
                  </a:lnTo>
                  <a:lnTo>
                    <a:pt x="0" y="0"/>
                  </a:lnTo>
                  <a:lnTo>
                    <a:pt x="0" y="1215389"/>
                  </a:lnTo>
                  <a:lnTo>
                    <a:pt x="654558" y="1869947"/>
                  </a:lnTo>
                  <a:lnTo>
                    <a:pt x="1309116" y="1215389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1728" y="2676143"/>
              <a:ext cx="1309370" cy="1870075"/>
            </a:xfrm>
            <a:custGeom>
              <a:avLst/>
              <a:gdLst/>
              <a:ahLst/>
              <a:cxnLst/>
              <a:rect l="l" t="t" r="r" b="b"/>
              <a:pathLst>
                <a:path w="1309370" h="1870075">
                  <a:moveTo>
                    <a:pt x="1309116" y="0"/>
                  </a:moveTo>
                  <a:lnTo>
                    <a:pt x="1309116" y="1215389"/>
                  </a:lnTo>
                  <a:lnTo>
                    <a:pt x="654558" y="1869947"/>
                  </a:lnTo>
                  <a:lnTo>
                    <a:pt x="0" y="1215389"/>
                  </a:lnTo>
                  <a:lnTo>
                    <a:pt x="0" y="0"/>
                  </a:lnTo>
                  <a:lnTo>
                    <a:pt x="654558" y="654557"/>
                  </a:lnTo>
                  <a:lnTo>
                    <a:pt x="1309116" y="0"/>
                  </a:lnTo>
                  <a:close/>
                </a:path>
              </a:pathLst>
            </a:custGeom>
            <a:ln w="15240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91946" y="3415029"/>
            <a:ext cx="1216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Abdomin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73223" y="2668523"/>
            <a:ext cx="6114415" cy="1229995"/>
            <a:chOff x="2173223" y="2668523"/>
            <a:chExt cx="6114415" cy="1229995"/>
          </a:xfrm>
        </p:grpSpPr>
        <p:sp>
          <p:nvSpPr>
            <p:cNvPr id="7" name="object 7"/>
            <p:cNvSpPr/>
            <p:nvPr/>
          </p:nvSpPr>
          <p:spPr>
            <a:xfrm>
              <a:off x="2180843" y="2676143"/>
              <a:ext cx="6099175" cy="1214755"/>
            </a:xfrm>
            <a:custGeom>
              <a:avLst/>
              <a:gdLst/>
              <a:ahLst/>
              <a:cxnLst/>
              <a:rect l="l" t="t" r="r" b="b"/>
              <a:pathLst>
                <a:path w="6099175" h="1214754">
                  <a:moveTo>
                    <a:pt x="5896609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5896609" y="1214627"/>
                  </a:lnTo>
                  <a:lnTo>
                    <a:pt x="5943013" y="1209279"/>
                  </a:lnTo>
                  <a:lnTo>
                    <a:pt x="5985618" y="1194044"/>
                  </a:lnTo>
                  <a:lnTo>
                    <a:pt x="6023206" y="1170140"/>
                  </a:lnTo>
                  <a:lnTo>
                    <a:pt x="6054560" y="1138786"/>
                  </a:lnTo>
                  <a:lnTo>
                    <a:pt x="6078464" y="1101198"/>
                  </a:lnTo>
                  <a:lnTo>
                    <a:pt x="6093699" y="1058593"/>
                  </a:lnTo>
                  <a:lnTo>
                    <a:pt x="6099048" y="1012189"/>
                  </a:lnTo>
                  <a:lnTo>
                    <a:pt x="6099048" y="202437"/>
                  </a:lnTo>
                  <a:lnTo>
                    <a:pt x="6093699" y="156034"/>
                  </a:lnTo>
                  <a:lnTo>
                    <a:pt x="6078464" y="113429"/>
                  </a:lnTo>
                  <a:lnTo>
                    <a:pt x="6054560" y="75841"/>
                  </a:lnTo>
                  <a:lnTo>
                    <a:pt x="6023206" y="44487"/>
                  </a:lnTo>
                  <a:lnTo>
                    <a:pt x="5985618" y="20583"/>
                  </a:lnTo>
                  <a:lnTo>
                    <a:pt x="5943013" y="5348"/>
                  </a:lnTo>
                  <a:lnTo>
                    <a:pt x="58966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0843" y="2676143"/>
              <a:ext cx="6099175" cy="1214755"/>
            </a:xfrm>
            <a:custGeom>
              <a:avLst/>
              <a:gdLst/>
              <a:ahLst/>
              <a:cxnLst/>
              <a:rect l="l" t="t" r="r" b="b"/>
              <a:pathLst>
                <a:path w="6099175" h="1214754">
                  <a:moveTo>
                    <a:pt x="6099048" y="202437"/>
                  </a:moveTo>
                  <a:lnTo>
                    <a:pt x="6099048" y="1012189"/>
                  </a:lnTo>
                  <a:lnTo>
                    <a:pt x="6093699" y="1058593"/>
                  </a:lnTo>
                  <a:lnTo>
                    <a:pt x="6078464" y="1101198"/>
                  </a:lnTo>
                  <a:lnTo>
                    <a:pt x="6054560" y="1138786"/>
                  </a:lnTo>
                  <a:lnTo>
                    <a:pt x="6023206" y="1170140"/>
                  </a:lnTo>
                  <a:lnTo>
                    <a:pt x="5985618" y="1194044"/>
                  </a:lnTo>
                  <a:lnTo>
                    <a:pt x="5943013" y="1209279"/>
                  </a:lnTo>
                  <a:lnTo>
                    <a:pt x="5896609" y="1214627"/>
                  </a:lnTo>
                  <a:lnTo>
                    <a:pt x="0" y="1214627"/>
                  </a:lnTo>
                  <a:lnTo>
                    <a:pt x="0" y="0"/>
                  </a:lnTo>
                  <a:lnTo>
                    <a:pt x="5896609" y="0"/>
                  </a:lnTo>
                  <a:lnTo>
                    <a:pt x="5943013" y="5348"/>
                  </a:lnTo>
                  <a:lnTo>
                    <a:pt x="5985618" y="20583"/>
                  </a:lnTo>
                  <a:lnTo>
                    <a:pt x="6023206" y="44487"/>
                  </a:lnTo>
                  <a:lnTo>
                    <a:pt x="6054560" y="75841"/>
                  </a:lnTo>
                  <a:lnTo>
                    <a:pt x="6078464" y="113429"/>
                  </a:lnTo>
                  <a:lnTo>
                    <a:pt x="6093699" y="156034"/>
                  </a:lnTo>
                  <a:lnTo>
                    <a:pt x="6099048" y="202437"/>
                  </a:lnTo>
                  <a:close/>
                </a:path>
              </a:pathLst>
            </a:custGeom>
            <a:ln w="15240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9810" y="2721101"/>
            <a:ext cx="5915660" cy="10750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315"/>
              </a:spcBef>
              <a:buChar char="•"/>
              <a:tabLst>
                <a:tab pos="185420" algn="l"/>
              </a:tabLst>
            </a:pPr>
            <a:r>
              <a:rPr sz="1700" spc="-45" dirty="0">
                <a:latin typeface="Arial"/>
                <a:cs typeface="Arial"/>
              </a:rPr>
              <a:t>(may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manifest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as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abdominal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pain,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backache,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urinary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frequency,  </a:t>
            </a:r>
            <a:r>
              <a:rPr sz="1700" spc="-15" dirty="0">
                <a:latin typeface="Arial"/>
                <a:cs typeface="Arial"/>
              </a:rPr>
              <a:t>constipation,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or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intestinal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obstruction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due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70" dirty="0">
                <a:latin typeface="Arial"/>
                <a:cs typeface="Arial"/>
              </a:rPr>
              <a:t>to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intussuception)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1700" spc="-30" dirty="0">
                <a:latin typeface="Arial"/>
                <a:cs typeface="Arial"/>
              </a:rPr>
              <a:t>Acute </a:t>
            </a:r>
            <a:r>
              <a:rPr sz="1700" spc="-35" dirty="0">
                <a:latin typeface="Arial"/>
                <a:cs typeface="Arial"/>
              </a:rPr>
              <a:t>mesenteric</a:t>
            </a:r>
            <a:r>
              <a:rPr sz="1700" spc="-22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adenitis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700" spc="-50" dirty="0">
                <a:latin typeface="Arial"/>
                <a:cs typeface="Arial"/>
              </a:rPr>
              <a:t>Lymphoma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4108" y="4247388"/>
            <a:ext cx="1324610" cy="1887220"/>
            <a:chOff x="864108" y="4247388"/>
            <a:chExt cx="1324610" cy="1887220"/>
          </a:xfrm>
        </p:grpSpPr>
        <p:sp>
          <p:nvSpPr>
            <p:cNvPr id="11" name="object 11"/>
            <p:cNvSpPr/>
            <p:nvPr/>
          </p:nvSpPr>
          <p:spPr>
            <a:xfrm>
              <a:off x="871728" y="4255008"/>
              <a:ext cx="1309370" cy="1871980"/>
            </a:xfrm>
            <a:custGeom>
              <a:avLst/>
              <a:gdLst/>
              <a:ahLst/>
              <a:cxnLst/>
              <a:rect l="l" t="t" r="r" b="b"/>
              <a:pathLst>
                <a:path w="1309370" h="1871979">
                  <a:moveTo>
                    <a:pt x="1309116" y="0"/>
                  </a:moveTo>
                  <a:lnTo>
                    <a:pt x="654558" y="654558"/>
                  </a:lnTo>
                  <a:lnTo>
                    <a:pt x="0" y="0"/>
                  </a:lnTo>
                  <a:lnTo>
                    <a:pt x="0" y="1216914"/>
                  </a:lnTo>
                  <a:lnTo>
                    <a:pt x="654558" y="1871472"/>
                  </a:lnTo>
                  <a:lnTo>
                    <a:pt x="1309116" y="1216914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1728" y="4255008"/>
              <a:ext cx="1309370" cy="1871980"/>
            </a:xfrm>
            <a:custGeom>
              <a:avLst/>
              <a:gdLst/>
              <a:ahLst/>
              <a:cxnLst/>
              <a:rect l="l" t="t" r="r" b="b"/>
              <a:pathLst>
                <a:path w="1309370" h="1871979">
                  <a:moveTo>
                    <a:pt x="1309116" y="0"/>
                  </a:moveTo>
                  <a:lnTo>
                    <a:pt x="1309116" y="1216914"/>
                  </a:lnTo>
                  <a:lnTo>
                    <a:pt x="654558" y="1871472"/>
                  </a:lnTo>
                  <a:lnTo>
                    <a:pt x="0" y="1216914"/>
                  </a:lnTo>
                  <a:lnTo>
                    <a:pt x="0" y="0"/>
                  </a:lnTo>
                  <a:lnTo>
                    <a:pt x="654558" y="654558"/>
                  </a:lnTo>
                  <a:lnTo>
                    <a:pt x="1309116" y="0"/>
                  </a:lnTo>
                  <a:close/>
                </a:path>
              </a:pathLst>
            </a:custGeom>
            <a:ln w="15239">
              <a:solidFill>
                <a:srgbClr val="396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778" y="4995417"/>
            <a:ext cx="9093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guinal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80844" y="4255008"/>
            <a:ext cx="6099175" cy="1216660"/>
          </a:xfrm>
          <a:custGeom>
            <a:avLst/>
            <a:gdLst/>
            <a:ahLst/>
            <a:cxnLst/>
            <a:rect l="l" t="t" r="r" b="b"/>
            <a:pathLst>
              <a:path w="6099175" h="1216660">
                <a:moveTo>
                  <a:pt x="6099048" y="202692"/>
                </a:moveTo>
                <a:lnTo>
                  <a:pt x="6099048" y="1013460"/>
                </a:lnTo>
                <a:lnTo>
                  <a:pt x="6093691" y="1059917"/>
                </a:lnTo>
                <a:lnTo>
                  <a:pt x="6078436" y="1102574"/>
                </a:lnTo>
                <a:lnTo>
                  <a:pt x="6054500" y="1140209"/>
                </a:lnTo>
                <a:lnTo>
                  <a:pt x="6023105" y="1171604"/>
                </a:lnTo>
                <a:lnTo>
                  <a:pt x="5985470" y="1195540"/>
                </a:lnTo>
                <a:lnTo>
                  <a:pt x="5942813" y="1210795"/>
                </a:lnTo>
                <a:lnTo>
                  <a:pt x="5896356" y="1216152"/>
                </a:lnTo>
                <a:lnTo>
                  <a:pt x="0" y="1216152"/>
                </a:lnTo>
                <a:lnTo>
                  <a:pt x="0" y="0"/>
                </a:lnTo>
                <a:lnTo>
                  <a:pt x="5896356" y="0"/>
                </a:lnTo>
                <a:lnTo>
                  <a:pt x="5942813" y="5356"/>
                </a:lnTo>
                <a:lnTo>
                  <a:pt x="5985470" y="20611"/>
                </a:lnTo>
                <a:lnTo>
                  <a:pt x="6023105" y="44547"/>
                </a:lnTo>
                <a:lnTo>
                  <a:pt x="6054500" y="75942"/>
                </a:lnTo>
                <a:lnTo>
                  <a:pt x="6078436" y="113577"/>
                </a:lnTo>
                <a:lnTo>
                  <a:pt x="6093691" y="156234"/>
                </a:lnTo>
                <a:lnTo>
                  <a:pt x="6099048" y="202692"/>
                </a:lnTo>
                <a:close/>
              </a:path>
            </a:pathLst>
          </a:custGeom>
          <a:ln w="15239">
            <a:solidFill>
              <a:srgbClr val="396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89810" y="4265469"/>
            <a:ext cx="1774825" cy="11309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185420" algn="l"/>
              </a:tabLst>
            </a:pPr>
            <a:r>
              <a:rPr sz="1700" spc="-60" dirty="0">
                <a:latin typeface="Arial"/>
                <a:cs typeface="Arial"/>
              </a:rPr>
              <a:t>Local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infection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700" spc="-50" dirty="0">
                <a:latin typeface="Arial"/>
                <a:cs typeface="Arial"/>
              </a:rPr>
              <a:t>Diaper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dermatitis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700" spc="-60" dirty="0">
                <a:latin typeface="Arial"/>
                <a:cs typeface="Arial"/>
              </a:rPr>
              <a:t>Syphilis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700" spc="-50" dirty="0">
                <a:latin typeface="Arial"/>
                <a:cs typeface="Arial"/>
              </a:rPr>
              <a:t>Genital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herpes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Differential</a:t>
            </a:r>
            <a:r>
              <a:rPr spc="-290" dirty="0"/>
              <a:t> </a:t>
            </a:r>
            <a:r>
              <a:rPr spc="-170" dirty="0"/>
              <a:t>Diagnosis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441947" y="3657600"/>
            <a:ext cx="2011680" cy="2988945"/>
            <a:chOff x="6441947" y="3657600"/>
            <a:chExt cx="2011680" cy="2988945"/>
          </a:xfrm>
        </p:grpSpPr>
        <p:sp>
          <p:nvSpPr>
            <p:cNvPr id="18" name="object 18"/>
            <p:cNvSpPr/>
            <p:nvPr/>
          </p:nvSpPr>
          <p:spPr>
            <a:xfrm>
              <a:off x="6441947" y="3657600"/>
              <a:ext cx="2011679" cy="2988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51547" y="5562600"/>
              <a:ext cx="396240" cy="685800"/>
            </a:xfrm>
            <a:custGeom>
              <a:avLst/>
              <a:gdLst/>
              <a:ahLst/>
              <a:cxnLst/>
              <a:rect l="l" t="t" r="r" b="b"/>
              <a:pathLst>
                <a:path w="396240" h="685800">
                  <a:moveTo>
                    <a:pt x="39624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396240" y="68580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51547" y="5562600"/>
              <a:ext cx="396240" cy="685800"/>
            </a:xfrm>
            <a:custGeom>
              <a:avLst/>
              <a:gdLst/>
              <a:ahLst/>
              <a:cxnLst/>
              <a:rect l="l" t="t" r="r" b="b"/>
              <a:pathLst>
                <a:path w="396240" h="685800">
                  <a:moveTo>
                    <a:pt x="0" y="685800"/>
                  </a:moveTo>
                  <a:lnTo>
                    <a:pt x="396240" y="685800"/>
                  </a:lnTo>
                  <a:lnTo>
                    <a:pt x="39624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5240">
              <a:solidFill>
                <a:srgbClr val="1352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52776"/>
            <a:ext cx="7132320" cy="32448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40005" indent="-27432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Characteristic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464646"/>
                </a:solidFill>
                <a:latin typeface="Arial"/>
                <a:cs typeface="Arial"/>
              </a:rPr>
              <a:t>LN: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onset,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64646"/>
                </a:solidFill>
                <a:latin typeface="Arial"/>
                <a:cs typeface="Arial"/>
              </a:rPr>
              <a:t>size,</a:t>
            </a:r>
            <a:r>
              <a:rPr sz="24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duration,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64646"/>
                </a:solidFill>
                <a:latin typeface="Arial"/>
                <a:cs typeface="Arial"/>
              </a:rPr>
              <a:t>it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painful  </a:t>
            </a:r>
            <a:r>
              <a:rPr sz="2400" spc="2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erythematous? </a:t>
            </a: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Generalized </a:t>
            </a:r>
            <a:r>
              <a:rPr sz="2400" spc="2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2400" spc="-125" dirty="0">
                <a:solidFill>
                  <a:srgbClr val="464646"/>
                </a:solidFill>
                <a:latin typeface="Arial"/>
                <a:cs typeface="Arial"/>
              </a:rPr>
              <a:t>local? </a:t>
            </a: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Associated  symptom?</a:t>
            </a:r>
            <a:endParaRPr sz="2400">
              <a:latin typeface="Arial"/>
              <a:cs typeface="Arial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4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Recent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infection? </a:t>
            </a:r>
            <a:r>
              <a:rPr sz="2400" spc="-204" dirty="0">
                <a:solidFill>
                  <a:srgbClr val="464646"/>
                </a:solidFill>
                <a:latin typeface="Arial"/>
                <a:cs typeface="Arial"/>
              </a:rPr>
              <a:t>URT </a:t>
            </a: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symptom? </a:t>
            </a:r>
            <a:r>
              <a:rPr sz="2400" spc="-215" dirty="0">
                <a:solidFill>
                  <a:srgbClr val="464646"/>
                </a:solidFill>
                <a:latin typeface="Arial"/>
                <a:cs typeface="Arial"/>
              </a:rPr>
              <a:t>Rashes? 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Changes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in 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bowel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movement</a:t>
            </a:r>
            <a:r>
              <a:rPr sz="24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voiding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patterns?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64646"/>
                </a:solidFill>
                <a:latin typeface="Arial"/>
                <a:cs typeface="Arial"/>
              </a:rPr>
              <a:t>Bone</a:t>
            </a:r>
            <a:r>
              <a:rPr sz="24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464646"/>
                </a:solidFill>
                <a:latin typeface="Arial"/>
                <a:cs typeface="Arial"/>
              </a:rPr>
              <a:t>joint  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pain?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28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Constitutional </a:t>
            </a:r>
            <a:r>
              <a:rPr sz="2400" spc="-225" dirty="0">
                <a:solidFill>
                  <a:srgbClr val="464646"/>
                </a:solidFill>
                <a:latin typeface="Arial"/>
                <a:cs typeface="Arial"/>
              </a:rPr>
              <a:t>sx?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Fever, </a:t>
            </a:r>
            <a:r>
              <a:rPr sz="2400" spc="10" dirty="0">
                <a:solidFill>
                  <a:srgbClr val="464646"/>
                </a:solidFill>
                <a:latin typeface="Arial"/>
                <a:cs typeface="Arial"/>
              </a:rPr>
              <a:t>night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sweat, </a:t>
            </a:r>
            <a:r>
              <a:rPr sz="2400" spc="15" dirty="0">
                <a:solidFill>
                  <a:srgbClr val="464646"/>
                </a:solidFill>
                <a:latin typeface="Arial"/>
                <a:cs typeface="Arial"/>
              </a:rPr>
              <a:t>weight</a:t>
            </a:r>
            <a:r>
              <a:rPr sz="2400" spc="-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464646"/>
                </a:solidFill>
                <a:latin typeface="Arial"/>
                <a:cs typeface="Arial"/>
              </a:rPr>
              <a:t>loss?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ts val="2735"/>
              </a:lnSpc>
              <a:spcBef>
                <a:spcPts val="29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14" dirty="0">
                <a:solidFill>
                  <a:srgbClr val="464646"/>
                </a:solidFill>
                <a:latin typeface="Arial"/>
                <a:cs typeface="Arial"/>
              </a:rPr>
              <a:t>Skin </a:t>
            </a:r>
            <a:r>
              <a:rPr sz="2400" spc="-55" dirty="0">
                <a:solidFill>
                  <a:srgbClr val="464646"/>
                </a:solidFill>
                <a:latin typeface="Arial"/>
                <a:cs typeface="Arial"/>
              </a:rPr>
              <a:t>lesion </a:t>
            </a:r>
            <a:r>
              <a:rPr sz="2400" spc="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400" spc="-4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trauma? </a:t>
            </a:r>
            <a:r>
              <a:rPr sz="2400" spc="-130" dirty="0">
                <a:solidFill>
                  <a:srgbClr val="464646"/>
                </a:solidFill>
                <a:latin typeface="Arial"/>
                <a:cs typeface="Arial"/>
              </a:rPr>
              <a:t>Cat </a:t>
            </a:r>
            <a:r>
              <a:rPr sz="2400" spc="-110" dirty="0">
                <a:solidFill>
                  <a:srgbClr val="464646"/>
                </a:solidFill>
                <a:latin typeface="Arial"/>
                <a:cs typeface="Arial"/>
              </a:rPr>
              <a:t>scratch? </a:t>
            </a: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Animal/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insect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ts val="2735"/>
              </a:lnSpc>
            </a:pPr>
            <a:r>
              <a:rPr sz="2400" spc="-100" dirty="0">
                <a:solidFill>
                  <a:srgbClr val="464646"/>
                </a:solidFill>
                <a:latin typeface="Arial"/>
                <a:cs typeface="Arial"/>
              </a:rPr>
              <a:t>bites? </a:t>
            </a: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Open </a:t>
            </a:r>
            <a:r>
              <a:rPr sz="2400" spc="-100" dirty="0">
                <a:solidFill>
                  <a:srgbClr val="464646"/>
                </a:solidFill>
                <a:latin typeface="Arial"/>
                <a:cs typeface="Arial"/>
              </a:rPr>
              <a:t>wounds? </a:t>
            </a: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Dental</a:t>
            </a:r>
            <a:r>
              <a:rPr sz="2400" spc="-2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464646"/>
                </a:solidFill>
                <a:latin typeface="Arial"/>
                <a:cs typeface="Arial"/>
              </a:rPr>
              <a:t>abscess?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3226" y="580389"/>
            <a:ext cx="1718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History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31439"/>
            <a:ext cx="7459980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80" dirty="0">
                <a:solidFill>
                  <a:srgbClr val="464646"/>
                </a:solidFill>
                <a:latin typeface="Arial"/>
                <a:cs typeface="Arial"/>
              </a:rPr>
              <a:t>Any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ongoing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medical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condition?</a:t>
            </a:r>
            <a:r>
              <a:rPr sz="2200" spc="-4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Surgery?</a:t>
            </a:r>
            <a:endParaRPr sz="2200">
              <a:latin typeface="Arial"/>
              <a:cs typeface="Arial"/>
            </a:endParaRPr>
          </a:p>
          <a:p>
            <a:pPr marL="286385" marR="137795" indent="-274320">
              <a:lnSpc>
                <a:spcPct val="80000"/>
              </a:lnSpc>
              <a:spcBef>
                <a:spcPts val="52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Recent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"/>
                <a:cs typeface="Arial"/>
              </a:rPr>
              <a:t>travel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464646"/>
                </a:solidFill>
                <a:latin typeface="Arial"/>
                <a:cs typeface="Arial"/>
              </a:rPr>
              <a:t>exposures?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Contact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"/>
                <a:cs typeface="Arial"/>
              </a:rPr>
              <a:t>infected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464646"/>
                </a:solidFill>
                <a:latin typeface="Arial"/>
                <a:cs typeface="Arial"/>
              </a:rPr>
              <a:t>person? 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Viral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respiratory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exposures </a:t>
            </a:r>
            <a:r>
              <a:rPr sz="2200" spc="-95" dirty="0">
                <a:solidFill>
                  <a:srgbClr val="464646"/>
                </a:solidFill>
                <a:latin typeface="Arial"/>
                <a:cs typeface="Arial"/>
              </a:rPr>
              <a:t>such </a:t>
            </a:r>
            <a:r>
              <a:rPr sz="2200" spc="-165" dirty="0">
                <a:solidFill>
                  <a:srgbClr val="464646"/>
                </a:solidFill>
                <a:latin typeface="Arial"/>
                <a:cs typeface="Arial"/>
              </a:rPr>
              <a:t>as </a:t>
            </a:r>
            <a:r>
              <a:rPr sz="2200" spc="-200" dirty="0">
                <a:solidFill>
                  <a:srgbClr val="464646"/>
                </a:solidFill>
                <a:latin typeface="Arial"/>
                <a:cs typeface="Arial"/>
              </a:rPr>
              <a:t>EBV/ </a:t>
            </a:r>
            <a:r>
              <a:rPr sz="2200" spc="-265" dirty="0">
                <a:solidFill>
                  <a:srgbClr val="464646"/>
                </a:solidFill>
                <a:latin typeface="Arial"/>
                <a:cs typeface="Arial"/>
              </a:rPr>
              <a:t>CMV? </a:t>
            </a:r>
            <a:r>
              <a:rPr sz="2200" spc="-210" dirty="0">
                <a:solidFill>
                  <a:srgbClr val="464646"/>
                </a:solidFill>
                <a:latin typeface="Arial"/>
                <a:cs typeface="Arial"/>
              </a:rPr>
              <a:t>TB </a:t>
            </a:r>
            <a:r>
              <a:rPr sz="2200" spc="-100" dirty="0">
                <a:solidFill>
                  <a:srgbClr val="464646"/>
                </a:solidFill>
                <a:latin typeface="Arial"/>
                <a:cs typeface="Arial"/>
              </a:rPr>
              <a:t>exposure?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Immunization </a:t>
            </a:r>
            <a:r>
              <a:rPr sz="2200" spc="-95" dirty="0">
                <a:solidFill>
                  <a:srgbClr val="464646"/>
                </a:solidFill>
                <a:latin typeface="Arial"/>
                <a:cs typeface="Arial"/>
              </a:rPr>
              <a:t>status? </a:t>
            </a:r>
            <a:r>
              <a:rPr sz="2200" spc="-160" dirty="0">
                <a:solidFill>
                  <a:srgbClr val="464646"/>
                </a:solidFill>
                <a:latin typeface="Arial"/>
                <a:cs typeface="Arial"/>
              </a:rPr>
              <a:t>MMR?</a:t>
            </a:r>
            <a:r>
              <a:rPr sz="2200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270" dirty="0">
                <a:solidFill>
                  <a:srgbClr val="464646"/>
                </a:solidFill>
                <a:latin typeface="Arial"/>
                <a:cs typeface="Arial"/>
              </a:rPr>
              <a:t>DTaP?</a:t>
            </a:r>
            <a:endParaRPr sz="2200">
              <a:latin typeface="Arial"/>
              <a:cs typeface="Arial"/>
            </a:endParaRPr>
          </a:p>
          <a:p>
            <a:pPr marL="286385" marR="817244" indent="-274320">
              <a:lnSpc>
                <a:spcPct val="8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Medication? Isnoniazide,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Allopurinol,</a:t>
            </a:r>
            <a:r>
              <a:rPr sz="2200" spc="-3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Phenylbutazone,  </a:t>
            </a:r>
            <a:r>
              <a:rPr sz="2200" spc="-80" dirty="0">
                <a:solidFill>
                  <a:srgbClr val="464646"/>
                </a:solidFill>
                <a:latin typeface="Arial"/>
                <a:cs typeface="Arial"/>
              </a:rPr>
              <a:t>Pyrimethamine? </a:t>
            </a:r>
            <a:r>
              <a:rPr sz="2200" spc="-85" dirty="0">
                <a:solidFill>
                  <a:srgbClr val="464646"/>
                </a:solidFill>
                <a:latin typeface="Arial"/>
                <a:cs typeface="Arial"/>
              </a:rPr>
              <a:t>Carbemazepine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200" spc="-3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phenytoin?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Allergies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Adolescence: 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IVDU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sexual</a:t>
            </a:r>
            <a:r>
              <a:rPr sz="2200" spc="-3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history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120" dirty="0">
                <a:solidFill>
                  <a:srgbClr val="464646"/>
                </a:solidFill>
                <a:latin typeface="Arial"/>
                <a:cs typeface="Arial"/>
              </a:rPr>
              <a:t>Cats: </a:t>
            </a:r>
            <a:r>
              <a:rPr sz="2200" spc="-85" dirty="0">
                <a:solidFill>
                  <a:srgbClr val="464646"/>
                </a:solidFill>
                <a:latin typeface="Arial"/>
                <a:cs typeface="Arial"/>
              </a:rPr>
              <a:t>Toxoplasmosis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200" spc="-2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Bartonella</a:t>
            </a:r>
            <a:endParaRPr sz="220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90" dirty="0">
                <a:solidFill>
                  <a:srgbClr val="464646"/>
                </a:solidFill>
                <a:latin typeface="Arial"/>
                <a:cs typeface="Arial"/>
              </a:rPr>
              <a:t>Foods: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Unpasteurized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milk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(Brucellosis),</a:t>
            </a:r>
            <a:r>
              <a:rPr sz="2200" spc="-1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Undercooked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meats 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(Toxoplasmosis,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Tularemia)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3226" y="580389"/>
            <a:ext cx="1718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History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176398"/>
            <a:ext cx="6806565" cy="383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Lymphomucocutaneous</a:t>
            </a:r>
            <a:r>
              <a:rPr sz="19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Five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Characteristics </a:t>
            </a:r>
            <a:r>
              <a:rPr sz="1900" spc="5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Disease </a:t>
            </a: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(4/5 </a:t>
            </a:r>
            <a:r>
              <a:rPr sz="1900" spc="5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1900" spc="-3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diagnosis)</a:t>
            </a:r>
            <a:endParaRPr sz="1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</a:pPr>
            <a:r>
              <a:rPr sz="1700" spc="2455" dirty="0">
                <a:solidFill>
                  <a:srgbClr val="2CA1BE"/>
                </a:solidFill>
                <a:latin typeface="Wingdings"/>
                <a:cs typeface="Wingdings"/>
              </a:rPr>
              <a:t></a:t>
            </a:r>
            <a:r>
              <a:rPr sz="1700" spc="2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95" dirty="0">
                <a:solidFill>
                  <a:srgbClr val="464646"/>
                </a:solidFill>
                <a:latin typeface="Arial"/>
                <a:cs typeface="Arial"/>
              </a:rPr>
              <a:t>Fever </a:t>
            </a:r>
            <a:r>
              <a:rPr sz="1700" b="1" spc="-140" dirty="0">
                <a:solidFill>
                  <a:srgbClr val="464646"/>
                </a:solidFill>
                <a:latin typeface="Arial"/>
                <a:cs typeface="Arial"/>
              </a:rPr>
              <a:t>&gt;5 </a:t>
            </a:r>
            <a:r>
              <a:rPr sz="1700" b="1" spc="-145" dirty="0">
                <a:solidFill>
                  <a:srgbClr val="464646"/>
                </a:solidFill>
                <a:latin typeface="Arial"/>
                <a:cs typeface="Arial"/>
              </a:rPr>
              <a:t>days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700" spc="2455" dirty="0">
                <a:solidFill>
                  <a:srgbClr val="2CA1BE"/>
                </a:solidFill>
                <a:latin typeface="Wingdings"/>
                <a:cs typeface="Wingdings"/>
              </a:rPr>
              <a:t></a:t>
            </a:r>
            <a:r>
              <a:rPr sz="1700" spc="1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114" dirty="0">
                <a:solidFill>
                  <a:srgbClr val="464646"/>
                </a:solidFill>
                <a:latin typeface="Arial"/>
                <a:cs typeface="Arial"/>
              </a:rPr>
              <a:t>Cervical </a:t>
            </a:r>
            <a:r>
              <a:rPr sz="1700" b="1" spc="-85" dirty="0">
                <a:solidFill>
                  <a:srgbClr val="464646"/>
                </a:solidFill>
                <a:latin typeface="Arial"/>
                <a:cs typeface="Arial"/>
              </a:rPr>
              <a:t>lymphadenopathy </a:t>
            </a:r>
            <a:r>
              <a:rPr sz="1700" b="1" spc="-90" dirty="0">
                <a:solidFill>
                  <a:srgbClr val="464646"/>
                </a:solidFill>
                <a:latin typeface="Arial"/>
                <a:cs typeface="Arial"/>
              </a:rPr>
              <a:t>(usually </a:t>
            </a:r>
            <a:r>
              <a:rPr sz="1700" b="1" spc="-50" dirty="0">
                <a:solidFill>
                  <a:srgbClr val="464646"/>
                </a:solidFill>
                <a:latin typeface="Arial"/>
                <a:cs typeface="Arial"/>
              </a:rPr>
              <a:t>unilateral)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700" spc="2455" dirty="0">
                <a:solidFill>
                  <a:srgbClr val="2CA1BE"/>
                </a:solidFill>
                <a:latin typeface="Wingdings"/>
                <a:cs typeface="Wingdings"/>
              </a:rPr>
              <a:t></a:t>
            </a:r>
            <a:r>
              <a:rPr sz="1700" spc="-7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90" dirty="0">
                <a:solidFill>
                  <a:srgbClr val="464646"/>
                </a:solidFill>
                <a:latin typeface="Arial"/>
                <a:cs typeface="Arial"/>
              </a:rPr>
              <a:t>Erythema </a:t>
            </a:r>
            <a:r>
              <a:rPr sz="1700" b="1" spc="-11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700" b="1" spc="-95" dirty="0">
                <a:solidFill>
                  <a:srgbClr val="464646"/>
                </a:solidFill>
                <a:latin typeface="Arial"/>
                <a:cs typeface="Arial"/>
              </a:rPr>
              <a:t>edema </a:t>
            </a:r>
            <a:r>
              <a:rPr sz="1700" b="1" spc="-20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1700" b="1" spc="-114" dirty="0">
                <a:solidFill>
                  <a:srgbClr val="464646"/>
                </a:solidFill>
                <a:latin typeface="Arial"/>
                <a:cs typeface="Arial"/>
              </a:rPr>
              <a:t>palms </a:t>
            </a:r>
            <a:r>
              <a:rPr sz="1700" b="1" spc="-11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700" b="1" spc="-135" dirty="0">
                <a:solidFill>
                  <a:srgbClr val="464646"/>
                </a:solidFill>
                <a:latin typeface="Arial"/>
                <a:cs typeface="Arial"/>
              </a:rPr>
              <a:t>soles </a:t>
            </a:r>
            <a:r>
              <a:rPr sz="1700" b="1" spc="-20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1700" b="1" spc="-95" dirty="0">
                <a:solidFill>
                  <a:srgbClr val="464646"/>
                </a:solidFill>
                <a:latin typeface="Arial"/>
                <a:cs typeface="Arial"/>
              </a:rPr>
              <a:t>desquamation </a:t>
            </a:r>
            <a:r>
              <a:rPr sz="1700" b="1" spc="-20" dirty="0">
                <a:solidFill>
                  <a:srgbClr val="464646"/>
                </a:solidFill>
                <a:latin typeface="Arial"/>
                <a:cs typeface="Arial"/>
              </a:rPr>
              <a:t>of  </a:t>
            </a:r>
            <a:r>
              <a:rPr sz="1700" b="1" spc="-690" dirty="0">
                <a:solidFill>
                  <a:srgbClr val="464646"/>
                </a:solidFill>
                <a:latin typeface="Arial"/>
                <a:cs typeface="Arial"/>
              </a:rPr>
              <a:t>skin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700" spc="2465" dirty="0">
                <a:solidFill>
                  <a:srgbClr val="2CA1BE"/>
                </a:solidFill>
                <a:latin typeface="Wingdings"/>
                <a:cs typeface="Wingdings"/>
              </a:rPr>
              <a:t></a:t>
            </a:r>
            <a:r>
              <a:rPr sz="1700" spc="6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75" dirty="0">
                <a:solidFill>
                  <a:srgbClr val="464646"/>
                </a:solidFill>
                <a:latin typeface="Arial"/>
                <a:cs typeface="Arial"/>
              </a:rPr>
              <a:t>Nonpurulent </a:t>
            </a:r>
            <a:r>
              <a:rPr sz="1700" b="1" spc="-65" dirty="0">
                <a:solidFill>
                  <a:srgbClr val="464646"/>
                </a:solidFill>
                <a:latin typeface="Arial"/>
                <a:cs typeface="Arial"/>
              </a:rPr>
              <a:t>Bilateral </a:t>
            </a:r>
            <a:r>
              <a:rPr sz="1700" b="1" spc="-95" dirty="0">
                <a:solidFill>
                  <a:srgbClr val="464646"/>
                </a:solidFill>
                <a:latin typeface="Arial"/>
                <a:cs typeface="Arial"/>
              </a:rPr>
              <a:t>Conjunctivitis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ts val="2035"/>
              </a:lnSpc>
            </a:pPr>
            <a:r>
              <a:rPr sz="1700" spc="2455" dirty="0">
                <a:solidFill>
                  <a:srgbClr val="2CA1BE"/>
                </a:solidFill>
                <a:latin typeface="Wingdings"/>
                <a:cs typeface="Wingdings"/>
              </a:rPr>
              <a:t></a:t>
            </a:r>
            <a:r>
              <a:rPr sz="1700" spc="1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60" dirty="0">
                <a:solidFill>
                  <a:srgbClr val="464646"/>
                </a:solidFill>
                <a:latin typeface="Arial"/>
                <a:cs typeface="Arial"/>
              </a:rPr>
              <a:t>Strawberry </a:t>
            </a:r>
            <a:r>
              <a:rPr sz="1700" b="1" spc="-125" dirty="0">
                <a:solidFill>
                  <a:srgbClr val="464646"/>
                </a:solidFill>
                <a:latin typeface="Arial"/>
                <a:cs typeface="Arial"/>
              </a:rPr>
              <a:t>Tongue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ts val="2275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Complications</a:t>
            </a:r>
            <a:endParaRPr sz="1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</a:pPr>
            <a:r>
              <a:rPr sz="1700" spc="3105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700" spc="-1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105" dirty="0">
                <a:solidFill>
                  <a:srgbClr val="464646"/>
                </a:solidFill>
                <a:latin typeface="Arial"/>
                <a:cs typeface="Arial"/>
              </a:rPr>
              <a:t>Coronary </a:t>
            </a:r>
            <a:r>
              <a:rPr sz="1700" b="1" spc="-45" dirty="0">
                <a:solidFill>
                  <a:srgbClr val="464646"/>
                </a:solidFill>
                <a:latin typeface="Arial"/>
                <a:cs typeface="Arial"/>
              </a:rPr>
              <a:t>artery </a:t>
            </a:r>
            <a:r>
              <a:rPr sz="1700" b="1" spc="-125" dirty="0">
                <a:solidFill>
                  <a:srgbClr val="464646"/>
                </a:solidFill>
                <a:latin typeface="Arial"/>
                <a:cs typeface="Arial"/>
              </a:rPr>
              <a:t>aneurysms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700" spc="3105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700" spc="-13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105" dirty="0">
                <a:solidFill>
                  <a:srgbClr val="464646"/>
                </a:solidFill>
                <a:latin typeface="Arial"/>
                <a:cs typeface="Arial"/>
              </a:rPr>
              <a:t>Coronary </a:t>
            </a:r>
            <a:r>
              <a:rPr sz="1700" b="1" spc="-45" dirty="0">
                <a:solidFill>
                  <a:srgbClr val="464646"/>
                </a:solidFill>
                <a:latin typeface="Arial"/>
                <a:cs typeface="Arial"/>
              </a:rPr>
              <a:t>artery </a:t>
            </a:r>
            <a:r>
              <a:rPr sz="1700" b="1" spc="-100" dirty="0">
                <a:solidFill>
                  <a:srgbClr val="464646"/>
                </a:solidFill>
                <a:latin typeface="Arial"/>
                <a:cs typeface="Arial"/>
              </a:rPr>
              <a:t>thromboses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ts val="2035"/>
              </a:lnSpc>
            </a:pPr>
            <a:r>
              <a:rPr sz="1700" spc="3105" dirty="0">
                <a:solidFill>
                  <a:srgbClr val="2CA1BE"/>
                </a:solidFill>
                <a:latin typeface="Wingdings"/>
                <a:cs typeface="Wingdings"/>
              </a:rPr>
              <a:t></a:t>
            </a:r>
            <a:r>
              <a:rPr sz="1700" spc="-7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700" b="1" spc="-80" dirty="0">
                <a:solidFill>
                  <a:srgbClr val="464646"/>
                </a:solidFill>
                <a:latin typeface="Arial"/>
                <a:cs typeface="Arial"/>
              </a:rPr>
              <a:t>Myocardial </a:t>
            </a:r>
            <a:r>
              <a:rPr sz="1700" b="1" spc="-65" dirty="0">
                <a:solidFill>
                  <a:srgbClr val="464646"/>
                </a:solidFill>
                <a:latin typeface="Arial"/>
                <a:cs typeface="Arial"/>
              </a:rPr>
              <a:t>infarction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ts val="2275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Treatment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2CA1BE"/>
                </a:solidFill>
                <a:latin typeface="Courier New"/>
                <a:cs typeface="Courier New"/>
              </a:rPr>
              <a:t>o </a:t>
            </a:r>
            <a:r>
              <a:rPr sz="1900" b="1" spc="-120" dirty="0">
                <a:solidFill>
                  <a:srgbClr val="464646"/>
                </a:solidFill>
                <a:latin typeface="Arial"/>
                <a:cs typeface="Arial"/>
              </a:rPr>
              <a:t>IVIG </a:t>
            </a:r>
            <a:r>
              <a:rPr sz="1900" b="1" spc="-12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900" b="1" spc="-2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b="1" spc="-114" dirty="0">
                <a:solidFill>
                  <a:srgbClr val="464646"/>
                </a:solidFill>
                <a:latin typeface="Arial"/>
                <a:cs typeface="Arial"/>
              </a:rPr>
              <a:t>Aspirin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45" dirty="0">
                <a:solidFill>
                  <a:srgbClr val="464646"/>
                </a:solidFill>
                <a:latin typeface="Arial"/>
                <a:cs typeface="Arial"/>
              </a:rPr>
              <a:t>**Be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464646"/>
                </a:solidFill>
                <a:latin typeface="Arial"/>
                <a:cs typeface="Arial"/>
              </a:rPr>
              <a:t>sure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464646"/>
                </a:solidFill>
                <a:latin typeface="Arial"/>
                <a:cs typeface="Arial"/>
              </a:rPr>
              <a:t>get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Echo</a:t>
            </a: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45" dirty="0">
                <a:solidFill>
                  <a:srgbClr val="464646"/>
                </a:solidFill>
                <a:latin typeface="Arial"/>
                <a:cs typeface="Arial"/>
              </a:rPr>
              <a:t>EKG</a:t>
            </a:r>
            <a:r>
              <a:rPr sz="19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464646"/>
                </a:solidFill>
                <a:latin typeface="Arial"/>
                <a:cs typeface="Arial"/>
              </a:rPr>
              <a:t>Kawasaki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  <a:r>
              <a:rPr sz="1900" spc="-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19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suspected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3645" y="580389"/>
            <a:ext cx="41611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Kawasaki</a:t>
            </a:r>
            <a:r>
              <a:rPr spc="-320" dirty="0"/>
              <a:t> </a:t>
            </a:r>
            <a:r>
              <a:rPr spc="-250" dirty="0"/>
              <a:t>Disease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05" y="310642"/>
            <a:ext cx="7942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0870" marR="5080" indent="-3138805">
              <a:lnSpc>
                <a:spcPct val="100000"/>
              </a:lnSpc>
              <a:spcBef>
                <a:spcPts val="95"/>
              </a:spcBef>
            </a:pPr>
            <a:r>
              <a:rPr sz="4000" spc="-155" dirty="0"/>
              <a:t>Systemic </a:t>
            </a:r>
            <a:r>
              <a:rPr sz="4000" spc="-40" dirty="0"/>
              <a:t>Manifestations </a:t>
            </a:r>
            <a:r>
              <a:rPr sz="4000" spc="125" dirty="0"/>
              <a:t>of</a:t>
            </a:r>
            <a:r>
              <a:rPr sz="4000" spc="-565" dirty="0"/>
              <a:t> </a:t>
            </a:r>
            <a:r>
              <a:rPr sz="4000" spc="-165" dirty="0"/>
              <a:t>Kawasaki  </a:t>
            </a:r>
            <a:r>
              <a:rPr sz="4000" spc="-229" dirty="0"/>
              <a:t>Disease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18744" y="1874520"/>
            <a:ext cx="2615184" cy="174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2362200"/>
            <a:ext cx="1956816" cy="293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400" y="3963923"/>
            <a:ext cx="3140964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302891"/>
            <a:ext cx="7501890" cy="41230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Complete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blood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count,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peripheral</a:t>
            </a:r>
            <a:r>
              <a:rPr sz="24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blood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464646"/>
                </a:solidFill>
                <a:latin typeface="Arial"/>
                <a:cs typeface="Arial"/>
              </a:rPr>
              <a:t>smear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Erythrocyte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sedimentation </a:t>
            </a:r>
            <a:r>
              <a:rPr sz="2400" spc="-10" dirty="0">
                <a:solidFill>
                  <a:srgbClr val="464646"/>
                </a:solidFill>
                <a:latin typeface="Arial"/>
                <a:cs typeface="Arial"/>
              </a:rPr>
              <a:t>rate</a:t>
            </a:r>
            <a:r>
              <a:rPr sz="2400" spc="-3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(non-specific)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10" dirty="0">
                <a:solidFill>
                  <a:srgbClr val="464646"/>
                </a:solidFill>
                <a:latin typeface="Arial"/>
                <a:cs typeface="Arial"/>
              </a:rPr>
              <a:t>Rule </a:t>
            </a:r>
            <a:r>
              <a:rPr sz="2400" spc="50" dirty="0">
                <a:solidFill>
                  <a:srgbClr val="464646"/>
                </a:solidFill>
                <a:latin typeface="Arial"/>
                <a:cs typeface="Arial"/>
              </a:rPr>
              <a:t>out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infectious </a:t>
            </a:r>
            <a:r>
              <a:rPr sz="2400" spc="-130" dirty="0">
                <a:solidFill>
                  <a:srgbClr val="464646"/>
                </a:solidFill>
                <a:latin typeface="Arial"/>
                <a:cs typeface="Arial"/>
              </a:rPr>
              <a:t>causes: </a:t>
            </a:r>
            <a:r>
              <a:rPr sz="2400" spc="-5" dirty="0">
                <a:solidFill>
                  <a:srgbClr val="464646"/>
                </a:solidFill>
                <a:latin typeface="Arial"/>
                <a:cs typeface="Arial"/>
              </a:rPr>
              <a:t>Monospot, </a:t>
            </a:r>
            <a:r>
              <a:rPr sz="2400" spc="-180" dirty="0">
                <a:solidFill>
                  <a:srgbClr val="464646"/>
                </a:solidFill>
                <a:latin typeface="Arial"/>
                <a:cs typeface="Arial"/>
              </a:rPr>
              <a:t>CMV, </a:t>
            </a:r>
            <a:r>
              <a:rPr sz="2400" spc="-225" dirty="0">
                <a:solidFill>
                  <a:srgbClr val="464646"/>
                </a:solidFill>
                <a:latin typeface="Arial"/>
                <a:cs typeface="Arial"/>
              </a:rPr>
              <a:t>EBV, </a:t>
            </a:r>
            <a:r>
              <a:rPr sz="2400" spc="35" dirty="0">
                <a:solidFill>
                  <a:srgbClr val="464646"/>
                </a:solidFill>
                <a:latin typeface="Arial"/>
                <a:cs typeface="Arial"/>
              </a:rPr>
              <a:t>&amp; 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toxoplasma,</a:t>
            </a:r>
            <a:r>
              <a:rPr sz="24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Bartonella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464646"/>
                </a:solidFill>
                <a:latin typeface="Arial"/>
                <a:cs typeface="Arial"/>
              </a:rPr>
              <a:t>titres,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464646"/>
                </a:solidFill>
                <a:latin typeface="Arial"/>
                <a:cs typeface="Arial"/>
              </a:rPr>
              <a:t>TB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skin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464646"/>
                </a:solidFill>
                <a:latin typeface="Arial"/>
                <a:cs typeface="Arial"/>
              </a:rPr>
              <a:t>test,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Anti-HIV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464646"/>
                </a:solidFill>
                <a:latin typeface="Arial"/>
                <a:cs typeface="Arial"/>
              </a:rPr>
              <a:t>test,  </a:t>
            </a:r>
            <a:r>
              <a:rPr sz="2400" spc="-265" dirty="0">
                <a:solidFill>
                  <a:srgbClr val="464646"/>
                </a:solidFill>
                <a:latin typeface="Arial"/>
                <a:cs typeface="Arial"/>
              </a:rPr>
              <a:t>CRP,</a:t>
            </a:r>
            <a:r>
              <a:rPr sz="2400" spc="-1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40" dirty="0">
                <a:solidFill>
                  <a:srgbClr val="464646"/>
                </a:solidFill>
                <a:latin typeface="Arial"/>
                <a:cs typeface="Arial"/>
              </a:rPr>
              <a:t>ESR</a:t>
            </a:r>
            <a:endParaRPr sz="2400">
              <a:latin typeface="Arial"/>
              <a:cs typeface="Arial"/>
            </a:endParaRPr>
          </a:p>
          <a:p>
            <a:pPr marL="286385" marR="104140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5" dirty="0">
                <a:solidFill>
                  <a:srgbClr val="464646"/>
                </a:solidFill>
                <a:latin typeface="Arial"/>
                <a:cs typeface="Arial"/>
              </a:rPr>
              <a:t>Hepatic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renal </a:t>
            </a:r>
            <a:r>
              <a:rPr sz="2400" spc="10" dirty="0">
                <a:solidFill>
                  <a:srgbClr val="464646"/>
                </a:solidFill>
                <a:latin typeface="Arial"/>
                <a:cs typeface="Arial"/>
              </a:rPr>
              <a:t>function </a:t>
            </a:r>
            <a:r>
              <a:rPr sz="2400" spc="-195" dirty="0">
                <a:solidFill>
                  <a:srgbClr val="464646"/>
                </a:solidFill>
                <a:latin typeface="Arial"/>
                <a:cs typeface="Arial"/>
              </a:rPr>
              <a:t>+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urinalysis</a:t>
            </a:r>
            <a:r>
              <a:rPr sz="2400" spc="-50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64646"/>
                </a:solidFill>
                <a:latin typeface="Arial"/>
                <a:cs typeface="Arial"/>
              </a:rPr>
              <a:t>(systemic  disorders </a:t>
            </a:r>
            <a:r>
              <a:rPr sz="2400" spc="45" dirty="0">
                <a:solidFill>
                  <a:srgbClr val="464646"/>
                </a:solidFill>
                <a:latin typeface="Arial"/>
                <a:cs typeface="Arial"/>
              </a:rPr>
              <a:t>that </a:t>
            </a:r>
            <a:r>
              <a:rPr sz="2400" spc="-105" dirty="0">
                <a:solidFill>
                  <a:srgbClr val="464646"/>
                </a:solidFill>
                <a:latin typeface="Arial"/>
                <a:cs typeface="Arial"/>
              </a:rPr>
              <a:t>can </a:t>
            </a:r>
            <a:r>
              <a:rPr sz="2400" spc="-125" dirty="0">
                <a:solidFill>
                  <a:srgbClr val="464646"/>
                </a:solidFill>
                <a:latin typeface="Arial"/>
                <a:cs typeface="Arial"/>
              </a:rPr>
              <a:t>cause</a:t>
            </a:r>
            <a:r>
              <a:rPr sz="2400" spc="-45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lymphadenopathy)</a:t>
            </a:r>
            <a:endParaRPr sz="2400">
              <a:latin typeface="Arial"/>
              <a:cs typeface="Arial"/>
            </a:endParaRPr>
          </a:p>
          <a:p>
            <a:pPr marL="286385" marR="253365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Lactate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dehydrogenase,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uric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acid,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calcium,</a:t>
            </a:r>
            <a:r>
              <a:rPr sz="2400" spc="-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phosphate, 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magnesium </a:t>
            </a:r>
            <a:r>
              <a:rPr sz="2400" spc="65" dirty="0">
                <a:solidFill>
                  <a:srgbClr val="464646"/>
                </a:solidFill>
                <a:latin typeface="Arial"/>
                <a:cs typeface="Arial"/>
              </a:rPr>
              <a:t>if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malignancy</a:t>
            </a:r>
            <a:r>
              <a:rPr sz="2400" spc="-4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suspected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250" dirty="0">
                <a:solidFill>
                  <a:srgbClr val="464646"/>
                </a:solidFill>
                <a:latin typeface="Arial"/>
                <a:cs typeface="Arial"/>
              </a:rPr>
              <a:t>US </a:t>
            </a:r>
            <a:r>
              <a:rPr sz="2400" b="1" spc="-135" dirty="0">
                <a:solidFill>
                  <a:srgbClr val="464646"/>
                </a:solidFill>
                <a:latin typeface="Arial"/>
                <a:cs typeface="Arial"/>
              </a:rPr>
              <a:t>guided </a:t>
            </a:r>
            <a:r>
              <a:rPr sz="2400" b="1" spc="-125" dirty="0">
                <a:solidFill>
                  <a:srgbClr val="464646"/>
                </a:solidFill>
                <a:latin typeface="Arial"/>
                <a:cs typeface="Arial"/>
              </a:rPr>
              <a:t>lymph </a:t>
            </a:r>
            <a:r>
              <a:rPr sz="2400" b="1" spc="-135" dirty="0">
                <a:solidFill>
                  <a:srgbClr val="464646"/>
                </a:solidFill>
                <a:latin typeface="Arial"/>
                <a:cs typeface="Arial"/>
              </a:rPr>
              <a:t>node</a:t>
            </a:r>
            <a:r>
              <a:rPr sz="2400" b="1" spc="-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464646"/>
                </a:solidFill>
                <a:latin typeface="Arial"/>
                <a:cs typeface="Arial"/>
              </a:rPr>
              <a:t>biopsy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9410" y="580389"/>
            <a:ext cx="334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Investigations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670" y="580389"/>
            <a:ext cx="2990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077" y="2315273"/>
            <a:ext cx="7364095" cy="40684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6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30" dirty="0">
                <a:solidFill>
                  <a:srgbClr val="464646"/>
                </a:solidFill>
                <a:latin typeface="Arial"/>
                <a:cs typeface="Arial"/>
              </a:rPr>
              <a:t>Lymphatic</a:t>
            </a:r>
            <a:r>
              <a:rPr sz="2000" b="1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464646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588645" marR="5080" lvl="1" indent="-274955">
              <a:lnSpc>
                <a:spcPts val="1839"/>
              </a:lnSpc>
              <a:spcBef>
                <a:spcPts val="455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700" spc="10" dirty="0">
                <a:solidFill>
                  <a:srgbClr val="464646"/>
                </a:solidFill>
                <a:latin typeface="Arial"/>
                <a:cs typeface="Arial"/>
              </a:rPr>
              <a:t>Network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organs,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nodes,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64646"/>
                </a:solidFill>
                <a:latin typeface="Arial"/>
                <a:cs typeface="Arial"/>
              </a:rPr>
              <a:t>ducts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64646"/>
                </a:solidFill>
                <a:latin typeface="Arial"/>
                <a:cs typeface="Arial"/>
              </a:rPr>
              <a:t>vessel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464646"/>
                </a:solidFill>
                <a:latin typeface="Arial"/>
                <a:cs typeface="Arial"/>
              </a:rPr>
              <a:t>that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make 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drain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tissues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bloodstream.</a:t>
            </a:r>
            <a:endParaRPr sz="1700">
              <a:latin typeface="Arial"/>
              <a:cs typeface="Arial"/>
            </a:endParaRPr>
          </a:p>
          <a:p>
            <a:pPr marL="588645" lvl="1" indent="-274955">
              <a:lnSpc>
                <a:spcPts val="1939"/>
              </a:lnSpc>
              <a:spcBef>
                <a:spcPts val="175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lymphoid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tissue</a:t>
            </a:r>
            <a:r>
              <a:rPr sz="17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concerned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immune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function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defending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body</a:t>
            </a:r>
            <a:endParaRPr sz="1700">
              <a:latin typeface="Arial"/>
              <a:cs typeface="Arial"/>
            </a:endParaRPr>
          </a:p>
          <a:p>
            <a:pPr marL="588645">
              <a:lnSpc>
                <a:spcPts val="1939"/>
              </a:lnSpc>
            </a:pP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against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antigen.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1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spc="-55" dirty="0">
                <a:solidFill>
                  <a:srgbClr val="464646"/>
                </a:solidFill>
                <a:latin typeface="Arial"/>
                <a:cs typeface="Arial"/>
              </a:rPr>
              <a:t>Primary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64646"/>
                </a:solidFill>
                <a:latin typeface="Arial"/>
                <a:cs typeface="Arial"/>
              </a:rPr>
              <a:t>lymphoid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organ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64646"/>
                </a:solidFill>
                <a:latin typeface="Arial"/>
                <a:cs typeface="Arial"/>
              </a:rPr>
              <a:t>(thymus</a:t>
            </a:r>
            <a:r>
              <a:rPr sz="20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20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64646"/>
                </a:solidFill>
                <a:latin typeface="Arial"/>
                <a:cs typeface="Arial"/>
              </a:rPr>
              <a:t>bone</a:t>
            </a:r>
            <a:r>
              <a:rPr sz="20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64646"/>
                </a:solidFill>
                <a:latin typeface="Arial"/>
                <a:cs typeface="Arial"/>
              </a:rPr>
              <a:t>marrow)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Secondary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lymphoid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organ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(lymph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nodes,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tonsil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others)</a:t>
            </a:r>
            <a:endParaRPr sz="1700">
              <a:latin typeface="Arial"/>
              <a:cs typeface="Arial"/>
            </a:endParaRPr>
          </a:p>
          <a:p>
            <a:pPr marL="286385" marR="217804" indent="-274320">
              <a:lnSpc>
                <a:spcPts val="1839"/>
              </a:lnSpc>
              <a:spcBef>
                <a:spcPts val="4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700" spc="-35" dirty="0">
                <a:solidFill>
                  <a:srgbClr val="464646"/>
                </a:solidFill>
                <a:latin typeface="Arial"/>
                <a:cs typeface="Arial"/>
              </a:rPr>
              <a:t>Lymphoid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tissue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enlarges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until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puberty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17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progressively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64646"/>
                </a:solidFill>
                <a:latin typeface="Arial"/>
                <a:cs typeface="Arial"/>
              </a:rPr>
              <a:t>atrophy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throughout  </a:t>
            </a:r>
            <a:r>
              <a:rPr sz="1700" spc="10" dirty="0">
                <a:solidFill>
                  <a:srgbClr val="464646"/>
                </a:solidFill>
                <a:latin typeface="Arial"/>
                <a:cs typeface="Arial"/>
              </a:rPr>
              <a:t>life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"/>
            </a:pPr>
            <a:endParaRPr sz="24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35" dirty="0">
                <a:solidFill>
                  <a:srgbClr val="464646"/>
                </a:solidFill>
                <a:latin typeface="Arial"/>
                <a:cs typeface="Arial"/>
              </a:rPr>
              <a:t>Functions</a:t>
            </a:r>
            <a:endParaRPr sz="20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229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Removal</a:t>
            </a:r>
            <a:r>
              <a:rPr sz="17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interstitial</a:t>
            </a:r>
            <a:r>
              <a:rPr sz="1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fluid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64646"/>
                </a:solidFill>
                <a:latin typeface="Arial"/>
                <a:cs typeface="Arial"/>
              </a:rPr>
              <a:t>tissues,</a:t>
            </a:r>
            <a:r>
              <a:rPr sz="17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64646"/>
                </a:solidFill>
                <a:latin typeface="Arial"/>
                <a:cs typeface="Arial"/>
              </a:rPr>
              <a:t>collection</a:t>
            </a:r>
            <a:r>
              <a:rPr sz="17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17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64646"/>
                </a:solidFill>
                <a:latin typeface="Arial"/>
                <a:cs typeface="Arial"/>
              </a:rPr>
              <a:t>plasma</a:t>
            </a:r>
            <a:endParaRPr sz="17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200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700" spc="-10" dirty="0">
                <a:solidFill>
                  <a:srgbClr val="464646"/>
                </a:solidFill>
                <a:latin typeface="Arial"/>
                <a:cs typeface="Arial"/>
              </a:rPr>
              <a:t>Absorption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64646"/>
                </a:solidFill>
                <a:latin typeface="Arial"/>
                <a:cs typeface="Arial"/>
              </a:rPr>
              <a:t>transport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64646"/>
                </a:solidFill>
                <a:latin typeface="Arial"/>
                <a:cs typeface="Arial"/>
              </a:rPr>
              <a:t>fatty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64646"/>
                </a:solidFill>
                <a:latin typeface="Arial"/>
                <a:cs typeface="Arial"/>
              </a:rPr>
              <a:t>acids</a:t>
            </a:r>
            <a:r>
              <a:rPr sz="17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64646"/>
                </a:solidFill>
                <a:latin typeface="Arial"/>
                <a:cs typeface="Arial"/>
              </a:rPr>
              <a:t>fats</a:t>
            </a:r>
            <a:endParaRPr sz="17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204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1700" spc="-25" dirty="0">
                <a:solidFill>
                  <a:srgbClr val="464646"/>
                </a:solidFill>
                <a:latin typeface="Arial"/>
                <a:cs typeface="Arial"/>
              </a:rPr>
              <a:t>Formation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700" spc="-45" dirty="0">
                <a:solidFill>
                  <a:srgbClr val="464646"/>
                </a:solidFill>
                <a:latin typeface="Arial"/>
                <a:cs typeface="Arial"/>
              </a:rPr>
              <a:t>defense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64646"/>
                </a:solidFill>
                <a:latin typeface="Arial"/>
                <a:cs typeface="Arial"/>
              </a:rPr>
              <a:t>mechanism</a:t>
            </a:r>
            <a:r>
              <a:rPr sz="17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17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7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64646"/>
                </a:solidFill>
                <a:latin typeface="Arial"/>
                <a:cs typeface="Arial"/>
              </a:rPr>
              <a:t>body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4138" y="308863"/>
            <a:ext cx="1045653" cy="134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92399"/>
            <a:ext cx="7912100" cy="324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88645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110" dirty="0">
                <a:solidFill>
                  <a:srgbClr val="464646"/>
                </a:solidFill>
                <a:latin typeface="Arial"/>
                <a:cs typeface="Arial"/>
              </a:rPr>
              <a:t>Chest </a:t>
            </a:r>
            <a:r>
              <a:rPr sz="2200" spc="-114" dirty="0">
                <a:solidFill>
                  <a:srgbClr val="464646"/>
                </a:solidFill>
                <a:latin typeface="Arial"/>
                <a:cs typeface="Arial"/>
              </a:rPr>
              <a:t>X-ray. </a:t>
            </a:r>
            <a:r>
              <a:rPr sz="2200" spc="-120" dirty="0">
                <a:solidFill>
                  <a:srgbClr val="464646"/>
                </a:solidFill>
                <a:latin typeface="Arial"/>
                <a:cs typeface="Arial"/>
              </a:rPr>
              <a:t>This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study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will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help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determine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presence </a:t>
            </a:r>
            <a:r>
              <a:rPr sz="2200" spc="65" dirty="0">
                <a:solidFill>
                  <a:srgbClr val="464646"/>
                </a:solidFill>
                <a:latin typeface="Arial"/>
                <a:cs typeface="Arial"/>
              </a:rPr>
              <a:t>of 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mediastinal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adenopathy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underlying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pulmonary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464646"/>
                </a:solidFill>
                <a:latin typeface="Arial"/>
                <a:cs typeface="Arial"/>
              </a:rPr>
              <a:t>diseases 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including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tuberculosis,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coccidioidomycosis, lymphomas,</a:t>
            </a:r>
            <a:r>
              <a:rPr sz="2200" spc="-3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 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neuroblastoma.</a:t>
            </a:r>
            <a:endParaRPr sz="2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310" dirty="0">
                <a:solidFill>
                  <a:srgbClr val="464646"/>
                </a:solidFill>
                <a:latin typeface="Arial"/>
                <a:cs typeface="Arial"/>
              </a:rPr>
              <a:t>CT </a:t>
            </a:r>
            <a:r>
              <a:rPr sz="2200" spc="6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the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chest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and/or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abdomen.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Supraclavicular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adenopathy </a:t>
            </a:r>
            <a:r>
              <a:rPr sz="2200" spc="-100" dirty="0">
                <a:solidFill>
                  <a:srgbClr val="464646"/>
                </a:solidFill>
                <a:latin typeface="Arial"/>
                <a:cs typeface="Arial"/>
              </a:rPr>
              <a:t>is 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highly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associated</a:t>
            </a:r>
            <a:r>
              <a:rPr sz="22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serious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chest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abdomen.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80" dirty="0">
                <a:solidFill>
                  <a:srgbClr val="464646"/>
                </a:solidFill>
                <a:latin typeface="Arial"/>
                <a:cs typeface="Arial"/>
              </a:rPr>
              <a:t>Bone </a:t>
            </a:r>
            <a:r>
              <a:rPr sz="2200" spc="-10" dirty="0">
                <a:solidFill>
                  <a:srgbClr val="464646"/>
                </a:solidFill>
                <a:latin typeface="Arial"/>
                <a:cs typeface="Arial"/>
              </a:rPr>
              <a:t>marrow,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liver</a:t>
            </a:r>
            <a:r>
              <a:rPr sz="2200" spc="-3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biopsies,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Nuclear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medicine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scanning</a:t>
            </a:r>
            <a:r>
              <a:rPr sz="22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"/>
                <a:cs typeface="Arial"/>
              </a:rPr>
              <a:t>helpful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2200" spc="-1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lymphomas.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580389"/>
            <a:ext cx="3799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Imaging</a:t>
            </a:r>
            <a:r>
              <a:rPr spc="-315" dirty="0"/>
              <a:t> </a:t>
            </a:r>
            <a:r>
              <a:rPr spc="-145" dirty="0"/>
              <a:t>Studies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324053"/>
            <a:ext cx="4270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Biopsy</a:t>
            </a:r>
            <a:r>
              <a:rPr spc="-335" dirty="0"/>
              <a:t> </a:t>
            </a:r>
            <a:r>
              <a:rPr spc="-6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077" y="2616200"/>
            <a:ext cx="4714875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27685" algn="l"/>
              </a:tabLst>
            </a:pPr>
            <a:r>
              <a:rPr sz="2400" spc="-280" dirty="0">
                <a:solidFill>
                  <a:srgbClr val="2CA1BE"/>
                </a:solidFill>
                <a:latin typeface="Arial"/>
                <a:cs typeface="Arial"/>
              </a:rPr>
              <a:t>1.	</a:t>
            </a:r>
            <a:r>
              <a:rPr sz="2400" spc="-195" dirty="0">
                <a:solidFill>
                  <a:srgbClr val="464646"/>
                </a:solidFill>
                <a:latin typeface="Arial"/>
                <a:cs typeface="Arial"/>
              </a:rPr>
              <a:t>+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constitutional</a:t>
            </a:r>
            <a:r>
              <a:rPr sz="24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sx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125" dirty="0">
                <a:solidFill>
                  <a:srgbClr val="464646"/>
                </a:solidFill>
                <a:latin typeface="Arial"/>
                <a:cs typeface="Arial"/>
              </a:rPr>
              <a:t>Very </a:t>
            </a: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large</a:t>
            </a:r>
            <a:r>
              <a:rPr sz="24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LN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Persistent </a:t>
            </a:r>
            <a:r>
              <a:rPr sz="2400" spc="5" dirty="0">
                <a:solidFill>
                  <a:srgbClr val="464646"/>
                </a:solidFill>
                <a:latin typeface="Arial"/>
                <a:cs typeface="Arial"/>
              </a:rPr>
              <a:t>growing </a:t>
            </a:r>
            <a:r>
              <a:rPr sz="2400" spc="-195" dirty="0">
                <a:solidFill>
                  <a:srgbClr val="464646"/>
                </a:solidFill>
                <a:latin typeface="Arial"/>
                <a:cs typeface="Arial"/>
              </a:rPr>
              <a:t>&gt; </a:t>
            </a:r>
            <a:r>
              <a:rPr sz="2400" spc="-229" dirty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2400" spc="-3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464646"/>
                </a:solidFill>
                <a:latin typeface="Arial"/>
                <a:cs typeface="Arial"/>
              </a:rPr>
              <a:t>wk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Constant </a:t>
            </a:r>
            <a:r>
              <a:rPr sz="2400" spc="6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400" spc="-4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6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wks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464646"/>
                </a:solidFill>
                <a:latin typeface="Arial"/>
                <a:cs typeface="Arial"/>
              </a:rPr>
              <a:t>Fixed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2400" spc="-2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nodes</a:t>
            </a:r>
            <a:endParaRPr sz="2400">
              <a:latin typeface="Arial"/>
              <a:cs typeface="Arial"/>
            </a:endParaRPr>
          </a:p>
          <a:p>
            <a:pPr marL="527685" marR="5080" indent="-527685">
              <a:lnSpc>
                <a:spcPct val="120000"/>
              </a:lnSpc>
              <a:buClr>
                <a:srgbClr val="2CA1BE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50" dirty="0">
                <a:solidFill>
                  <a:srgbClr val="464646"/>
                </a:solidFill>
                <a:latin typeface="Arial"/>
                <a:cs typeface="Arial"/>
              </a:rPr>
              <a:t>Non </a:t>
            </a: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responsive </a:t>
            </a:r>
            <a:r>
              <a:rPr sz="2400" spc="25" dirty="0">
                <a:solidFill>
                  <a:srgbClr val="464646"/>
                </a:solidFill>
                <a:latin typeface="Arial"/>
                <a:cs typeface="Arial"/>
              </a:rPr>
              <a:t>after </a:t>
            </a:r>
            <a:r>
              <a:rPr sz="2400" spc="-229" dirty="0">
                <a:solidFill>
                  <a:srgbClr val="464646"/>
                </a:solidFill>
                <a:latin typeface="Arial"/>
                <a:cs typeface="Arial"/>
              </a:rPr>
              <a:t>2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course</a:t>
            </a:r>
            <a:r>
              <a:rPr sz="2400" spc="-4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  </a:t>
            </a:r>
            <a:r>
              <a:rPr sz="2400" spc="5" dirty="0">
                <a:solidFill>
                  <a:srgbClr val="464646"/>
                </a:solidFill>
                <a:latin typeface="Arial"/>
                <a:cs typeface="Arial"/>
              </a:rPr>
              <a:t>antibiotic</a:t>
            </a:r>
            <a:r>
              <a:rPr sz="24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581" y="340995"/>
            <a:ext cx="1183647" cy="160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92399"/>
            <a:ext cx="7809230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Treatment </a:t>
            </a:r>
            <a:r>
              <a:rPr sz="2200" spc="50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antibiotics. </a:t>
            </a: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Bacterial </a:t>
            </a:r>
            <a:r>
              <a:rPr sz="2200" dirty="0">
                <a:solidFill>
                  <a:srgbClr val="464646"/>
                </a:solidFill>
                <a:latin typeface="Arial"/>
                <a:cs typeface="Arial"/>
              </a:rPr>
              <a:t>infection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results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large 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nodes </a:t>
            </a:r>
            <a:r>
              <a:rPr sz="2200" spc="40" dirty="0">
                <a:solidFill>
                  <a:srgbClr val="464646"/>
                </a:solidFill>
                <a:latin typeface="Arial"/>
                <a:cs typeface="Arial"/>
              </a:rPr>
              <a:t>that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warm,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erythematous,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tender. </a:t>
            </a:r>
            <a:r>
              <a:rPr sz="2200" spc="-20" dirty="0">
                <a:solidFill>
                  <a:srgbClr val="464646"/>
                </a:solidFill>
                <a:latin typeface="Arial"/>
                <a:cs typeface="Arial"/>
              </a:rPr>
              <a:t>Start on 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antibiotics </a:t>
            </a:r>
            <a:r>
              <a:rPr sz="2200" spc="40" dirty="0">
                <a:solidFill>
                  <a:srgbClr val="464646"/>
                </a:solidFill>
                <a:latin typeface="Arial"/>
                <a:cs typeface="Arial"/>
              </a:rPr>
              <a:t>that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cover </a:t>
            </a:r>
            <a:r>
              <a:rPr sz="2200" spc="15" dirty="0">
                <a:solidFill>
                  <a:srgbClr val="464646"/>
                </a:solidFill>
                <a:latin typeface="Arial"/>
                <a:cs typeface="Arial"/>
              </a:rPr>
              <a:t>the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bacterial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pathogens </a:t>
            </a:r>
            <a:r>
              <a:rPr sz="2200" dirty="0">
                <a:solidFill>
                  <a:srgbClr val="464646"/>
                </a:solidFill>
                <a:latin typeface="Arial"/>
                <a:cs typeface="Arial"/>
              </a:rPr>
              <a:t>frequently 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implicated in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lymphadenitis,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including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staphylococcus </a:t>
            </a:r>
            <a:r>
              <a:rPr sz="2200" spc="-80" dirty="0">
                <a:solidFill>
                  <a:srgbClr val="464646"/>
                </a:solidFill>
                <a:latin typeface="Arial"/>
                <a:cs typeface="Arial"/>
              </a:rPr>
              <a:t>aureus 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streptococcus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pyogenes.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Reevaluate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2200" spc="-155" dirty="0">
                <a:solidFill>
                  <a:srgbClr val="464646"/>
                </a:solidFill>
                <a:latin typeface="Arial"/>
                <a:cs typeface="Arial"/>
              </a:rPr>
              <a:t>2-4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weeks. </a:t>
            </a:r>
            <a:r>
              <a:rPr sz="2200" spc="-80" dirty="0">
                <a:solidFill>
                  <a:srgbClr val="464646"/>
                </a:solidFill>
                <a:latin typeface="Arial"/>
                <a:cs typeface="Arial"/>
              </a:rPr>
              <a:t>Biopsy </a:t>
            </a: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if 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unchanged </a:t>
            </a:r>
            <a:r>
              <a:rPr sz="2200" spc="2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2200" spc="-2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larger.</a:t>
            </a:r>
            <a:endParaRPr sz="2200">
              <a:latin typeface="Arial"/>
              <a:cs typeface="Arial"/>
            </a:endParaRPr>
          </a:p>
          <a:p>
            <a:pPr marL="286385" marR="183515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464646"/>
                </a:solidFill>
                <a:latin typeface="Arial"/>
                <a:cs typeface="Arial"/>
              </a:rPr>
              <a:t>malignancy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64646"/>
                </a:solidFill>
                <a:latin typeface="Arial"/>
                <a:cs typeface="Arial"/>
              </a:rPr>
              <a:t>strong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64646"/>
                </a:solidFill>
                <a:latin typeface="Arial"/>
                <a:cs typeface="Arial"/>
              </a:rPr>
              <a:t>possibility</a:t>
            </a:r>
            <a:r>
              <a:rPr sz="2200" spc="-1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excisional</a:t>
            </a:r>
            <a:r>
              <a:rPr sz="22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biopsy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should</a:t>
            </a:r>
            <a:r>
              <a:rPr sz="22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be  </a:t>
            </a:r>
            <a:r>
              <a:rPr sz="2200" spc="-55" dirty="0">
                <a:solidFill>
                  <a:srgbClr val="464646"/>
                </a:solidFill>
                <a:latin typeface="Arial"/>
                <a:cs typeface="Arial"/>
              </a:rPr>
              <a:t>considered</a:t>
            </a:r>
            <a:r>
              <a:rPr sz="22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immediately.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lymphadenitis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2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64646"/>
                </a:solidFill>
                <a:latin typeface="Arial"/>
                <a:cs typeface="Arial"/>
              </a:rPr>
              <a:t>present,</a:t>
            </a:r>
            <a:r>
              <a:rPr sz="22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64646"/>
                </a:solidFill>
                <a:latin typeface="Arial"/>
                <a:cs typeface="Arial"/>
              </a:rPr>
              <a:t>aspirate</a:t>
            </a:r>
            <a:r>
              <a:rPr sz="2200" spc="-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22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needed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200" spc="-1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64646"/>
                </a:solidFill>
                <a:latin typeface="Arial"/>
                <a:cs typeface="Arial"/>
              </a:rPr>
              <a:t>culture.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5610" y="580389"/>
            <a:ext cx="3192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Management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0" y="580389"/>
            <a:ext cx="3192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077" y="2642107"/>
            <a:ext cx="6899275" cy="344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Treat </a:t>
            </a:r>
            <a:r>
              <a:rPr sz="1900" spc="1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9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underlying</a:t>
            </a:r>
            <a:r>
              <a:rPr sz="1900" u="sng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900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cause</a:t>
            </a:r>
            <a:r>
              <a:rPr sz="1900" spc="-9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Symbol"/>
              <a:buChar char=""/>
            </a:pPr>
            <a:endParaRPr sz="235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5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no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specific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cause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–</a:t>
            </a:r>
            <a:r>
              <a:rPr sz="1900" spc="-1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64646"/>
                </a:solidFill>
                <a:latin typeface="Arial"/>
                <a:cs typeface="Arial"/>
              </a:rPr>
              <a:t>Antibiotic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(10day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course),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464646"/>
                </a:solidFill>
                <a:latin typeface="Arial"/>
                <a:cs typeface="Arial"/>
              </a:rPr>
              <a:t>if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64646"/>
                </a:solidFill>
                <a:latin typeface="Arial"/>
                <a:cs typeface="Arial"/>
              </a:rPr>
              <a:t>still</a:t>
            </a:r>
            <a:r>
              <a:rPr sz="19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persist-</a:t>
            </a:r>
            <a:r>
              <a:rPr sz="1900" spc="-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give 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another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course </a:t>
            </a:r>
            <a:r>
              <a:rPr sz="19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900" spc="-3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464646"/>
                </a:solidFill>
                <a:latin typeface="Arial"/>
                <a:cs typeface="Arial"/>
              </a:rPr>
              <a:t>other </a:t>
            </a:r>
            <a:r>
              <a:rPr sz="1900" dirty="0">
                <a:solidFill>
                  <a:srgbClr val="464646"/>
                </a:solidFill>
                <a:latin typeface="Arial"/>
                <a:cs typeface="Arial"/>
              </a:rPr>
              <a:t>antibiotic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Symbol"/>
              <a:buChar char=""/>
            </a:pPr>
            <a:endParaRPr sz="19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Antifungal,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anti-TB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Symbol"/>
              <a:buChar char=""/>
            </a:pPr>
            <a:endParaRPr sz="19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Chemotherapy- </a:t>
            </a:r>
            <a:r>
              <a:rPr sz="1900" spc="5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1900" spc="-1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malignancy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Symbol"/>
              <a:buChar char=""/>
            </a:pPr>
            <a:endParaRPr sz="19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155" dirty="0">
                <a:solidFill>
                  <a:srgbClr val="464646"/>
                </a:solidFill>
                <a:latin typeface="Arial"/>
                <a:cs typeface="Arial"/>
              </a:rPr>
              <a:t>HAART- </a:t>
            </a:r>
            <a:r>
              <a:rPr sz="1900" spc="5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20" dirty="0">
                <a:solidFill>
                  <a:srgbClr val="464646"/>
                </a:solidFill>
                <a:latin typeface="Arial"/>
                <a:cs typeface="Arial"/>
              </a:rPr>
              <a:t>HIV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Symbol"/>
              <a:buChar char=""/>
            </a:pPr>
            <a:endParaRPr sz="19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Incision </a:t>
            </a:r>
            <a:r>
              <a:rPr sz="1900" spc="25" dirty="0">
                <a:solidFill>
                  <a:srgbClr val="464646"/>
                </a:solidFill>
                <a:latin typeface="Arial"/>
                <a:cs typeface="Arial"/>
              </a:rPr>
              <a:t>&amp;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drainage 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–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nodes </a:t>
            </a:r>
            <a:r>
              <a:rPr sz="19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900" spc="-4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suppuration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8952" y="412876"/>
            <a:ext cx="1215702" cy="15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 marR="214629" indent="-2743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Symbol"/>
              <a:buChar char=""/>
              <a:tabLst>
                <a:tab pos="447675" algn="l"/>
              </a:tabLst>
            </a:pPr>
            <a:r>
              <a:rPr spc="-25" dirty="0"/>
              <a:t>In</a:t>
            </a:r>
            <a:r>
              <a:rPr spc="-145" dirty="0"/>
              <a:t> </a:t>
            </a:r>
            <a:r>
              <a:rPr spc="-75" dirty="0"/>
              <a:t>summary,</a:t>
            </a:r>
            <a:r>
              <a:rPr spc="-160" dirty="0"/>
              <a:t> </a:t>
            </a:r>
            <a:r>
              <a:rPr spc="-40" dirty="0"/>
              <a:t>lymphadenopathy</a:t>
            </a:r>
            <a:r>
              <a:rPr spc="-145" dirty="0"/>
              <a:t> </a:t>
            </a:r>
            <a:r>
              <a:rPr spc="-100" dirty="0"/>
              <a:t>is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35" dirty="0"/>
              <a:t> </a:t>
            </a:r>
            <a:r>
              <a:rPr spc="-70" dirty="0"/>
              <a:t>sign</a:t>
            </a:r>
            <a:r>
              <a:rPr spc="-150" dirty="0"/>
              <a:t> </a:t>
            </a:r>
            <a:r>
              <a:rPr spc="75" dirty="0"/>
              <a:t>of</a:t>
            </a:r>
            <a:r>
              <a:rPr spc="-140" dirty="0"/>
              <a:t> </a:t>
            </a:r>
            <a:r>
              <a:rPr spc="-160" dirty="0"/>
              <a:t>a</a:t>
            </a:r>
            <a:r>
              <a:rPr spc="-135" dirty="0"/>
              <a:t> </a:t>
            </a:r>
            <a:r>
              <a:rPr spc="-30" dirty="0"/>
              <a:t>variety</a:t>
            </a:r>
            <a:r>
              <a:rPr spc="-145" dirty="0"/>
              <a:t> </a:t>
            </a:r>
            <a:r>
              <a:rPr spc="75" dirty="0"/>
              <a:t>of  </a:t>
            </a:r>
            <a:r>
              <a:rPr spc="-35" dirty="0"/>
              <a:t>underlying </a:t>
            </a:r>
            <a:r>
              <a:rPr spc="-50" dirty="0"/>
              <a:t>disorders, </a:t>
            </a:r>
            <a:r>
              <a:rPr spc="-10" dirty="0"/>
              <a:t>most </a:t>
            </a:r>
            <a:r>
              <a:rPr spc="75" dirty="0"/>
              <a:t>of </a:t>
            </a:r>
            <a:r>
              <a:rPr spc="-25" dirty="0"/>
              <a:t>which </a:t>
            </a:r>
            <a:r>
              <a:rPr spc="-70" dirty="0"/>
              <a:t>are </a:t>
            </a:r>
            <a:r>
              <a:rPr spc="-40" dirty="0"/>
              <a:t>benign </a:t>
            </a:r>
            <a:r>
              <a:rPr spc="-25" dirty="0"/>
              <a:t>in  </a:t>
            </a:r>
            <a:r>
              <a:rPr spc="-35" dirty="0"/>
              <a:t>children.</a:t>
            </a:r>
          </a:p>
          <a:p>
            <a:pPr marL="446405" marR="508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447675" algn="l"/>
              </a:tabLst>
            </a:pPr>
            <a:r>
              <a:rPr spc="-165" dirty="0"/>
              <a:t>Less </a:t>
            </a:r>
            <a:r>
              <a:rPr spc="-40" dirty="0"/>
              <a:t>commonly, </a:t>
            </a:r>
            <a:r>
              <a:rPr dirty="0"/>
              <a:t>there </a:t>
            </a:r>
            <a:r>
              <a:rPr spc="-105" dirty="0"/>
              <a:t>is </a:t>
            </a:r>
            <a:r>
              <a:rPr spc="-160" dirty="0"/>
              <a:t>a </a:t>
            </a:r>
            <a:r>
              <a:rPr spc="-20" dirty="0"/>
              <a:t>more </a:t>
            </a:r>
            <a:r>
              <a:rPr spc="-70" dirty="0"/>
              <a:t>serious </a:t>
            </a:r>
            <a:r>
              <a:rPr spc="-125" dirty="0"/>
              <a:t>cause </a:t>
            </a:r>
            <a:r>
              <a:rPr spc="75" dirty="0"/>
              <a:t>of  </a:t>
            </a:r>
            <a:r>
              <a:rPr spc="-40" dirty="0"/>
              <a:t>lymphadenopathy</a:t>
            </a:r>
            <a:r>
              <a:rPr spc="-145" dirty="0"/>
              <a:t> </a:t>
            </a:r>
            <a:r>
              <a:rPr spc="-70" dirty="0"/>
              <a:t>and</a:t>
            </a:r>
            <a:r>
              <a:rPr spc="-130" dirty="0"/>
              <a:t> </a:t>
            </a:r>
            <a:r>
              <a:rPr spc="-25" dirty="0"/>
              <a:t>thus</a:t>
            </a:r>
            <a:r>
              <a:rPr spc="-150" dirty="0"/>
              <a:t> </a:t>
            </a:r>
            <a:r>
              <a:rPr spc="90" dirty="0"/>
              <a:t>it</a:t>
            </a:r>
            <a:r>
              <a:rPr spc="-125" dirty="0"/>
              <a:t> </a:t>
            </a:r>
            <a:r>
              <a:rPr spc="-105" dirty="0"/>
              <a:t>is</a:t>
            </a:r>
            <a:r>
              <a:rPr spc="-155" dirty="0"/>
              <a:t> </a:t>
            </a:r>
            <a:r>
              <a:rPr spc="-20" dirty="0"/>
              <a:t>extremely</a:t>
            </a:r>
            <a:r>
              <a:rPr spc="-145" dirty="0"/>
              <a:t> </a:t>
            </a:r>
            <a:r>
              <a:rPr spc="20" dirty="0"/>
              <a:t>important</a:t>
            </a:r>
            <a:r>
              <a:rPr spc="-140" dirty="0"/>
              <a:t> </a:t>
            </a:r>
            <a:r>
              <a:rPr spc="100" dirty="0"/>
              <a:t>to  </a:t>
            </a:r>
            <a:r>
              <a:rPr spc="15" dirty="0"/>
              <a:t>think </a:t>
            </a:r>
            <a:r>
              <a:rPr spc="75" dirty="0"/>
              <a:t>of </a:t>
            </a:r>
            <a:r>
              <a:rPr spc="-75" dirty="0"/>
              <a:t>and </a:t>
            </a:r>
            <a:r>
              <a:rPr spc="-20" dirty="0"/>
              <a:t>rule </a:t>
            </a:r>
            <a:r>
              <a:rPr spc="50" dirty="0"/>
              <a:t>out </a:t>
            </a:r>
            <a:r>
              <a:rPr spc="-70" dirty="0"/>
              <a:t>malignancy </a:t>
            </a:r>
            <a:r>
              <a:rPr spc="10" dirty="0"/>
              <a:t>through </a:t>
            </a:r>
            <a:r>
              <a:rPr spc="-160" dirty="0"/>
              <a:t>a </a:t>
            </a:r>
            <a:r>
              <a:rPr spc="10" dirty="0"/>
              <a:t>thorough  </a:t>
            </a:r>
            <a:r>
              <a:rPr spc="-15" dirty="0"/>
              <a:t>history </a:t>
            </a:r>
            <a:r>
              <a:rPr spc="-75" dirty="0"/>
              <a:t>and physical</a:t>
            </a:r>
            <a:r>
              <a:rPr spc="-365" dirty="0"/>
              <a:t> </a:t>
            </a:r>
            <a:r>
              <a:rPr spc="-70" dirty="0"/>
              <a:t>exam.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1265" y="580389"/>
            <a:ext cx="2598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Conclusion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42107"/>
            <a:ext cx="7020559" cy="3262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5" dirty="0">
                <a:solidFill>
                  <a:srgbClr val="464646"/>
                </a:solidFill>
                <a:latin typeface="Arial"/>
                <a:cs typeface="Arial"/>
              </a:rPr>
              <a:t>Most</a:t>
            </a: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common</a:t>
            </a:r>
            <a:r>
              <a:rPr sz="1900" spc="-1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464646"/>
                </a:solidFill>
                <a:latin typeface="Arial"/>
                <a:cs typeface="Arial"/>
              </a:rPr>
              <a:t>form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reactive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lymphadenopathy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75" dirty="0">
                <a:solidFill>
                  <a:srgbClr val="464646"/>
                </a:solidFill>
                <a:latin typeface="Arial"/>
                <a:cs typeface="Arial"/>
              </a:rPr>
              <a:t>Common </a:t>
            </a:r>
            <a:r>
              <a:rPr sz="1900" spc="-30" dirty="0">
                <a:solidFill>
                  <a:srgbClr val="464646"/>
                </a:solidFill>
                <a:latin typeface="Arial"/>
                <a:cs typeface="Arial"/>
              </a:rPr>
              <a:t>virus’</a:t>
            </a:r>
            <a:r>
              <a:rPr sz="19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64646"/>
                </a:solidFill>
                <a:latin typeface="Arial"/>
                <a:cs typeface="Arial"/>
              </a:rPr>
              <a:t>involved:</a:t>
            </a:r>
            <a:endParaRPr sz="1900">
              <a:latin typeface="Arial"/>
              <a:cs typeface="Arial"/>
            </a:endParaRPr>
          </a:p>
          <a:p>
            <a:pPr marL="771525" lvl="1" indent="-457834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Adenovirus</a:t>
            </a:r>
            <a:endParaRPr sz="1700">
              <a:latin typeface="Arial"/>
              <a:cs typeface="Arial"/>
            </a:endParaRPr>
          </a:p>
          <a:p>
            <a:pPr marL="771525" lvl="1" indent="-457834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Rhinovirus</a:t>
            </a:r>
            <a:endParaRPr sz="1700">
              <a:latin typeface="Arial"/>
              <a:cs typeface="Arial"/>
            </a:endParaRPr>
          </a:p>
          <a:p>
            <a:pPr marL="771525" lvl="1" indent="-457834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1700" spc="-85" dirty="0">
                <a:solidFill>
                  <a:srgbClr val="464646"/>
                </a:solidFill>
                <a:latin typeface="Arial"/>
                <a:cs typeface="Arial"/>
              </a:rPr>
              <a:t>Coxsackie </a:t>
            </a:r>
            <a:r>
              <a:rPr sz="1700" spc="-40" dirty="0">
                <a:solidFill>
                  <a:srgbClr val="464646"/>
                </a:solidFill>
                <a:latin typeface="Arial"/>
                <a:cs typeface="Arial"/>
              </a:rPr>
              <a:t>virus </a:t>
            </a:r>
            <a:r>
              <a:rPr sz="1700" spc="-85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700" spc="-5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700" spc="-22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endParaRPr sz="1700">
              <a:latin typeface="Arial"/>
              <a:cs typeface="Arial"/>
            </a:endParaRPr>
          </a:p>
          <a:p>
            <a:pPr marL="771525" lvl="1" indent="-457834">
              <a:lnSpc>
                <a:spcPts val="2035"/>
              </a:lnSpc>
              <a:buClr>
                <a:srgbClr val="2CA1BE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1700" spc="-195" dirty="0">
                <a:solidFill>
                  <a:srgbClr val="464646"/>
                </a:solidFill>
                <a:latin typeface="Arial"/>
                <a:cs typeface="Arial"/>
              </a:rPr>
              <a:t>EBV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ts val="2275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Lymphadenopathy </a:t>
            </a:r>
            <a:r>
              <a:rPr sz="1900" spc="30" dirty="0">
                <a:solidFill>
                  <a:srgbClr val="464646"/>
                </a:solidFill>
                <a:latin typeface="Arial"/>
                <a:cs typeface="Arial"/>
              </a:rPr>
              <a:t>often </a:t>
            </a:r>
            <a:r>
              <a:rPr sz="1900" b="1" spc="-60" dirty="0">
                <a:solidFill>
                  <a:srgbClr val="464646"/>
                </a:solidFill>
                <a:latin typeface="Arial"/>
                <a:cs typeface="Arial"/>
              </a:rPr>
              <a:t>bilateral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, </a:t>
            </a:r>
            <a:r>
              <a:rPr sz="1900" b="1" spc="-80" dirty="0">
                <a:solidFill>
                  <a:srgbClr val="464646"/>
                </a:solidFill>
                <a:latin typeface="Arial"/>
                <a:cs typeface="Arial"/>
              </a:rPr>
              <a:t>diffuse,</a:t>
            </a:r>
            <a:r>
              <a:rPr sz="1900" b="1" spc="-3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464646"/>
                </a:solidFill>
                <a:latin typeface="Arial"/>
                <a:cs typeface="Arial"/>
              </a:rPr>
              <a:t>non-tender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Other </a:t>
            </a:r>
            <a:r>
              <a:rPr sz="1900" spc="-75" dirty="0">
                <a:solidFill>
                  <a:srgbClr val="464646"/>
                </a:solidFill>
                <a:latin typeface="Arial"/>
                <a:cs typeface="Arial"/>
              </a:rPr>
              <a:t>Signs/Symptoms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1900" spc="-30" dirty="0">
                <a:solidFill>
                  <a:srgbClr val="464646"/>
                </a:solidFill>
                <a:latin typeface="Arial"/>
                <a:cs typeface="Arial"/>
              </a:rPr>
              <a:t>consistent </a:t>
            </a:r>
            <a:r>
              <a:rPr sz="1900" spc="4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1900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URI</a:t>
            </a:r>
            <a:endParaRPr sz="190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455"/>
              </a:spcBef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Management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expectant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464646"/>
                </a:solidFill>
                <a:latin typeface="Arial"/>
                <a:cs typeface="Arial"/>
              </a:rPr>
              <a:t>but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Arial"/>
                <a:cs typeface="Arial"/>
              </a:rPr>
              <a:t>they</a:t>
            </a:r>
            <a:r>
              <a:rPr sz="1900" spc="-11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464646"/>
                </a:solidFill>
                <a:latin typeface="Arial"/>
                <a:cs typeface="Arial"/>
              </a:rPr>
              <a:t>often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464646"/>
                </a:solidFill>
                <a:latin typeface="Arial"/>
                <a:cs typeface="Arial"/>
              </a:rPr>
              <a:t>biopsied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due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64646"/>
                </a:solidFill>
                <a:latin typeface="Arial"/>
                <a:cs typeface="Arial"/>
              </a:rPr>
              <a:t>slow 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regression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055"/>
              </a:lnSpc>
              <a:buClr>
                <a:srgbClr val="2CA1BE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900" spc="-45" dirty="0">
                <a:solidFill>
                  <a:srgbClr val="464646"/>
                </a:solidFill>
                <a:latin typeface="Arial"/>
                <a:cs typeface="Arial"/>
              </a:rPr>
              <a:t>Nodal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architecture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900" spc="-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hilar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4646"/>
                </a:solidFill>
                <a:latin typeface="Arial"/>
                <a:cs typeface="Arial"/>
              </a:rPr>
              <a:t>vascularity</a:t>
            </a:r>
            <a:r>
              <a:rPr sz="19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900" spc="-1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Arial"/>
                <a:cs typeface="Arial"/>
              </a:rPr>
              <a:t>normal</a:t>
            </a:r>
            <a:r>
              <a:rPr sz="19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1900" spc="-1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464646"/>
                </a:solidFill>
                <a:latin typeface="Arial"/>
                <a:cs typeface="Arial"/>
              </a:rPr>
              <a:t>pathologic</a:t>
            </a:r>
            <a:endParaRPr sz="1900">
              <a:latin typeface="Arial"/>
              <a:cs typeface="Arial"/>
            </a:endParaRPr>
          </a:p>
          <a:p>
            <a:pPr marL="286385">
              <a:lnSpc>
                <a:spcPts val="2055"/>
              </a:lnSpc>
            </a:pPr>
            <a:r>
              <a:rPr sz="1900" spc="-30" dirty="0">
                <a:solidFill>
                  <a:srgbClr val="464646"/>
                </a:solidFill>
                <a:latin typeface="Arial"/>
                <a:cs typeface="Arial"/>
              </a:rPr>
              <a:t>examination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948" y="580389"/>
            <a:ext cx="4624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Viral</a:t>
            </a:r>
            <a:r>
              <a:rPr spc="-325" dirty="0"/>
              <a:t> </a:t>
            </a:r>
            <a:r>
              <a:rPr spc="-100" dirty="0"/>
              <a:t>Lymphadenitis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976" y="580389"/>
            <a:ext cx="5704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Groups </a:t>
            </a:r>
            <a:r>
              <a:rPr spc="140" dirty="0"/>
              <a:t>of </a:t>
            </a:r>
            <a:r>
              <a:rPr spc="-135" dirty="0"/>
              <a:t>Lymph</a:t>
            </a:r>
            <a:r>
              <a:rPr spc="-844" dirty="0"/>
              <a:t> </a:t>
            </a:r>
            <a:r>
              <a:rPr spc="-160" dirty="0"/>
              <a:t>Nodes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0" y="1821179"/>
            <a:ext cx="4419600" cy="382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3400" y="1821179"/>
            <a:ext cx="3733800" cy="4445635"/>
            <a:chOff x="533400" y="1821179"/>
            <a:chExt cx="3733800" cy="4445635"/>
          </a:xfrm>
        </p:grpSpPr>
        <p:sp>
          <p:nvSpPr>
            <p:cNvPr id="5" name="object 5"/>
            <p:cNvSpPr/>
            <p:nvPr/>
          </p:nvSpPr>
          <p:spPr>
            <a:xfrm>
              <a:off x="533400" y="1821179"/>
              <a:ext cx="3733800" cy="4206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3355" y="4689347"/>
              <a:ext cx="2456688" cy="1577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9259" y="3094227"/>
            <a:ext cx="3470157" cy="307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077" y="2652776"/>
            <a:ext cx="4482465" cy="30645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60" dirty="0">
                <a:solidFill>
                  <a:srgbClr val="464646"/>
                </a:solidFill>
                <a:latin typeface="Arial"/>
                <a:cs typeface="Arial"/>
              </a:rPr>
              <a:t>Enlargement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lymph</a:t>
            </a:r>
            <a:r>
              <a:rPr sz="2400" spc="-45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node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9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40" dirty="0">
                <a:solidFill>
                  <a:srgbClr val="EB767B"/>
                </a:solidFill>
                <a:latin typeface="Arial"/>
                <a:cs typeface="Arial"/>
              </a:rPr>
              <a:t>Normal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lymph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nodes are </a:t>
            </a:r>
            <a:r>
              <a:rPr sz="2400" spc="-70" dirty="0">
                <a:solidFill>
                  <a:srgbClr val="EB767B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EB767B"/>
                </a:solidFill>
                <a:latin typeface="Arial"/>
                <a:cs typeface="Arial"/>
              </a:rPr>
              <a:t>discrete, </a:t>
            </a:r>
            <a:r>
              <a:rPr sz="2400" spc="-25" dirty="0">
                <a:solidFill>
                  <a:srgbClr val="EB767B"/>
                </a:solidFill>
                <a:latin typeface="Arial"/>
                <a:cs typeface="Arial"/>
              </a:rPr>
              <a:t>non </a:t>
            </a:r>
            <a:r>
              <a:rPr sz="2400" spc="-10" dirty="0">
                <a:solidFill>
                  <a:srgbClr val="EB767B"/>
                </a:solidFill>
                <a:latin typeface="Arial"/>
                <a:cs typeface="Arial"/>
              </a:rPr>
              <a:t>tender</a:t>
            </a:r>
            <a:r>
              <a:rPr sz="2400" spc="-1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2400" spc="-4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400" spc="-25" dirty="0">
                <a:solidFill>
                  <a:srgbClr val="EB767B"/>
                </a:solidFill>
                <a:latin typeface="Arial"/>
                <a:cs typeface="Arial"/>
              </a:rPr>
              <a:t>mobile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64646"/>
                </a:solidFill>
                <a:latin typeface="Arial"/>
                <a:cs typeface="Arial"/>
              </a:rPr>
              <a:t>without </a:t>
            </a:r>
            <a:r>
              <a:rPr sz="2400" spc="15" dirty="0">
                <a:solidFill>
                  <a:srgbClr val="464646"/>
                </a:solidFill>
                <a:latin typeface="Arial"/>
                <a:cs typeface="Arial"/>
              </a:rPr>
              <a:t>fixation </a:t>
            </a:r>
            <a:r>
              <a:rPr sz="2400" spc="100" dirty="0">
                <a:solidFill>
                  <a:srgbClr val="464646"/>
                </a:solidFill>
                <a:latin typeface="Arial"/>
                <a:cs typeface="Arial"/>
              </a:rPr>
              <a:t>to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underlying  </a:t>
            </a: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Significant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64646"/>
                </a:solidFill>
                <a:latin typeface="Arial"/>
                <a:cs typeface="Arial"/>
              </a:rPr>
              <a:t>enlarged:</a:t>
            </a:r>
            <a:endParaRPr sz="24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545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2200" spc="-320" dirty="0">
                <a:solidFill>
                  <a:srgbClr val="464646"/>
                </a:solidFill>
                <a:latin typeface="Arial"/>
                <a:cs typeface="Arial"/>
              </a:rPr>
              <a:t>&gt;1 </a:t>
            </a:r>
            <a:r>
              <a:rPr sz="2200" spc="-75" dirty="0">
                <a:solidFill>
                  <a:srgbClr val="464646"/>
                </a:solidFill>
                <a:latin typeface="Arial"/>
                <a:cs typeface="Arial"/>
              </a:rPr>
              <a:t>cm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2200" spc="-60" dirty="0">
                <a:solidFill>
                  <a:srgbClr val="464646"/>
                </a:solidFill>
                <a:latin typeface="Arial"/>
                <a:cs typeface="Arial"/>
              </a:rPr>
              <a:t>cervical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2200" spc="-2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axillary,</a:t>
            </a:r>
            <a:endParaRPr sz="22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Font typeface="Symbol"/>
              <a:buChar char=""/>
              <a:tabLst>
                <a:tab pos="588645" algn="l"/>
                <a:tab pos="589280" algn="l"/>
              </a:tabLst>
            </a:pPr>
            <a:r>
              <a:rPr sz="2200" spc="-170" dirty="0">
                <a:solidFill>
                  <a:srgbClr val="464646"/>
                </a:solidFill>
                <a:latin typeface="Arial"/>
                <a:cs typeface="Arial"/>
              </a:rPr>
              <a:t>&gt;1.5cm </a:t>
            </a:r>
            <a:r>
              <a:rPr sz="220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2200" spc="-40" dirty="0">
                <a:solidFill>
                  <a:srgbClr val="464646"/>
                </a:solidFill>
                <a:latin typeface="Arial"/>
                <a:cs typeface="Arial"/>
              </a:rPr>
              <a:t>inguinal</a:t>
            </a:r>
            <a:r>
              <a:rPr sz="2200" spc="-2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64646"/>
                </a:solidFill>
                <a:latin typeface="Arial"/>
                <a:cs typeface="Arial"/>
              </a:rPr>
              <a:t>nodes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0492" y="644397"/>
            <a:ext cx="4452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Lymphadenopathy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2360676"/>
            <a:ext cx="3736848" cy="419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528442"/>
            <a:ext cx="502920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Localized response </a:t>
            </a:r>
            <a:r>
              <a:rPr sz="2400" spc="40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2400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lymphocyte 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2400" spc="-65" dirty="0">
                <a:solidFill>
                  <a:srgbClr val="464646"/>
                </a:solidFill>
                <a:latin typeface="Arial"/>
                <a:cs typeface="Arial"/>
              </a:rPr>
              <a:t>macrophage </a:t>
            </a: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– </a:t>
            </a:r>
            <a:r>
              <a:rPr sz="2400" b="1" spc="-80" dirty="0">
                <a:solidFill>
                  <a:srgbClr val="DA1F28"/>
                </a:solidFill>
                <a:latin typeface="Arial"/>
                <a:cs typeface="Arial"/>
              </a:rPr>
              <a:t>viral/ </a:t>
            </a:r>
            <a:r>
              <a:rPr sz="2400" b="1" spc="-100" dirty="0">
                <a:solidFill>
                  <a:srgbClr val="DA1F28"/>
                </a:solidFill>
                <a:latin typeface="Arial"/>
                <a:cs typeface="Arial"/>
              </a:rPr>
              <a:t>bacterial  </a:t>
            </a:r>
            <a:r>
              <a:rPr sz="2400" b="1" spc="-95" dirty="0">
                <a:solidFill>
                  <a:srgbClr val="DA1F28"/>
                </a:solidFill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  <a:p>
            <a:pPr marL="286385" marR="403225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75" dirty="0">
                <a:solidFill>
                  <a:srgbClr val="464A78"/>
                </a:solidFill>
                <a:latin typeface="Arial"/>
                <a:cs typeface="Arial"/>
              </a:rPr>
              <a:t>Localized </a:t>
            </a:r>
            <a:r>
              <a:rPr sz="2400" spc="30" dirty="0">
                <a:solidFill>
                  <a:srgbClr val="464646"/>
                </a:solidFill>
                <a:latin typeface="Arial"/>
                <a:cs typeface="Arial"/>
              </a:rPr>
              <a:t>infiltration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by  </a:t>
            </a:r>
            <a:r>
              <a:rPr sz="2400" spc="-10" dirty="0">
                <a:solidFill>
                  <a:srgbClr val="464646"/>
                </a:solidFill>
                <a:latin typeface="Arial"/>
                <a:cs typeface="Arial"/>
              </a:rPr>
              <a:t>inflammatory </a:t>
            </a:r>
            <a:r>
              <a:rPr sz="2400" spc="-80" dirty="0">
                <a:solidFill>
                  <a:srgbClr val="464646"/>
                </a:solidFill>
                <a:latin typeface="Arial"/>
                <a:cs typeface="Arial"/>
              </a:rPr>
              <a:t>cells </a:t>
            </a:r>
            <a:r>
              <a:rPr sz="2400" spc="-20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2400" spc="-75" dirty="0">
                <a:solidFill>
                  <a:srgbClr val="464646"/>
                </a:solidFill>
                <a:latin typeface="Arial"/>
                <a:cs typeface="Arial"/>
              </a:rPr>
              <a:t>response </a:t>
            </a:r>
            <a:r>
              <a:rPr sz="2400" spc="100" dirty="0">
                <a:solidFill>
                  <a:srgbClr val="464646"/>
                </a:solidFill>
                <a:latin typeface="Arial"/>
                <a:cs typeface="Arial"/>
              </a:rPr>
              <a:t>to 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infection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400" spc="-3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nodes- </a:t>
            </a:r>
            <a:r>
              <a:rPr sz="2400" b="1" spc="-125" dirty="0">
                <a:solidFill>
                  <a:srgbClr val="00AF50"/>
                </a:solidFill>
                <a:latin typeface="Arial"/>
                <a:cs typeface="Arial"/>
              </a:rPr>
              <a:t>lymphadenitis</a:t>
            </a:r>
            <a:endParaRPr sz="2400">
              <a:latin typeface="Arial"/>
              <a:cs typeface="Arial"/>
            </a:endParaRPr>
          </a:p>
          <a:p>
            <a:pPr marL="286385" marR="98679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0" dirty="0">
                <a:solidFill>
                  <a:srgbClr val="35385A"/>
                </a:solidFill>
                <a:latin typeface="Arial"/>
                <a:cs typeface="Arial"/>
              </a:rPr>
              <a:t>Proliferation </a:t>
            </a:r>
            <a:r>
              <a:rPr sz="2400" spc="75" dirty="0">
                <a:solidFill>
                  <a:srgbClr val="35385A"/>
                </a:solidFill>
                <a:latin typeface="Arial"/>
                <a:cs typeface="Arial"/>
              </a:rPr>
              <a:t>of </a:t>
            </a:r>
            <a:r>
              <a:rPr sz="2400" spc="-45" dirty="0">
                <a:solidFill>
                  <a:srgbClr val="35385A"/>
                </a:solidFill>
                <a:latin typeface="Arial"/>
                <a:cs typeface="Arial"/>
              </a:rPr>
              <a:t>neoplastic  </a:t>
            </a:r>
            <a:r>
              <a:rPr sz="2400" spc="-25" dirty="0">
                <a:solidFill>
                  <a:srgbClr val="35385A"/>
                </a:solidFill>
                <a:latin typeface="Arial"/>
                <a:cs typeface="Arial"/>
              </a:rPr>
              <a:t>lymphocyte </a:t>
            </a:r>
            <a:r>
              <a:rPr sz="2400" spc="25" dirty="0">
                <a:solidFill>
                  <a:srgbClr val="35385A"/>
                </a:solidFill>
                <a:latin typeface="Arial"/>
                <a:cs typeface="Arial"/>
              </a:rPr>
              <a:t>or</a:t>
            </a:r>
            <a:r>
              <a:rPr sz="2400" spc="-320" dirty="0">
                <a:solidFill>
                  <a:srgbClr val="35385A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5385A"/>
                </a:solidFill>
                <a:latin typeface="Arial"/>
                <a:cs typeface="Arial"/>
              </a:rPr>
              <a:t>macrophages- </a:t>
            </a:r>
            <a:r>
              <a:rPr sz="2400" spc="-8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150" dirty="0">
                <a:solidFill>
                  <a:srgbClr val="800080"/>
                </a:solidFill>
                <a:latin typeface="Arial"/>
                <a:cs typeface="Arial"/>
              </a:rPr>
              <a:t>neoplasm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5085" y="580389"/>
            <a:ext cx="3974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Pathophysiology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691134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135" dirty="0">
                <a:solidFill>
                  <a:srgbClr val="464646"/>
                </a:solidFill>
                <a:latin typeface="Arial"/>
                <a:cs typeface="Arial"/>
              </a:rPr>
              <a:t>Generalized </a:t>
            </a:r>
            <a:r>
              <a:rPr sz="2400" b="1" spc="-125" dirty="0">
                <a:solidFill>
                  <a:srgbClr val="464646"/>
                </a:solidFill>
                <a:latin typeface="Arial"/>
                <a:cs typeface="Arial"/>
              </a:rPr>
              <a:t>lymphadenopathy </a:t>
            </a:r>
            <a:r>
              <a:rPr sz="2400" spc="-25" dirty="0">
                <a:solidFill>
                  <a:srgbClr val="464646"/>
                </a:solidFill>
                <a:latin typeface="Arial"/>
                <a:cs typeface="Arial"/>
              </a:rPr>
              <a:t>(enlargement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400" spc="-215" dirty="0">
                <a:solidFill>
                  <a:srgbClr val="464646"/>
                </a:solidFill>
                <a:latin typeface="Arial"/>
                <a:cs typeface="Arial"/>
              </a:rPr>
              <a:t>&gt;2  </a:t>
            </a:r>
            <a:r>
              <a:rPr sz="2400" spc="-30" dirty="0">
                <a:solidFill>
                  <a:srgbClr val="464646"/>
                </a:solidFill>
                <a:latin typeface="Arial"/>
                <a:cs typeface="Arial"/>
              </a:rPr>
              <a:t>noncontiguous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Arial"/>
                <a:cs typeface="Arial"/>
              </a:rPr>
              <a:t>node</a:t>
            </a:r>
            <a:r>
              <a:rPr sz="240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regions)</a:t>
            </a:r>
            <a:r>
              <a:rPr sz="2400" spc="-1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400" spc="-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64646"/>
                </a:solidFill>
                <a:latin typeface="Arial"/>
                <a:cs typeface="Arial"/>
              </a:rPr>
              <a:t>caused</a:t>
            </a:r>
            <a:r>
              <a:rPr sz="2400" spc="-1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b="1" spc="-170" dirty="0">
                <a:solidFill>
                  <a:srgbClr val="00AF50"/>
                </a:solidFill>
                <a:latin typeface="Arial"/>
                <a:cs typeface="Arial"/>
              </a:rPr>
              <a:t>systemic  </a:t>
            </a:r>
            <a:r>
              <a:rPr sz="2400" b="1" spc="-185" dirty="0">
                <a:solidFill>
                  <a:srgbClr val="00AF50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286385" marR="12827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140" dirty="0">
                <a:solidFill>
                  <a:srgbClr val="464646"/>
                </a:solidFill>
                <a:latin typeface="Arial"/>
                <a:cs typeface="Arial"/>
              </a:rPr>
              <a:t>Regional </a:t>
            </a:r>
            <a:r>
              <a:rPr sz="2400" b="1" spc="-125" dirty="0">
                <a:solidFill>
                  <a:srgbClr val="464646"/>
                </a:solidFill>
                <a:latin typeface="Arial"/>
                <a:cs typeface="Arial"/>
              </a:rPr>
              <a:t>lymphadenopathy </a:t>
            </a:r>
            <a:r>
              <a:rPr sz="2400" spc="-105" dirty="0">
                <a:solidFill>
                  <a:srgbClr val="46464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464646"/>
                </a:solidFill>
                <a:latin typeface="Arial"/>
                <a:cs typeface="Arial"/>
              </a:rPr>
              <a:t>most </a:t>
            </a:r>
            <a:r>
              <a:rPr sz="2400" dirty="0">
                <a:solidFill>
                  <a:srgbClr val="464646"/>
                </a:solidFill>
                <a:latin typeface="Arial"/>
                <a:cs typeface="Arial"/>
              </a:rPr>
              <a:t>frequently</a:t>
            </a:r>
            <a:r>
              <a:rPr sz="2400" spc="-3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64646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464646"/>
                </a:solidFill>
                <a:latin typeface="Arial"/>
                <a:cs typeface="Arial"/>
              </a:rPr>
              <a:t>result </a:t>
            </a:r>
            <a:r>
              <a:rPr sz="2400" spc="75" dirty="0">
                <a:solidFill>
                  <a:srgbClr val="464646"/>
                </a:solidFill>
                <a:latin typeface="Arial"/>
                <a:cs typeface="Arial"/>
              </a:rPr>
              <a:t>of </a:t>
            </a:r>
            <a:r>
              <a:rPr sz="2400" b="1" spc="-95" dirty="0">
                <a:solidFill>
                  <a:srgbClr val="1FADCD"/>
                </a:solidFill>
                <a:latin typeface="Arial"/>
                <a:cs typeface="Arial"/>
              </a:rPr>
              <a:t>infection </a:t>
            </a:r>
            <a:r>
              <a:rPr sz="2400" b="1" spc="-114" dirty="0">
                <a:solidFill>
                  <a:srgbClr val="1FADCD"/>
                </a:solidFill>
                <a:latin typeface="Arial"/>
                <a:cs typeface="Arial"/>
              </a:rPr>
              <a:t>in </a:t>
            </a:r>
            <a:r>
              <a:rPr sz="2400" b="1" spc="-65" dirty="0">
                <a:solidFill>
                  <a:srgbClr val="1FADCD"/>
                </a:solidFill>
                <a:latin typeface="Arial"/>
                <a:cs typeface="Arial"/>
              </a:rPr>
              <a:t>the </a:t>
            </a:r>
            <a:r>
              <a:rPr sz="2400" b="1" spc="-125" dirty="0">
                <a:solidFill>
                  <a:srgbClr val="1FADCD"/>
                </a:solidFill>
                <a:latin typeface="Arial"/>
                <a:cs typeface="Arial"/>
              </a:rPr>
              <a:t>involved </a:t>
            </a:r>
            <a:r>
              <a:rPr sz="2400" b="1" spc="-135" dirty="0">
                <a:solidFill>
                  <a:srgbClr val="1FADCD"/>
                </a:solidFill>
                <a:latin typeface="Arial"/>
                <a:cs typeface="Arial"/>
              </a:rPr>
              <a:t>node </a:t>
            </a:r>
            <a:r>
              <a:rPr sz="2400" spc="-35" dirty="0">
                <a:solidFill>
                  <a:srgbClr val="464646"/>
                </a:solidFill>
                <a:latin typeface="Arial"/>
                <a:cs typeface="Arial"/>
              </a:rPr>
              <a:t>and/or </a:t>
            </a:r>
            <a:r>
              <a:rPr sz="2400" spc="-5" dirty="0">
                <a:solidFill>
                  <a:srgbClr val="464646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1FADCD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1FADCD"/>
                </a:solidFill>
                <a:latin typeface="Arial"/>
                <a:cs typeface="Arial"/>
              </a:rPr>
              <a:t>drainage</a:t>
            </a:r>
            <a:r>
              <a:rPr sz="2400" b="1" spc="-140" dirty="0">
                <a:solidFill>
                  <a:srgbClr val="1FADCD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64646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4292" y="580389"/>
            <a:ext cx="4452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Lymphadenopathy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0267" y="4700015"/>
            <a:ext cx="361315" cy="776605"/>
          </a:xfrm>
          <a:custGeom>
            <a:avLst/>
            <a:gdLst/>
            <a:ahLst/>
            <a:cxnLst/>
            <a:rect l="l" t="t" r="r" b="b"/>
            <a:pathLst>
              <a:path w="361314" h="776604">
                <a:moveTo>
                  <a:pt x="0" y="388619"/>
                </a:moveTo>
                <a:lnTo>
                  <a:pt x="180467" y="388619"/>
                </a:lnTo>
                <a:lnTo>
                  <a:pt x="180467" y="776604"/>
                </a:lnTo>
                <a:lnTo>
                  <a:pt x="360934" y="776604"/>
                </a:lnTo>
              </a:path>
              <a:path w="361314" h="776604">
                <a:moveTo>
                  <a:pt x="0" y="387984"/>
                </a:moveTo>
                <a:lnTo>
                  <a:pt x="180467" y="387984"/>
                </a:lnTo>
                <a:lnTo>
                  <a:pt x="180467" y="0"/>
                </a:lnTo>
                <a:lnTo>
                  <a:pt x="360934" y="0"/>
                </a:lnTo>
              </a:path>
            </a:pathLst>
          </a:custGeom>
          <a:ln w="1524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4664" y="4215384"/>
            <a:ext cx="361315" cy="873125"/>
          </a:xfrm>
          <a:custGeom>
            <a:avLst/>
            <a:gdLst/>
            <a:ahLst/>
            <a:cxnLst/>
            <a:rect l="l" t="t" r="r" b="b"/>
            <a:pathLst>
              <a:path w="361314" h="873125">
                <a:moveTo>
                  <a:pt x="0" y="0"/>
                </a:moveTo>
                <a:lnTo>
                  <a:pt x="180467" y="0"/>
                </a:lnTo>
                <a:lnTo>
                  <a:pt x="180467" y="872998"/>
                </a:lnTo>
                <a:lnTo>
                  <a:pt x="360934" y="872998"/>
                </a:lnTo>
              </a:path>
            </a:pathLst>
          </a:custGeom>
          <a:ln w="15240">
            <a:solidFill>
              <a:srgbClr val="218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5871" y="392430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0933" y="0"/>
                </a:lnTo>
              </a:path>
            </a:pathLst>
          </a:custGeom>
          <a:ln w="1524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0267" y="3342132"/>
            <a:ext cx="361315" cy="582295"/>
          </a:xfrm>
          <a:custGeom>
            <a:avLst/>
            <a:gdLst/>
            <a:ahLst/>
            <a:cxnLst/>
            <a:rect l="l" t="t" r="r" b="b"/>
            <a:pathLst>
              <a:path w="361314" h="582295">
                <a:moveTo>
                  <a:pt x="0" y="0"/>
                </a:moveTo>
                <a:lnTo>
                  <a:pt x="180467" y="0"/>
                </a:lnTo>
                <a:lnTo>
                  <a:pt x="180467" y="582040"/>
                </a:lnTo>
                <a:lnTo>
                  <a:pt x="360934" y="582040"/>
                </a:lnTo>
              </a:path>
            </a:pathLst>
          </a:custGeom>
          <a:ln w="1524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5871" y="2372867"/>
            <a:ext cx="361315" cy="775335"/>
          </a:xfrm>
          <a:custGeom>
            <a:avLst/>
            <a:gdLst/>
            <a:ahLst/>
            <a:cxnLst/>
            <a:rect l="l" t="t" r="r" b="b"/>
            <a:pathLst>
              <a:path w="361315" h="775335">
                <a:moveTo>
                  <a:pt x="0" y="387096"/>
                </a:moveTo>
                <a:lnTo>
                  <a:pt x="180467" y="387096"/>
                </a:lnTo>
                <a:lnTo>
                  <a:pt x="180467" y="775081"/>
                </a:lnTo>
                <a:lnTo>
                  <a:pt x="360933" y="775081"/>
                </a:lnTo>
              </a:path>
              <a:path w="361315" h="775335">
                <a:moveTo>
                  <a:pt x="0" y="387985"/>
                </a:moveTo>
                <a:lnTo>
                  <a:pt x="180467" y="387985"/>
                </a:lnTo>
                <a:lnTo>
                  <a:pt x="180467" y="0"/>
                </a:lnTo>
                <a:lnTo>
                  <a:pt x="360933" y="0"/>
                </a:lnTo>
              </a:path>
            </a:pathLst>
          </a:custGeom>
          <a:ln w="1524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0267" y="2759964"/>
            <a:ext cx="361315" cy="582295"/>
          </a:xfrm>
          <a:custGeom>
            <a:avLst/>
            <a:gdLst/>
            <a:ahLst/>
            <a:cxnLst/>
            <a:rect l="l" t="t" r="r" b="b"/>
            <a:pathLst>
              <a:path w="361314" h="582295">
                <a:moveTo>
                  <a:pt x="0" y="582040"/>
                </a:moveTo>
                <a:lnTo>
                  <a:pt x="180467" y="582040"/>
                </a:lnTo>
                <a:lnTo>
                  <a:pt x="180467" y="0"/>
                </a:lnTo>
                <a:lnTo>
                  <a:pt x="360934" y="0"/>
                </a:lnTo>
              </a:path>
            </a:pathLst>
          </a:custGeom>
          <a:ln w="1524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1104" y="3334511"/>
            <a:ext cx="2182495" cy="1164590"/>
            <a:chOff x="451104" y="3334511"/>
            <a:chExt cx="2182495" cy="1164590"/>
          </a:xfrm>
        </p:grpSpPr>
        <p:sp>
          <p:nvSpPr>
            <p:cNvPr id="9" name="object 9"/>
            <p:cNvSpPr/>
            <p:nvPr/>
          </p:nvSpPr>
          <p:spPr>
            <a:xfrm>
              <a:off x="2264664" y="3342131"/>
              <a:ext cx="361315" cy="873125"/>
            </a:xfrm>
            <a:custGeom>
              <a:avLst/>
              <a:gdLst/>
              <a:ahLst/>
              <a:cxnLst/>
              <a:rect l="l" t="t" r="r" b="b"/>
              <a:pathLst>
                <a:path w="361314" h="873125">
                  <a:moveTo>
                    <a:pt x="0" y="872997"/>
                  </a:moveTo>
                  <a:lnTo>
                    <a:pt x="180467" y="872997"/>
                  </a:lnTo>
                  <a:lnTo>
                    <a:pt x="180467" y="0"/>
                  </a:lnTo>
                  <a:lnTo>
                    <a:pt x="360934" y="0"/>
                  </a:lnTo>
                </a:path>
              </a:pathLst>
            </a:custGeom>
            <a:ln w="15240">
              <a:solidFill>
                <a:srgbClr val="2180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724" y="3939539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39" h="551814">
                  <a:moveTo>
                    <a:pt x="1805939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5939" y="551688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724" y="3939539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39" h="551814">
                  <a:moveTo>
                    <a:pt x="0" y="551688"/>
                  </a:moveTo>
                  <a:lnTo>
                    <a:pt x="1805939" y="551688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8723" y="3939540"/>
            <a:ext cx="1805939" cy="5518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579755">
              <a:lnSpc>
                <a:spcPct val="100000"/>
              </a:lnSpc>
            </a:pPr>
            <a:r>
              <a:rPr sz="1000" b="1" spc="-60" dirty="0">
                <a:solidFill>
                  <a:srgbClr val="FFFFFF"/>
                </a:solidFill>
                <a:latin typeface="Arial"/>
                <a:cs typeface="Arial"/>
              </a:rPr>
              <a:t>Generalized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16707" y="3060192"/>
            <a:ext cx="1821180" cy="565785"/>
            <a:chOff x="2616707" y="3060192"/>
            <a:chExt cx="1821180" cy="565785"/>
          </a:xfrm>
        </p:grpSpPr>
        <p:sp>
          <p:nvSpPr>
            <p:cNvPr id="14" name="object 14"/>
            <p:cNvSpPr/>
            <p:nvPr/>
          </p:nvSpPr>
          <p:spPr>
            <a:xfrm>
              <a:off x="2624327" y="3067812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39" h="550545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4327" y="3067812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39" h="550545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24327" y="3067811"/>
            <a:ext cx="1805939" cy="550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54356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82311" y="2478023"/>
            <a:ext cx="1821180" cy="565785"/>
            <a:chOff x="4782311" y="2478023"/>
            <a:chExt cx="1821180" cy="565785"/>
          </a:xfrm>
        </p:grpSpPr>
        <p:sp>
          <p:nvSpPr>
            <p:cNvPr id="18" name="object 18"/>
            <p:cNvSpPr/>
            <p:nvPr/>
          </p:nvSpPr>
          <p:spPr>
            <a:xfrm>
              <a:off x="4789931" y="2485643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4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89931" y="2485643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4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89932" y="2485644"/>
            <a:ext cx="1805939" cy="550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47916" y="2089404"/>
            <a:ext cx="1821180" cy="565785"/>
            <a:chOff x="6947916" y="2089404"/>
            <a:chExt cx="1821180" cy="565785"/>
          </a:xfrm>
        </p:grpSpPr>
        <p:sp>
          <p:nvSpPr>
            <p:cNvPr id="22" name="object 22"/>
            <p:cNvSpPr/>
            <p:nvPr/>
          </p:nvSpPr>
          <p:spPr>
            <a:xfrm>
              <a:off x="6955536" y="2097024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4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55536" y="2097024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4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55535" y="2097023"/>
            <a:ext cx="1805939" cy="5505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655955" marR="61594" indent="-585470">
              <a:lnSpc>
                <a:spcPts val="11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Infant: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Syphilis,</a:t>
            </a:r>
            <a:r>
              <a:rPr sz="1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Toxoplasmosis,  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CMV,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HIV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47916" y="2865120"/>
            <a:ext cx="1821180" cy="565785"/>
            <a:chOff x="6947916" y="2865120"/>
            <a:chExt cx="1821180" cy="565785"/>
          </a:xfrm>
        </p:grpSpPr>
        <p:sp>
          <p:nvSpPr>
            <p:cNvPr id="26" name="object 26"/>
            <p:cNvSpPr/>
            <p:nvPr/>
          </p:nvSpPr>
          <p:spPr>
            <a:xfrm>
              <a:off x="6955536" y="2872740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5536" y="2872740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55535" y="2872739"/>
            <a:ext cx="1805939" cy="5505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508000" marR="58419" indent="-440690">
              <a:lnSpc>
                <a:spcPts val="1100"/>
              </a:lnSpc>
            </a:pP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Child: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Viral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infection, </a:t>
            </a:r>
            <a:r>
              <a:rPr sz="1000" spc="-95" dirty="0">
                <a:solidFill>
                  <a:srgbClr val="FFFFFF"/>
                </a:solidFill>
                <a:latin typeface="Arial"/>
                <a:cs typeface="Arial"/>
              </a:rPr>
              <a:t>EBV,</a:t>
            </a:r>
            <a:r>
              <a:rPr sz="1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CMV, 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Toxoplasmosis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82311" y="3640835"/>
            <a:ext cx="1821180" cy="567055"/>
            <a:chOff x="4782311" y="3640835"/>
            <a:chExt cx="1821180" cy="567055"/>
          </a:xfrm>
        </p:grpSpPr>
        <p:sp>
          <p:nvSpPr>
            <p:cNvPr id="30" name="object 30"/>
            <p:cNvSpPr/>
            <p:nvPr/>
          </p:nvSpPr>
          <p:spPr>
            <a:xfrm>
              <a:off x="4789931" y="3648455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40" h="551814">
                  <a:moveTo>
                    <a:pt x="1805939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5939" y="551688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9931" y="3648455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40" h="551814">
                  <a:moveTo>
                    <a:pt x="0" y="551688"/>
                  </a:moveTo>
                  <a:lnTo>
                    <a:pt x="1805939" y="551688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789932" y="3648455"/>
            <a:ext cx="1805939" cy="55181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554355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Autoimmune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47916" y="3640835"/>
            <a:ext cx="1821180" cy="567055"/>
            <a:chOff x="6947916" y="3640835"/>
            <a:chExt cx="1821180" cy="567055"/>
          </a:xfrm>
        </p:grpSpPr>
        <p:sp>
          <p:nvSpPr>
            <p:cNvPr id="34" name="object 34"/>
            <p:cNvSpPr/>
            <p:nvPr/>
          </p:nvSpPr>
          <p:spPr>
            <a:xfrm>
              <a:off x="6955536" y="3648455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40" h="551814">
                  <a:moveTo>
                    <a:pt x="1805939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5939" y="551688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55536" y="3648455"/>
              <a:ext cx="1805939" cy="551815"/>
            </a:xfrm>
            <a:custGeom>
              <a:avLst/>
              <a:gdLst/>
              <a:ahLst/>
              <a:cxnLst/>
              <a:rect l="l" t="t" r="r" b="b"/>
              <a:pathLst>
                <a:path w="1805940" h="551814">
                  <a:moveTo>
                    <a:pt x="0" y="551688"/>
                  </a:moveTo>
                  <a:lnTo>
                    <a:pt x="1805939" y="551688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55535" y="3648455"/>
            <a:ext cx="1805939" cy="5518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940" marR="19050" indent="1270" algn="ctr">
              <a:lnSpc>
                <a:spcPct val="91500"/>
              </a:lnSpc>
              <a:spcBef>
                <a:spcPts val="459"/>
              </a:spcBef>
            </a:pP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Child: 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SLE, 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JRA,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Sarcoidosis,  Fungal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infection,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Plaque,</a:t>
            </a:r>
            <a:r>
              <a:rPr sz="1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Chronic 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granulomatous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16707" y="4805171"/>
            <a:ext cx="1821180" cy="565785"/>
            <a:chOff x="2616707" y="4805171"/>
            <a:chExt cx="1821180" cy="565785"/>
          </a:xfrm>
        </p:grpSpPr>
        <p:sp>
          <p:nvSpPr>
            <p:cNvPr id="38" name="object 38"/>
            <p:cNvSpPr/>
            <p:nvPr/>
          </p:nvSpPr>
          <p:spPr>
            <a:xfrm>
              <a:off x="2624327" y="4812791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39" h="550545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24327" y="4812791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39" h="550545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624327" y="4812791"/>
            <a:ext cx="1805939" cy="5505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5969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Malignancy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82311" y="4418076"/>
            <a:ext cx="1821180" cy="565785"/>
            <a:chOff x="4782311" y="4418076"/>
            <a:chExt cx="1821180" cy="565785"/>
          </a:xfrm>
        </p:grpSpPr>
        <p:sp>
          <p:nvSpPr>
            <p:cNvPr id="42" name="object 42"/>
            <p:cNvSpPr/>
            <p:nvPr/>
          </p:nvSpPr>
          <p:spPr>
            <a:xfrm>
              <a:off x="4789931" y="4425696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89931" y="4425696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789932" y="4425696"/>
            <a:ext cx="1805939" cy="5505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82311" y="5193791"/>
            <a:ext cx="1821180" cy="565785"/>
            <a:chOff x="4782311" y="5193791"/>
            <a:chExt cx="1821180" cy="565785"/>
          </a:xfrm>
        </p:grpSpPr>
        <p:sp>
          <p:nvSpPr>
            <p:cNvPr id="46" name="object 46"/>
            <p:cNvSpPr/>
            <p:nvPr/>
          </p:nvSpPr>
          <p:spPr>
            <a:xfrm>
              <a:off x="4789931" y="5201411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1805939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05939" y="550163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89931" y="5201411"/>
              <a:ext cx="1805939" cy="550545"/>
            </a:xfrm>
            <a:custGeom>
              <a:avLst/>
              <a:gdLst/>
              <a:ahLst/>
              <a:cxnLst/>
              <a:rect l="l" t="t" r="r" b="b"/>
              <a:pathLst>
                <a:path w="1805940" h="550545">
                  <a:moveTo>
                    <a:pt x="0" y="550163"/>
                  </a:moveTo>
                  <a:lnTo>
                    <a:pt x="1805939" y="550163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789932" y="5201411"/>
            <a:ext cx="1805939" cy="5505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649348" y="580389"/>
            <a:ext cx="5845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40" dirty="0">
                <a:latin typeface="Arial"/>
                <a:cs typeface="Arial"/>
              </a:rPr>
              <a:t>Generalized</a:t>
            </a:r>
            <a:r>
              <a:rPr b="1" spc="-305" dirty="0">
                <a:latin typeface="Arial"/>
                <a:cs typeface="Arial"/>
              </a:rPr>
              <a:t> </a:t>
            </a:r>
            <a:r>
              <a:rPr b="1" spc="-225" dirty="0">
                <a:latin typeface="Arial"/>
                <a:cs typeface="Arial"/>
              </a:rPr>
              <a:t>adenopathy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598" y="125674"/>
            <a:ext cx="6833234" cy="9886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0"/>
              </a:spcBef>
            </a:pPr>
            <a:r>
              <a:rPr sz="4000" b="1" spc="-220" dirty="0">
                <a:latin typeface="Arial"/>
                <a:cs typeface="Arial"/>
              </a:rPr>
              <a:t>Generalized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30" dirty="0"/>
              <a:t>enlargement</a:t>
            </a:r>
            <a:r>
              <a:rPr sz="2000" spc="-120" dirty="0"/>
              <a:t> </a:t>
            </a:r>
            <a:r>
              <a:rPr sz="2000" spc="60" dirty="0"/>
              <a:t>of</a:t>
            </a:r>
            <a:r>
              <a:rPr sz="2000" spc="-130" dirty="0"/>
              <a:t> </a:t>
            </a:r>
            <a:r>
              <a:rPr sz="2000" spc="-15" dirty="0"/>
              <a:t>more</a:t>
            </a:r>
            <a:r>
              <a:rPr sz="2000" spc="-135" dirty="0"/>
              <a:t> </a:t>
            </a:r>
            <a:r>
              <a:rPr sz="2000" spc="-5" dirty="0"/>
              <a:t>than</a:t>
            </a:r>
            <a:r>
              <a:rPr sz="2000" spc="-110" dirty="0"/>
              <a:t> </a:t>
            </a:r>
            <a:r>
              <a:rPr sz="2000" spc="-190" dirty="0"/>
              <a:t>2</a:t>
            </a:r>
            <a:r>
              <a:rPr sz="2000" spc="-120" dirty="0"/>
              <a:t> </a:t>
            </a:r>
            <a:r>
              <a:rPr sz="2000" spc="-30" dirty="0"/>
              <a:t>noncontiguous</a:t>
            </a:r>
            <a:r>
              <a:rPr sz="2000" spc="-100" dirty="0"/>
              <a:t> </a:t>
            </a:r>
            <a:r>
              <a:rPr sz="2000" spc="-25" dirty="0"/>
              <a:t>lymph</a:t>
            </a:r>
            <a:r>
              <a:rPr sz="2000" spc="-120" dirty="0"/>
              <a:t> </a:t>
            </a:r>
            <a:r>
              <a:rPr sz="2000" spc="-35" dirty="0"/>
              <a:t>node</a:t>
            </a:r>
            <a:r>
              <a:rPr sz="2000" spc="-114" dirty="0"/>
              <a:t> </a:t>
            </a:r>
            <a:r>
              <a:rPr sz="2000" spc="-35" dirty="0"/>
              <a:t>groups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864108" y="1563624"/>
            <a:ext cx="7830820" cy="494030"/>
            <a:chOff x="864108" y="1563624"/>
            <a:chExt cx="7830820" cy="494030"/>
          </a:xfrm>
        </p:grpSpPr>
        <p:sp>
          <p:nvSpPr>
            <p:cNvPr id="4" name="object 4"/>
            <p:cNvSpPr/>
            <p:nvPr/>
          </p:nvSpPr>
          <p:spPr>
            <a:xfrm>
              <a:off x="871728" y="1571244"/>
              <a:ext cx="7815580" cy="478790"/>
            </a:xfrm>
            <a:custGeom>
              <a:avLst/>
              <a:gdLst/>
              <a:ahLst/>
              <a:cxnLst/>
              <a:rect l="l" t="t" r="r" b="b"/>
              <a:pathLst>
                <a:path w="7815580" h="478789">
                  <a:moveTo>
                    <a:pt x="7735316" y="0"/>
                  </a:moveTo>
                  <a:lnTo>
                    <a:pt x="79756" y="0"/>
                  </a:lnTo>
                  <a:lnTo>
                    <a:pt x="48713" y="6264"/>
                  </a:lnTo>
                  <a:lnTo>
                    <a:pt x="23361" y="23352"/>
                  </a:lnTo>
                  <a:lnTo>
                    <a:pt x="6268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8" y="429833"/>
                  </a:lnTo>
                  <a:lnTo>
                    <a:pt x="23361" y="455183"/>
                  </a:lnTo>
                  <a:lnTo>
                    <a:pt x="48713" y="472271"/>
                  </a:lnTo>
                  <a:lnTo>
                    <a:pt x="79756" y="478535"/>
                  </a:lnTo>
                  <a:lnTo>
                    <a:pt x="7735316" y="478535"/>
                  </a:lnTo>
                  <a:lnTo>
                    <a:pt x="7766369" y="472271"/>
                  </a:lnTo>
                  <a:lnTo>
                    <a:pt x="7791719" y="455183"/>
                  </a:lnTo>
                  <a:lnTo>
                    <a:pt x="7808807" y="429833"/>
                  </a:lnTo>
                  <a:lnTo>
                    <a:pt x="7815072" y="398779"/>
                  </a:lnTo>
                  <a:lnTo>
                    <a:pt x="7815072" y="79755"/>
                  </a:lnTo>
                  <a:lnTo>
                    <a:pt x="7808807" y="48702"/>
                  </a:lnTo>
                  <a:lnTo>
                    <a:pt x="7791719" y="23352"/>
                  </a:lnTo>
                  <a:lnTo>
                    <a:pt x="7766369" y="6264"/>
                  </a:lnTo>
                  <a:lnTo>
                    <a:pt x="7735316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728" y="1571244"/>
              <a:ext cx="7815580" cy="478790"/>
            </a:xfrm>
            <a:custGeom>
              <a:avLst/>
              <a:gdLst/>
              <a:ahLst/>
              <a:cxnLst/>
              <a:rect l="l" t="t" r="r" b="b"/>
              <a:pathLst>
                <a:path w="7815580" h="478789">
                  <a:moveTo>
                    <a:pt x="0" y="79755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7735316" y="0"/>
                  </a:lnTo>
                  <a:lnTo>
                    <a:pt x="7766369" y="6264"/>
                  </a:lnTo>
                  <a:lnTo>
                    <a:pt x="7791719" y="23352"/>
                  </a:lnTo>
                  <a:lnTo>
                    <a:pt x="7808807" y="48702"/>
                  </a:lnTo>
                  <a:lnTo>
                    <a:pt x="7815072" y="79755"/>
                  </a:lnTo>
                  <a:lnTo>
                    <a:pt x="7815072" y="398779"/>
                  </a:lnTo>
                  <a:lnTo>
                    <a:pt x="7808807" y="429833"/>
                  </a:lnTo>
                  <a:lnTo>
                    <a:pt x="7791719" y="455183"/>
                  </a:lnTo>
                  <a:lnTo>
                    <a:pt x="7766369" y="472271"/>
                  </a:lnTo>
                  <a:lnTo>
                    <a:pt x="7735316" y="478535"/>
                  </a:lnTo>
                  <a:lnTo>
                    <a:pt x="79756" y="478535"/>
                  </a:lnTo>
                  <a:lnTo>
                    <a:pt x="48713" y="472271"/>
                  </a:lnTo>
                  <a:lnTo>
                    <a:pt x="23361" y="455183"/>
                  </a:lnTo>
                  <a:lnTo>
                    <a:pt x="6268" y="429833"/>
                  </a:lnTo>
                  <a:lnTo>
                    <a:pt x="0" y="398779"/>
                  </a:lnTo>
                  <a:lnTo>
                    <a:pt x="0" y="7975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71727" y="3375659"/>
            <a:ext cx="7815580" cy="480059"/>
          </a:xfrm>
          <a:custGeom>
            <a:avLst/>
            <a:gdLst/>
            <a:ahLst/>
            <a:cxnLst/>
            <a:rect l="l" t="t" r="r" b="b"/>
            <a:pathLst>
              <a:path w="7815580" h="480060">
                <a:moveTo>
                  <a:pt x="7735062" y="0"/>
                </a:moveTo>
                <a:lnTo>
                  <a:pt x="80009" y="0"/>
                </a:lnTo>
                <a:lnTo>
                  <a:pt x="48868" y="6286"/>
                </a:lnTo>
                <a:lnTo>
                  <a:pt x="23436" y="23431"/>
                </a:lnTo>
                <a:lnTo>
                  <a:pt x="6288" y="48863"/>
                </a:lnTo>
                <a:lnTo>
                  <a:pt x="0" y="80010"/>
                </a:lnTo>
                <a:lnTo>
                  <a:pt x="0" y="400050"/>
                </a:lnTo>
                <a:lnTo>
                  <a:pt x="6288" y="431196"/>
                </a:lnTo>
                <a:lnTo>
                  <a:pt x="23436" y="456628"/>
                </a:lnTo>
                <a:lnTo>
                  <a:pt x="48868" y="473773"/>
                </a:lnTo>
                <a:lnTo>
                  <a:pt x="80009" y="480059"/>
                </a:lnTo>
                <a:lnTo>
                  <a:pt x="7735062" y="480059"/>
                </a:lnTo>
                <a:lnTo>
                  <a:pt x="7766208" y="473773"/>
                </a:lnTo>
                <a:lnTo>
                  <a:pt x="7791640" y="456628"/>
                </a:lnTo>
                <a:lnTo>
                  <a:pt x="7808785" y="431196"/>
                </a:lnTo>
                <a:lnTo>
                  <a:pt x="7815072" y="400050"/>
                </a:lnTo>
                <a:lnTo>
                  <a:pt x="7815072" y="80010"/>
                </a:lnTo>
                <a:lnTo>
                  <a:pt x="7808785" y="48863"/>
                </a:lnTo>
                <a:lnTo>
                  <a:pt x="7791640" y="23431"/>
                </a:lnTo>
                <a:lnTo>
                  <a:pt x="7766208" y="6286"/>
                </a:lnTo>
                <a:lnTo>
                  <a:pt x="7735062" y="0"/>
                </a:lnTo>
                <a:close/>
              </a:path>
            </a:pathLst>
          </a:custGeom>
          <a:solidFill>
            <a:srgbClr val="BCD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727" y="4951476"/>
            <a:ext cx="7815580" cy="480059"/>
          </a:xfrm>
          <a:custGeom>
            <a:avLst/>
            <a:gdLst/>
            <a:ahLst/>
            <a:cxnLst/>
            <a:rect l="l" t="t" r="r" b="b"/>
            <a:pathLst>
              <a:path w="7815580" h="480060">
                <a:moveTo>
                  <a:pt x="7735062" y="0"/>
                </a:moveTo>
                <a:lnTo>
                  <a:pt x="80009" y="0"/>
                </a:lnTo>
                <a:lnTo>
                  <a:pt x="48868" y="6286"/>
                </a:lnTo>
                <a:lnTo>
                  <a:pt x="23436" y="23431"/>
                </a:lnTo>
                <a:lnTo>
                  <a:pt x="6288" y="48863"/>
                </a:lnTo>
                <a:lnTo>
                  <a:pt x="0" y="80010"/>
                </a:lnTo>
                <a:lnTo>
                  <a:pt x="0" y="400050"/>
                </a:lnTo>
                <a:lnTo>
                  <a:pt x="6288" y="431196"/>
                </a:lnTo>
                <a:lnTo>
                  <a:pt x="23436" y="456628"/>
                </a:lnTo>
                <a:lnTo>
                  <a:pt x="48868" y="473773"/>
                </a:lnTo>
                <a:lnTo>
                  <a:pt x="80009" y="480060"/>
                </a:lnTo>
                <a:lnTo>
                  <a:pt x="7735062" y="480060"/>
                </a:lnTo>
                <a:lnTo>
                  <a:pt x="7766208" y="473773"/>
                </a:lnTo>
                <a:lnTo>
                  <a:pt x="7791640" y="456628"/>
                </a:lnTo>
                <a:lnTo>
                  <a:pt x="7808785" y="431196"/>
                </a:lnTo>
                <a:lnTo>
                  <a:pt x="7815072" y="400050"/>
                </a:lnTo>
                <a:lnTo>
                  <a:pt x="7815072" y="80010"/>
                </a:lnTo>
                <a:lnTo>
                  <a:pt x="7808785" y="48863"/>
                </a:lnTo>
                <a:lnTo>
                  <a:pt x="7791640" y="23431"/>
                </a:lnTo>
                <a:lnTo>
                  <a:pt x="7766208" y="6286"/>
                </a:lnTo>
                <a:lnTo>
                  <a:pt x="7735062" y="0"/>
                </a:lnTo>
                <a:close/>
              </a:path>
            </a:pathLst>
          </a:custGeom>
          <a:solidFill>
            <a:srgbClr val="2EC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727" y="5489447"/>
            <a:ext cx="7815580" cy="480059"/>
          </a:xfrm>
          <a:custGeom>
            <a:avLst/>
            <a:gdLst/>
            <a:ahLst/>
            <a:cxnLst/>
            <a:rect l="l" t="t" r="r" b="b"/>
            <a:pathLst>
              <a:path w="7815580" h="480060">
                <a:moveTo>
                  <a:pt x="7735062" y="0"/>
                </a:moveTo>
                <a:lnTo>
                  <a:pt x="80009" y="0"/>
                </a:lnTo>
                <a:lnTo>
                  <a:pt x="48868" y="6286"/>
                </a:lnTo>
                <a:lnTo>
                  <a:pt x="23436" y="23431"/>
                </a:lnTo>
                <a:lnTo>
                  <a:pt x="6288" y="48863"/>
                </a:lnTo>
                <a:lnTo>
                  <a:pt x="0" y="80009"/>
                </a:lnTo>
                <a:lnTo>
                  <a:pt x="0" y="400049"/>
                </a:lnTo>
                <a:lnTo>
                  <a:pt x="6288" y="431191"/>
                </a:lnTo>
                <a:lnTo>
                  <a:pt x="23436" y="456623"/>
                </a:lnTo>
                <a:lnTo>
                  <a:pt x="48868" y="473771"/>
                </a:lnTo>
                <a:lnTo>
                  <a:pt x="80009" y="480059"/>
                </a:lnTo>
                <a:lnTo>
                  <a:pt x="7735062" y="480059"/>
                </a:lnTo>
                <a:lnTo>
                  <a:pt x="7766208" y="473771"/>
                </a:lnTo>
                <a:lnTo>
                  <a:pt x="7791640" y="456623"/>
                </a:lnTo>
                <a:lnTo>
                  <a:pt x="7808785" y="431191"/>
                </a:lnTo>
                <a:lnTo>
                  <a:pt x="7815072" y="400049"/>
                </a:lnTo>
                <a:lnTo>
                  <a:pt x="7815072" y="80009"/>
                </a:lnTo>
                <a:lnTo>
                  <a:pt x="7808785" y="48863"/>
                </a:lnTo>
                <a:lnTo>
                  <a:pt x="7791640" y="23431"/>
                </a:lnTo>
                <a:lnTo>
                  <a:pt x="7766208" y="6286"/>
                </a:lnTo>
                <a:lnTo>
                  <a:pt x="7735062" y="0"/>
                </a:lnTo>
                <a:close/>
              </a:path>
            </a:pathLst>
          </a:custGeom>
          <a:solidFill>
            <a:srgbClr val="31A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727" y="6027420"/>
            <a:ext cx="7815580" cy="478790"/>
          </a:xfrm>
          <a:custGeom>
            <a:avLst/>
            <a:gdLst/>
            <a:ahLst/>
            <a:cxnLst/>
            <a:rect l="l" t="t" r="r" b="b"/>
            <a:pathLst>
              <a:path w="7815580" h="478790">
                <a:moveTo>
                  <a:pt x="7735316" y="0"/>
                </a:moveTo>
                <a:lnTo>
                  <a:pt x="79756" y="0"/>
                </a:lnTo>
                <a:lnTo>
                  <a:pt x="48713" y="6268"/>
                </a:lnTo>
                <a:lnTo>
                  <a:pt x="23361" y="23361"/>
                </a:lnTo>
                <a:lnTo>
                  <a:pt x="6268" y="48713"/>
                </a:lnTo>
                <a:lnTo>
                  <a:pt x="0" y="79755"/>
                </a:lnTo>
                <a:lnTo>
                  <a:pt x="0" y="398779"/>
                </a:lnTo>
                <a:lnTo>
                  <a:pt x="6268" y="429822"/>
                </a:lnTo>
                <a:lnTo>
                  <a:pt x="23361" y="455174"/>
                </a:lnTo>
                <a:lnTo>
                  <a:pt x="48713" y="472267"/>
                </a:lnTo>
                <a:lnTo>
                  <a:pt x="79756" y="478535"/>
                </a:lnTo>
                <a:lnTo>
                  <a:pt x="7735316" y="478535"/>
                </a:lnTo>
                <a:lnTo>
                  <a:pt x="7766369" y="472267"/>
                </a:lnTo>
                <a:lnTo>
                  <a:pt x="7791719" y="455174"/>
                </a:lnTo>
                <a:lnTo>
                  <a:pt x="7808807" y="429822"/>
                </a:lnTo>
                <a:lnTo>
                  <a:pt x="7815072" y="398779"/>
                </a:lnTo>
                <a:lnTo>
                  <a:pt x="7815072" y="79755"/>
                </a:lnTo>
                <a:lnTo>
                  <a:pt x="7808807" y="48713"/>
                </a:lnTo>
                <a:lnTo>
                  <a:pt x="7791719" y="23361"/>
                </a:lnTo>
                <a:lnTo>
                  <a:pt x="7766369" y="6268"/>
                </a:lnTo>
                <a:lnTo>
                  <a:pt x="7735316" y="0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9002" y="1476548"/>
            <a:ext cx="7152005" cy="492569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Infectious</a:t>
            </a:r>
            <a:endParaRPr sz="2000">
              <a:latin typeface="Arial"/>
              <a:cs typeface="Arial"/>
            </a:endParaRPr>
          </a:p>
          <a:p>
            <a:pPr marL="333375" marR="5080" indent="-172720">
              <a:lnSpc>
                <a:spcPts val="1750"/>
              </a:lnSpc>
              <a:spcBef>
                <a:spcPts val="1065"/>
              </a:spcBef>
              <a:buChar char="•"/>
              <a:tabLst>
                <a:tab pos="334010" algn="l"/>
              </a:tabLst>
            </a:pPr>
            <a:r>
              <a:rPr sz="1600" spc="-55" dirty="0">
                <a:latin typeface="Arial"/>
                <a:cs typeface="Arial"/>
              </a:rPr>
              <a:t>Viral </a:t>
            </a:r>
            <a:r>
              <a:rPr sz="1600" spc="-5" dirty="0">
                <a:latin typeface="Arial"/>
                <a:cs typeface="Arial"/>
              </a:rPr>
              <a:t>(most </a:t>
            </a:r>
            <a:r>
              <a:rPr sz="1600" spc="-25" dirty="0">
                <a:latin typeface="Arial"/>
                <a:cs typeface="Arial"/>
              </a:rPr>
              <a:t>common): </a:t>
            </a:r>
            <a:r>
              <a:rPr sz="1600" spc="-95" dirty="0">
                <a:latin typeface="Arial"/>
                <a:cs typeface="Arial"/>
              </a:rPr>
              <a:t>URTI, </a:t>
            </a:r>
            <a:r>
              <a:rPr sz="1600" spc="-75" dirty="0">
                <a:latin typeface="Arial"/>
                <a:cs typeface="Arial"/>
              </a:rPr>
              <a:t>measles, </a:t>
            </a:r>
            <a:r>
              <a:rPr sz="1600" spc="-45" dirty="0">
                <a:latin typeface="Arial"/>
                <a:cs typeface="Arial"/>
              </a:rPr>
              <a:t>varicella, </a:t>
            </a:r>
            <a:r>
              <a:rPr sz="1600" spc="-30" dirty="0">
                <a:latin typeface="Arial"/>
                <a:cs typeface="Arial"/>
              </a:rPr>
              <a:t>rubella, </a:t>
            </a:r>
            <a:r>
              <a:rPr sz="1600" spc="-15" dirty="0">
                <a:latin typeface="Arial"/>
                <a:cs typeface="Arial"/>
              </a:rPr>
              <a:t>hepatitis, </a:t>
            </a:r>
            <a:r>
              <a:rPr sz="1600" spc="-90" dirty="0">
                <a:latin typeface="Arial"/>
                <a:cs typeface="Arial"/>
              </a:rPr>
              <a:t>HIV,</a:t>
            </a:r>
            <a:r>
              <a:rPr sz="1600" spc="-34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EBV, </a:t>
            </a:r>
            <a:r>
              <a:rPr sz="1600" spc="-125" dirty="0">
                <a:latin typeface="Arial"/>
                <a:cs typeface="Arial"/>
              </a:rPr>
              <a:t>CMV,  </a:t>
            </a:r>
            <a:r>
              <a:rPr sz="1600" spc="-45" dirty="0">
                <a:latin typeface="Arial"/>
                <a:cs typeface="Arial"/>
              </a:rPr>
              <a:t>adenovirus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00"/>
              </a:spcBef>
              <a:buChar char="•"/>
              <a:tabLst>
                <a:tab pos="334010" algn="l"/>
              </a:tabLst>
            </a:pPr>
            <a:r>
              <a:rPr sz="1600" spc="-40" dirty="0">
                <a:latin typeface="Arial"/>
                <a:cs typeface="Arial"/>
              </a:rPr>
              <a:t>Bacterial: </a:t>
            </a:r>
            <a:r>
              <a:rPr sz="1600" spc="-45" dirty="0">
                <a:latin typeface="Arial"/>
                <a:cs typeface="Arial"/>
              </a:rPr>
              <a:t>syphilis, </a:t>
            </a:r>
            <a:r>
              <a:rPr sz="1600" spc="-40" dirty="0">
                <a:latin typeface="Arial"/>
                <a:cs typeface="Arial"/>
              </a:rPr>
              <a:t>brucellosis, </a:t>
            </a:r>
            <a:r>
              <a:rPr sz="1600" spc="-30" dirty="0">
                <a:latin typeface="Arial"/>
                <a:cs typeface="Arial"/>
              </a:rPr>
              <a:t>tuberculosis, </a:t>
            </a:r>
            <a:r>
              <a:rPr sz="1600" dirty="0">
                <a:latin typeface="Arial"/>
                <a:cs typeface="Arial"/>
              </a:rPr>
              <a:t>typhoid</a:t>
            </a:r>
            <a:r>
              <a:rPr sz="1600" spc="-3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fever, </a:t>
            </a:r>
            <a:r>
              <a:rPr sz="1600" spc="-40" dirty="0">
                <a:latin typeface="Arial"/>
                <a:cs typeface="Arial"/>
              </a:rPr>
              <a:t>septicemia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334010" algn="l"/>
              </a:tabLst>
            </a:pPr>
            <a:r>
              <a:rPr sz="1600" spc="-65" dirty="0">
                <a:latin typeface="Arial"/>
                <a:cs typeface="Arial"/>
              </a:rPr>
              <a:t>Fungal: </a:t>
            </a:r>
            <a:r>
              <a:rPr sz="1600" spc="-45" dirty="0">
                <a:latin typeface="Arial"/>
                <a:cs typeface="Arial"/>
              </a:rPr>
              <a:t>histoplasmosis,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coccidioidomycosis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334010" algn="l"/>
              </a:tabLst>
            </a:pPr>
            <a:r>
              <a:rPr sz="1600" spc="-30" dirty="0">
                <a:latin typeface="Arial"/>
                <a:cs typeface="Arial"/>
              </a:rPr>
              <a:t>Protozoal: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toxoplasmosis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Non-infectious 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20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865"/>
              </a:spcBef>
              <a:buChar char="•"/>
              <a:tabLst>
                <a:tab pos="334010" algn="l"/>
              </a:tabLst>
            </a:pPr>
            <a:r>
              <a:rPr sz="1600" spc="-35" dirty="0">
                <a:latin typeface="Arial"/>
                <a:cs typeface="Arial"/>
              </a:rPr>
              <a:t>Rheumatologic </a:t>
            </a:r>
            <a:r>
              <a:rPr sz="1600" spc="-85" dirty="0">
                <a:latin typeface="Arial"/>
                <a:cs typeface="Arial"/>
              </a:rPr>
              <a:t>diseases: </a:t>
            </a:r>
            <a:r>
              <a:rPr sz="1600" spc="-65" dirty="0">
                <a:latin typeface="Arial"/>
                <a:cs typeface="Arial"/>
              </a:rPr>
              <a:t>Sarcoidosis, </a:t>
            </a:r>
            <a:r>
              <a:rPr sz="1600" spc="-15" dirty="0">
                <a:latin typeface="Arial"/>
                <a:cs typeface="Arial"/>
              </a:rPr>
              <a:t>rheumatoid </a:t>
            </a:r>
            <a:r>
              <a:rPr sz="1600" spc="-5" dirty="0">
                <a:latin typeface="Arial"/>
                <a:cs typeface="Arial"/>
              </a:rPr>
              <a:t>arthritis,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SLE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334010" algn="l"/>
              </a:tabLst>
            </a:pPr>
            <a:r>
              <a:rPr sz="1600" spc="-50" dirty="0">
                <a:latin typeface="Arial"/>
                <a:cs typeface="Arial"/>
              </a:rPr>
              <a:t>Storage </a:t>
            </a:r>
            <a:r>
              <a:rPr sz="1600" spc="-85" dirty="0">
                <a:latin typeface="Arial"/>
                <a:cs typeface="Arial"/>
              </a:rPr>
              <a:t>diseases: </a:t>
            </a:r>
            <a:r>
              <a:rPr sz="1600" spc="-60" dirty="0">
                <a:latin typeface="Arial"/>
                <a:cs typeface="Arial"/>
              </a:rPr>
              <a:t>Neimenn-Pick </a:t>
            </a:r>
            <a:r>
              <a:rPr sz="1600" spc="-80" dirty="0">
                <a:latin typeface="Arial"/>
                <a:cs typeface="Arial"/>
              </a:rPr>
              <a:t>disease, Gaucher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disease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334010" algn="l"/>
              </a:tabLst>
            </a:pPr>
            <a:r>
              <a:rPr sz="1600" spc="-75" dirty="0">
                <a:latin typeface="Arial"/>
                <a:cs typeface="Arial"/>
              </a:rPr>
              <a:t>Serum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sickness</a:t>
            </a:r>
            <a:endParaRPr sz="1600">
              <a:latin typeface="Arial"/>
              <a:cs typeface="Arial"/>
            </a:endParaRPr>
          </a:p>
          <a:p>
            <a:pPr marL="33337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334010" algn="l"/>
              </a:tabLst>
            </a:pPr>
            <a:r>
              <a:rPr sz="1600" spc="-60" dirty="0">
                <a:latin typeface="Arial"/>
                <a:cs typeface="Arial"/>
              </a:rPr>
              <a:t>Rosai-Dorfman</a:t>
            </a:r>
            <a:r>
              <a:rPr sz="1600" spc="-85" dirty="0">
                <a:latin typeface="Arial"/>
                <a:cs typeface="Arial"/>
              </a:rPr>
              <a:t> disease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Malignant: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leukemia,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lymphoma,</a:t>
            </a:r>
            <a:r>
              <a:rPr sz="20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neuroblastoma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reaction: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phenytoin,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allopurinol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Hyperthyroidism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2041</Words>
  <Application>Microsoft Office PowerPoint</Application>
  <PresentationFormat>On-screen Show (4:3)</PresentationFormat>
  <Paragraphs>329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Times New Roman</vt:lpstr>
      <vt:lpstr>Trebuchet MS</vt:lpstr>
      <vt:lpstr>Wingdings</vt:lpstr>
      <vt:lpstr>Office Theme</vt:lpstr>
      <vt:lpstr>Approach to Child with  Lymphadenopathy</vt:lpstr>
      <vt:lpstr>Outline</vt:lpstr>
      <vt:lpstr>Introduction</vt:lpstr>
      <vt:lpstr>Groups of Lymph Nodes</vt:lpstr>
      <vt:lpstr>Lymphadenopathy</vt:lpstr>
      <vt:lpstr>Pathophysiology</vt:lpstr>
      <vt:lpstr>Lymphadenopathy</vt:lpstr>
      <vt:lpstr>Generalized adenopathy</vt:lpstr>
      <vt:lpstr>Generalized enlargement of more than 2 noncontiguous lymph node groups</vt:lpstr>
      <vt:lpstr>Infectious Mononucleosis (Glandular  Fever)</vt:lpstr>
      <vt:lpstr>Infectious Mononucleosis Findings</vt:lpstr>
      <vt:lpstr>Cytomegalovirus</vt:lpstr>
      <vt:lpstr>Suppurative Bacterial Lymphadenitis</vt:lpstr>
      <vt:lpstr>TB Lymphadenitis</vt:lpstr>
      <vt:lpstr>Syphilis</vt:lpstr>
      <vt:lpstr>Cat Scratch Disease</vt:lpstr>
      <vt:lpstr>Toxoplasmosis</vt:lpstr>
      <vt:lpstr>Storage diseases</vt:lpstr>
      <vt:lpstr>Localized enlargement of a single node or multiple contiguous nodal regions</vt:lpstr>
      <vt:lpstr>Localized enlargement of a single node or multiple contiguous nodal regions</vt:lpstr>
      <vt:lpstr>Differential Diagnosis</vt:lpstr>
      <vt:lpstr>Differential Diagnosis</vt:lpstr>
      <vt:lpstr>PowerPoint Presentation</vt:lpstr>
      <vt:lpstr>Differential Diagnosis</vt:lpstr>
      <vt:lpstr>History</vt:lpstr>
      <vt:lpstr>History</vt:lpstr>
      <vt:lpstr>Kawasaki Disease</vt:lpstr>
      <vt:lpstr>Systemic Manifestations of Kawasaki  Disease</vt:lpstr>
      <vt:lpstr>Investigations</vt:lpstr>
      <vt:lpstr>Imaging Studies</vt:lpstr>
      <vt:lpstr>Biopsy indications</vt:lpstr>
      <vt:lpstr>Management</vt:lpstr>
      <vt:lpstr>Management</vt:lpstr>
      <vt:lpstr>Conclusion</vt:lpstr>
      <vt:lpstr>Viral Lymphadenitis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Child with  Lymphadenopathy</dc:title>
  <dc:creator>abdulkarim alrabiaah</dc:creator>
  <cp:lastModifiedBy>alrabiaah@gmail.com</cp:lastModifiedBy>
  <cp:revision>1</cp:revision>
  <dcterms:created xsi:type="dcterms:W3CDTF">2020-03-12T14:19:24Z</dcterms:created>
  <dcterms:modified xsi:type="dcterms:W3CDTF">2020-03-12T14:29:50Z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2020-03-12T00:00:00Z</vt:filetime>
  </property>
</Properties>
</file>