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Lst>
  <p:notesMasterIdLst>
    <p:notesMasterId r:id="rId82"/>
  </p:notesMasterIdLst>
  <p:sldIdLst>
    <p:sldId id="256" r:id="rId2"/>
    <p:sldId id="258" r:id="rId3"/>
    <p:sldId id="324" r:id="rId4"/>
    <p:sldId id="259" r:id="rId5"/>
    <p:sldId id="277" r:id="rId6"/>
    <p:sldId id="260" r:id="rId7"/>
    <p:sldId id="331" r:id="rId8"/>
    <p:sldId id="278" r:id="rId9"/>
    <p:sldId id="257" r:id="rId10"/>
    <p:sldId id="262" r:id="rId11"/>
    <p:sldId id="274" r:id="rId12"/>
    <p:sldId id="312" r:id="rId13"/>
    <p:sldId id="316" r:id="rId14"/>
    <p:sldId id="264" r:id="rId15"/>
    <p:sldId id="314" r:id="rId16"/>
    <p:sldId id="275" r:id="rId17"/>
    <p:sldId id="354" r:id="rId18"/>
    <p:sldId id="276" r:id="rId19"/>
    <p:sldId id="342" r:id="rId20"/>
    <p:sldId id="306" r:id="rId21"/>
    <p:sldId id="267" r:id="rId22"/>
    <p:sldId id="303" r:id="rId23"/>
    <p:sldId id="305" r:id="rId24"/>
    <p:sldId id="266" r:id="rId25"/>
    <p:sldId id="265" r:id="rId26"/>
    <p:sldId id="329" r:id="rId27"/>
    <p:sldId id="313" r:id="rId28"/>
    <p:sldId id="330" r:id="rId29"/>
    <p:sldId id="272" r:id="rId30"/>
    <p:sldId id="273" r:id="rId31"/>
    <p:sldId id="279" r:id="rId32"/>
    <p:sldId id="359" r:id="rId33"/>
    <p:sldId id="297" r:id="rId34"/>
    <p:sldId id="358" r:id="rId35"/>
    <p:sldId id="298" r:id="rId36"/>
    <p:sldId id="352" r:id="rId37"/>
    <p:sldId id="334" r:id="rId38"/>
    <p:sldId id="300" r:id="rId39"/>
    <p:sldId id="346" r:id="rId40"/>
    <p:sldId id="345" r:id="rId41"/>
    <p:sldId id="301" r:id="rId42"/>
    <p:sldId id="318" r:id="rId43"/>
    <p:sldId id="319" r:id="rId44"/>
    <p:sldId id="326" r:id="rId45"/>
    <p:sldId id="348" r:id="rId46"/>
    <p:sldId id="327" r:id="rId47"/>
    <p:sldId id="322" r:id="rId48"/>
    <p:sldId id="325" r:id="rId49"/>
    <p:sldId id="320" r:id="rId50"/>
    <p:sldId id="328" r:id="rId51"/>
    <p:sldId id="308" r:id="rId52"/>
    <p:sldId id="347" r:id="rId53"/>
    <p:sldId id="311" r:id="rId54"/>
    <p:sldId id="355" r:id="rId55"/>
    <p:sldId id="356" r:id="rId56"/>
    <p:sldId id="350" r:id="rId57"/>
    <p:sldId id="282" r:id="rId58"/>
    <p:sldId id="283" r:id="rId59"/>
    <p:sldId id="284" r:id="rId60"/>
    <p:sldId id="291" r:id="rId61"/>
    <p:sldId id="292" r:id="rId62"/>
    <p:sldId id="335" r:id="rId63"/>
    <p:sldId id="357" r:id="rId64"/>
    <p:sldId id="285" r:id="rId65"/>
    <p:sldId id="309" r:id="rId66"/>
    <p:sldId id="286" r:id="rId67"/>
    <p:sldId id="296" r:id="rId68"/>
    <p:sldId id="288" r:id="rId69"/>
    <p:sldId id="337" r:id="rId70"/>
    <p:sldId id="336" r:id="rId71"/>
    <p:sldId id="349" r:id="rId72"/>
    <p:sldId id="353" r:id="rId73"/>
    <p:sldId id="289" r:id="rId74"/>
    <p:sldId id="310" r:id="rId75"/>
    <p:sldId id="321" r:id="rId76"/>
    <p:sldId id="339" r:id="rId77"/>
    <p:sldId id="338" r:id="rId78"/>
    <p:sldId id="341" r:id="rId79"/>
    <p:sldId id="344" r:id="rId80"/>
    <p:sldId id="340"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94E0"/>
    <a:srgbClr val="B3D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86306" autoAdjust="0"/>
  </p:normalViewPr>
  <p:slideViewPr>
    <p:cSldViewPr>
      <p:cViewPr>
        <p:scale>
          <a:sx n="57" d="100"/>
          <a:sy n="57" d="100"/>
        </p:scale>
        <p:origin x="-486" y="-216"/>
      </p:cViewPr>
      <p:guideLst>
        <p:guide orient="horz" pos="2160"/>
        <p:guide pos="2880"/>
      </p:guideLst>
    </p:cSldViewPr>
  </p:slideViewPr>
  <p:notesTextViewPr>
    <p:cViewPr>
      <p:scale>
        <a:sx n="1" d="1"/>
        <a:sy n="1" d="1"/>
      </p:scale>
      <p:origin x="0" y="0"/>
    </p:cViewPr>
  </p:notesTextViewPr>
  <p:sorterViewPr>
    <p:cViewPr>
      <p:scale>
        <a:sx n="106" d="100"/>
        <a:sy n="106" d="100"/>
      </p:scale>
      <p:origin x="0" y="-100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837E41-9737-44F6-B7A4-1BC1DF2FEC64}" type="datetimeFigureOut">
              <a:rPr lang="en-US" smtClean="0"/>
              <a:t>2/12/2020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61F35-B13A-41DD-9471-9E9B6CC47819}" type="slidenum">
              <a:rPr lang="en-US" smtClean="0"/>
              <a:t>‹#›</a:t>
            </a:fld>
            <a:endParaRPr lang="en-US"/>
          </a:p>
        </p:txBody>
      </p:sp>
    </p:spTree>
    <p:extLst>
      <p:ext uri="{BB962C8B-B14F-4D97-AF65-F5344CB8AC3E}">
        <p14:creationId xmlns:p14="http://schemas.microsoft.com/office/powerpoint/2010/main" val="774379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61F35-B13A-41DD-9471-9E9B6CC47819}" type="slidenum">
              <a:rPr lang="en-US" smtClean="0"/>
              <a:t>1</a:t>
            </a:fld>
            <a:endParaRPr lang="en-US"/>
          </a:p>
        </p:txBody>
      </p:sp>
    </p:spTree>
    <p:extLst>
      <p:ext uri="{BB962C8B-B14F-4D97-AF65-F5344CB8AC3E}">
        <p14:creationId xmlns:p14="http://schemas.microsoft.com/office/powerpoint/2010/main" val="296544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61F35-B13A-41DD-9471-9E9B6CC47819}" type="slidenum">
              <a:rPr lang="en-US" smtClean="0"/>
              <a:t>2</a:t>
            </a:fld>
            <a:endParaRPr lang="en-US"/>
          </a:p>
        </p:txBody>
      </p:sp>
    </p:spTree>
    <p:extLst>
      <p:ext uri="{BB962C8B-B14F-4D97-AF65-F5344CB8AC3E}">
        <p14:creationId xmlns:p14="http://schemas.microsoft.com/office/powerpoint/2010/main" val="252760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F0CA11-D963-4181-A9F1-C14ACF636E6E}"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6913F-F71F-4AD7-91B3-851AF382D927}" type="slidenum">
              <a:rPr lang="en-US" smtClean="0"/>
              <a:pPr/>
              <a:t>‹#›</a:t>
            </a:fld>
            <a:endParaRPr lang="en-US"/>
          </a:p>
        </p:txBody>
      </p:sp>
    </p:spTree>
    <p:extLst>
      <p:ext uri="{BB962C8B-B14F-4D97-AF65-F5344CB8AC3E}">
        <p14:creationId xmlns:p14="http://schemas.microsoft.com/office/powerpoint/2010/main" val="126090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F0CA11-D963-4181-A9F1-C14ACF636E6E}"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6913F-F71F-4AD7-91B3-851AF382D927}" type="slidenum">
              <a:rPr lang="en-US" smtClean="0"/>
              <a:pPr/>
              <a:t>‹#›</a:t>
            </a:fld>
            <a:endParaRPr lang="en-US"/>
          </a:p>
        </p:txBody>
      </p:sp>
    </p:spTree>
    <p:extLst>
      <p:ext uri="{BB962C8B-B14F-4D97-AF65-F5344CB8AC3E}">
        <p14:creationId xmlns:p14="http://schemas.microsoft.com/office/powerpoint/2010/main" val="2563072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F0CA11-D963-4181-A9F1-C14ACF636E6E}"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6913F-F71F-4AD7-91B3-851AF382D927}" type="slidenum">
              <a:rPr lang="en-US" smtClean="0"/>
              <a:pPr/>
              <a:t>‹#›</a:t>
            </a:fld>
            <a:endParaRPr lang="en-US"/>
          </a:p>
        </p:txBody>
      </p:sp>
    </p:spTree>
    <p:extLst>
      <p:ext uri="{BB962C8B-B14F-4D97-AF65-F5344CB8AC3E}">
        <p14:creationId xmlns:p14="http://schemas.microsoft.com/office/powerpoint/2010/main" val="3523931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F0CA11-D963-4181-A9F1-C14ACF636E6E}"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6913F-F71F-4AD7-91B3-851AF382D927}" type="slidenum">
              <a:rPr lang="en-US" smtClean="0"/>
              <a:pPr/>
              <a:t>‹#›</a:t>
            </a:fld>
            <a:endParaRPr lang="en-US"/>
          </a:p>
        </p:txBody>
      </p:sp>
    </p:spTree>
    <p:extLst>
      <p:ext uri="{BB962C8B-B14F-4D97-AF65-F5344CB8AC3E}">
        <p14:creationId xmlns:p14="http://schemas.microsoft.com/office/powerpoint/2010/main" val="1531730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F0CA11-D963-4181-A9F1-C14ACF636E6E}"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6913F-F71F-4AD7-91B3-851AF382D927}" type="slidenum">
              <a:rPr lang="en-US" smtClean="0"/>
              <a:pPr/>
              <a:t>‹#›</a:t>
            </a:fld>
            <a:endParaRPr lang="en-US"/>
          </a:p>
        </p:txBody>
      </p:sp>
    </p:spTree>
    <p:extLst>
      <p:ext uri="{BB962C8B-B14F-4D97-AF65-F5344CB8AC3E}">
        <p14:creationId xmlns:p14="http://schemas.microsoft.com/office/powerpoint/2010/main" val="1974738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F0CA11-D963-4181-A9F1-C14ACF636E6E}" type="datetimeFigureOut">
              <a:rPr lang="en-US" smtClean="0"/>
              <a:pPr/>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6913F-F71F-4AD7-91B3-851AF382D927}" type="slidenum">
              <a:rPr lang="en-US" smtClean="0"/>
              <a:pPr/>
              <a:t>‹#›</a:t>
            </a:fld>
            <a:endParaRPr lang="en-US"/>
          </a:p>
        </p:txBody>
      </p:sp>
    </p:spTree>
    <p:extLst>
      <p:ext uri="{BB962C8B-B14F-4D97-AF65-F5344CB8AC3E}">
        <p14:creationId xmlns:p14="http://schemas.microsoft.com/office/powerpoint/2010/main" val="168876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F0CA11-D963-4181-A9F1-C14ACF636E6E}" type="datetimeFigureOut">
              <a:rPr lang="en-US" smtClean="0"/>
              <a:pPr/>
              <a:t>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D6913F-F71F-4AD7-91B3-851AF382D927}" type="slidenum">
              <a:rPr lang="en-US" smtClean="0"/>
              <a:pPr/>
              <a:t>‹#›</a:t>
            </a:fld>
            <a:endParaRPr lang="en-US"/>
          </a:p>
        </p:txBody>
      </p:sp>
    </p:spTree>
    <p:extLst>
      <p:ext uri="{BB962C8B-B14F-4D97-AF65-F5344CB8AC3E}">
        <p14:creationId xmlns:p14="http://schemas.microsoft.com/office/powerpoint/2010/main" val="305994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F0CA11-D963-4181-A9F1-C14ACF636E6E}" type="datetimeFigureOut">
              <a:rPr lang="en-US" smtClean="0"/>
              <a:pPr/>
              <a:t>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D6913F-F71F-4AD7-91B3-851AF382D927}" type="slidenum">
              <a:rPr lang="en-US" smtClean="0"/>
              <a:pPr/>
              <a:t>‹#›</a:t>
            </a:fld>
            <a:endParaRPr lang="en-US"/>
          </a:p>
        </p:txBody>
      </p:sp>
    </p:spTree>
    <p:extLst>
      <p:ext uri="{BB962C8B-B14F-4D97-AF65-F5344CB8AC3E}">
        <p14:creationId xmlns:p14="http://schemas.microsoft.com/office/powerpoint/2010/main" val="496836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0CA11-D963-4181-A9F1-C14ACF636E6E}" type="datetimeFigureOut">
              <a:rPr lang="en-US" smtClean="0"/>
              <a:pPr/>
              <a:t>2/12/2020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D6913F-F71F-4AD7-91B3-851AF382D927}" type="slidenum">
              <a:rPr lang="en-US" smtClean="0"/>
              <a:pPr/>
              <a:t>‹#›</a:t>
            </a:fld>
            <a:endParaRPr lang="en-US"/>
          </a:p>
        </p:txBody>
      </p:sp>
    </p:spTree>
    <p:extLst>
      <p:ext uri="{BB962C8B-B14F-4D97-AF65-F5344CB8AC3E}">
        <p14:creationId xmlns:p14="http://schemas.microsoft.com/office/powerpoint/2010/main" val="3297698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F0CA11-D963-4181-A9F1-C14ACF636E6E}" type="datetimeFigureOut">
              <a:rPr lang="en-US" smtClean="0"/>
              <a:pPr/>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6913F-F71F-4AD7-91B3-851AF382D927}" type="slidenum">
              <a:rPr lang="en-US" smtClean="0"/>
              <a:pPr/>
              <a:t>‹#›</a:t>
            </a:fld>
            <a:endParaRPr lang="en-US"/>
          </a:p>
        </p:txBody>
      </p:sp>
    </p:spTree>
    <p:extLst>
      <p:ext uri="{BB962C8B-B14F-4D97-AF65-F5344CB8AC3E}">
        <p14:creationId xmlns:p14="http://schemas.microsoft.com/office/powerpoint/2010/main" val="620241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F0CA11-D963-4181-A9F1-C14ACF636E6E}" type="datetimeFigureOut">
              <a:rPr lang="en-US" smtClean="0"/>
              <a:pPr/>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6913F-F71F-4AD7-91B3-851AF382D927}" type="slidenum">
              <a:rPr lang="en-US" smtClean="0"/>
              <a:pPr/>
              <a:t>‹#›</a:t>
            </a:fld>
            <a:endParaRPr lang="en-US"/>
          </a:p>
        </p:txBody>
      </p:sp>
    </p:spTree>
    <p:extLst>
      <p:ext uri="{BB962C8B-B14F-4D97-AF65-F5344CB8AC3E}">
        <p14:creationId xmlns:p14="http://schemas.microsoft.com/office/powerpoint/2010/main" val="393820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0CA11-D963-4181-A9F1-C14ACF636E6E}" type="datetimeFigureOut">
              <a:rPr lang="en-US" smtClean="0"/>
              <a:pPr/>
              <a:t>2/12/2020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6913F-F71F-4AD7-91B3-851AF382D927}" type="slidenum">
              <a:rPr lang="en-US" smtClean="0"/>
              <a:pPr/>
              <a:t>‹#›</a:t>
            </a:fld>
            <a:endParaRPr lang="en-US"/>
          </a:p>
        </p:txBody>
      </p:sp>
    </p:spTree>
    <p:extLst>
      <p:ext uri="{BB962C8B-B14F-4D97-AF65-F5344CB8AC3E}">
        <p14:creationId xmlns:p14="http://schemas.microsoft.com/office/powerpoint/2010/main" val="108015987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S3oZrMGDMMw" TargetMode="External"/><Relationship Id="rId2" Type="http://schemas.openxmlformats.org/officeDocument/2006/relationships/hyperlink" Target="https://www.youtube.com/watch?v=TIV460AQUWk"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www.youtube.com/watch?v=TIV460AQUWk"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6713"/>
            <a:ext cx="7772400" cy="1944215"/>
          </a:xfrm>
        </p:spPr>
        <p:txBody>
          <a:bodyPr>
            <a:normAutofit/>
          </a:bodyPr>
          <a:lstStyle/>
          <a:p>
            <a:r>
              <a:rPr lang="en-GB" b="1" dirty="0">
                <a:solidFill>
                  <a:schemeClr val="tx2"/>
                </a:solidFill>
                <a:latin typeface="Calibri" panose="020F0502020204030204" pitchFamily="34" charset="0"/>
                <a:cs typeface="Calibri" panose="020F0502020204030204" pitchFamily="34" charset="0"/>
              </a:rPr>
              <a:t>Common Childhood Infectious Diseases</a:t>
            </a:r>
            <a:endParaRPr lang="en-US" b="1" dirty="0">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755576" y="3068960"/>
            <a:ext cx="7632848" cy="2304256"/>
          </a:xfrm>
        </p:spPr>
        <p:txBody>
          <a:bodyPr>
            <a:normAutofit/>
          </a:bodyPr>
          <a:lstStyle/>
          <a:p>
            <a:r>
              <a:rPr lang="en-US" sz="2000" b="1" dirty="0">
                <a:solidFill>
                  <a:schemeClr val="tx1"/>
                </a:solidFill>
              </a:rPr>
              <a:t>Dr. Sarah </a:t>
            </a:r>
            <a:r>
              <a:rPr lang="en-US" sz="2000" b="1" dirty="0" err="1">
                <a:solidFill>
                  <a:schemeClr val="tx1"/>
                </a:solidFill>
              </a:rPr>
              <a:t>Alsubaie</a:t>
            </a:r>
            <a:endParaRPr lang="en-US" sz="2000" b="1" dirty="0">
              <a:solidFill>
                <a:schemeClr val="tx1"/>
              </a:solidFill>
            </a:endParaRPr>
          </a:p>
          <a:p>
            <a:pPr lvl="0" fontAlgn="base">
              <a:spcBef>
                <a:spcPct val="0"/>
              </a:spcBef>
              <a:spcAft>
                <a:spcPct val="0"/>
              </a:spcAft>
            </a:pPr>
            <a:endParaRPr lang="en-US" sz="1800" b="1" dirty="0">
              <a:solidFill>
                <a:schemeClr val="tx1"/>
              </a:solidFill>
              <a:latin typeface="Goudy Old Style" pitchFamily="18" charset="0"/>
              <a:cs typeface="Arial" charset="0"/>
            </a:endParaRPr>
          </a:p>
          <a:p>
            <a:pPr lvl="0" fontAlgn="base">
              <a:spcBef>
                <a:spcPct val="0"/>
              </a:spcBef>
              <a:spcAft>
                <a:spcPct val="0"/>
              </a:spcAft>
            </a:pPr>
            <a:r>
              <a:rPr lang="en-US" sz="1800" b="1" dirty="0">
                <a:solidFill>
                  <a:schemeClr val="tx1"/>
                </a:solidFill>
                <a:latin typeface="Goudy Old Style" pitchFamily="18" charset="0"/>
                <a:cs typeface="Arial" charset="0"/>
              </a:rPr>
              <a:t>Associate Professor &amp; Consultant</a:t>
            </a:r>
          </a:p>
          <a:p>
            <a:pPr lvl="0" fontAlgn="base">
              <a:spcBef>
                <a:spcPct val="0"/>
              </a:spcBef>
              <a:spcAft>
                <a:spcPct val="0"/>
              </a:spcAft>
            </a:pPr>
            <a:r>
              <a:rPr lang="en-US" sz="1800" b="1" dirty="0">
                <a:solidFill>
                  <a:schemeClr val="tx1"/>
                </a:solidFill>
                <a:latin typeface="Goudy Old Style" pitchFamily="18" charset="0"/>
                <a:cs typeface="Arial" charset="0"/>
              </a:rPr>
              <a:t>Pediatric Infectious Diseases and Infection Control</a:t>
            </a:r>
          </a:p>
          <a:p>
            <a:pPr lvl="0" fontAlgn="base">
              <a:spcBef>
                <a:spcPct val="0"/>
              </a:spcBef>
              <a:spcAft>
                <a:spcPct val="0"/>
              </a:spcAft>
            </a:pPr>
            <a:r>
              <a:rPr lang="en-US" sz="1800" b="1" dirty="0">
                <a:solidFill>
                  <a:schemeClr val="tx1"/>
                </a:solidFill>
                <a:latin typeface="Goudy Old Style" pitchFamily="18" charset="0"/>
                <a:cs typeface="Arial" charset="0"/>
              </a:rPr>
              <a:t>King Saud University Medical City</a:t>
            </a:r>
          </a:p>
          <a:p>
            <a:pPr lvl="0" fontAlgn="base">
              <a:spcBef>
                <a:spcPct val="0"/>
              </a:spcBef>
              <a:spcAft>
                <a:spcPct val="0"/>
              </a:spcAft>
            </a:pPr>
            <a:r>
              <a:rPr lang="en-US" sz="1800" b="1" dirty="0">
                <a:solidFill>
                  <a:schemeClr val="tx1"/>
                </a:solidFill>
                <a:latin typeface="Goudy Old Style" pitchFamily="18" charset="0"/>
                <a:cs typeface="Arial" charset="0"/>
              </a:rPr>
              <a:t>King Saud University</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19334"/>
            <a:ext cx="2915816" cy="2538666"/>
          </a:xfrm>
          <a:prstGeom prst="rect">
            <a:avLst/>
          </a:prstGeom>
        </p:spPr>
      </p:pic>
      <p:pic>
        <p:nvPicPr>
          <p:cNvPr id="5" name="Picture 4"/>
          <p:cNvPicPr>
            <a:picLocks noChangeAspect="1"/>
          </p:cNvPicPr>
          <p:nvPr/>
        </p:nvPicPr>
        <p:blipFill>
          <a:blip r:embed="rId4"/>
          <a:stretch>
            <a:fillRect/>
          </a:stretch>
        </p:blipFill>
        <p:spPr>
          <a:xfrm>
            <a:off x="6643836" y="4345652"/>
            <a:ext cx="2500164" cy="2512348"/>
          </a:xfrm>
          <a:prstGeom prst="rect">
            <a:avLst/>
          </a:prstGeom>
        </p:spPr>
      </p:pic>
    </p:spTree>
    <p:extLst>
      <p:ext uri="{BB962C8B-B14F-4D97-AF65-F5344CB8AC3E}">
        <p14:creationId xmlns:p14="http://schemas.microsoft.com/office/powerpoint/2010/main" val="1774530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2"/>
                </a:solidFill>
                <a:latin typeface="+mn-lt"/>
              </a:rPr>
              <a:t>Measles: complications</a:t>
            </a:r>
            <a:r>
              <a:rPr lang="en-US" dirty="0">
                <a:latin typeface="+mn-lt"/>
              </a:rPr>
              <a:t/>
            </a:r>
            <a:br>
              <a:rPr lang="en-US" dirty="0">
                <a:latin typeface="+mn-lt"/>
              </a:rPr>
            </a:br>
            <a:endParaRPr lang="en-US" dirty="0">
              <a:latin typeface="+mn-lt"/>
            </a:endParaRPr>
          </a:p>
        </p:txBody>
      </p:sp>
      <p:sp>
        <p:nvSpPr>
          <p:cNvPr id="3" name="Content Placeholder 2"/>
          <p:cNvSpPr>
            <a:spLocks noGrp="1"/>
          </p:cNvSpPr>
          <p:nvPr>
            <p:ph idx="1"/>
          </p:nvPr>
        </p:nvSpPr>
        <p:spPr/>
        <p:txBody>
          <a:bodyPr>
            <a:normAutofit/>
          </a:bodyPr>
          <a:lstStyle/>
          <a:p>
            <a:endParaRPr lang="en-US" dirty="0"/>
          </a:p>
          <a:p>
            <a:pPr>
              <a:buNone/>
            </a:pPr>
            <a:r>
              <a:rPr lang="en-US" dirty="0"/>
              <a:t>•</a:t>
            </a:r>
            <a:r>
              <a:rPr lang="en-US" dirty="0" err="1">
                <a:latin typeface="Calibri" panose="020F0502020204030204" pitchFamily="34" charset="0"/>
                <a:cs typeface="Calibri" panose="020F0502020204030204" pitchFamily="34" charset="0"/>
              </a:rPr>
              <a:t>Otitis</a:t>
            </a:r>
            <a:r>
              <a:rPr lang="en-US" dirty="0">
                <a:latin typeface="Calibri" panose="020F0502020204030204" pitchFamily="34" charset="0"/>
                <a:cs typeface="Calibri" panose="020F0502020204030204" pitchFamily="34" charset="0"/>
              </a:rPr>
              <a:t> media</a:t>
            </a:r>
          </a:p>
          <a:p>
            <a:pPr>
              <a:buNone/>
            </a:pPr>
            <a:r>
              <a:rPr lang="en-US" dirty="0">
                <a:latin typeface="Calibri" panose="020F0502020204030204" pitchFamily="34" charset="0"/>
                <a:cs typeface="Calibri" panose="020F0502020204030204" pitchFamily="34" charset="0"/>
              </a:rPr>
              <a:t>•Bronchopneumonia</a:t>
            </a:r>
          </a:p>
          <a:p>
            <a:pPr>
              <a:buNone/>
            </a:pPr>
            <a:r>
              <a:rPr lang="en-US" dirty="0">
                <a:latin typeface="Calibri" panose="020F0502020204030204" pitchFamily="34" charset="0"/>
                <a:cs typeface="Calibri" panose="020F0502020204030204" pitchFamily="34" charset="0"/>
              </a:rPr>
              <a:t>•Encephalitis</a:t>
            </a:r>
          </a:p>
          <a:p>
            <a:pPr>
              <a:buNone/>
            </a:pPr>
            <a:r>
              <a:rPr lang="en-US" dirty="0">
                <a:latin typeface="Calibri" panose="020F0502020204030204" pitchFamily="34" charset="0"/>
                <a:cs typeface="Calibri" panose="020F0502020204030204" pitchFamily="34" charset="0"/>
              </a:rPr>
              <a:t>•Myocarditis</a:t>
            </a:r>
          </a:p>
          <a:p>
            <a:pPr>
              <a:buNone/>
            </a:pPr>
            <a:r>
              <a:rPr lang="en-US" dirty="0">
                <a:latin typeface="Calibri" panose="020F0502020204030204" pitchFamily="34" charset="0"/>
                <a:cs typeface="Calibri" panose="020F0502020204030204" pitchFamily="34" charset="0"/>
              </a:rPr>
              <a:t>•Pericarditis</a:t>
            </a:r>
          </a:p>
          <a:p>
            <a:pPr>
              <a:buNone/>
            </a:pP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Subacute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sclerosing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panencephalitis</a:t>
            </a:r>
            <a:r>
              <a:rPr lang="en-US" dirty="0">
                <a:latin typeface="Calibri" panose="020F0502020204030204" pitchFamily="34" charset="0"/>
                <a:cs typeface="Calibri" panose="020F0502020204030204" pitchFamily="34" charset="0"/>
              </a:rPr>
              <a:t> SSPE—late </a:t>
            </a:r>
            <a:r>
              <a:rPr lang="en-US" dirty="0" err="1">
                <a:latin typeface="Calibri" panose="020F0502020204030204" pitchFamily="34" charset="0"/>
                <a:cs typeface="Calibri" panose="020F0502020204030204" pitchFamily="34" charset="0"/>
              </a:rPr>
              <a:t>sequelae</a:t>
            </a:r>
            <a:r>
              <a:rPr lang="en-US" dirty="0">
                <a:latin typeface="Calibri" panose="020F0502020204030204" pitchFamily="34" charset="0"/>
                <a:cs typeface="Calibri" panose="020F0502020204030204" pitchFamily="34" charset="0"/>
              </a:rPr>
              <a:t> due to persistent </a:t>
            </a:r>
            <a:r>
              <a:rPr lang="en-US" dirty="0" err="1">
                <a:latin typeface="Calibri" panose="020F0502020204030204" pitchFamily="34" charset="0"/>
                <a:cs typeface="Calibri" panose="020F0502020204030204" pitchFamily="34" charset="0"/>
              </a:rPr>
              <a:t>infx</a:t>
            </a:r>
            <a:r>
              <a:rPr lang="en-US" dirty="0">
                <a:latin typeface="Calibri" panose="020F0502020204030204" pitchFamily="34" charset="0"/>
                <a:cs typeface="Calibri" panose="020F0502020204030204" pitchFamily="34" charset="0"/>
              </a:rPr>
              <a:t> of the CNS</a:t>
            </a:r>
          </a:p>
        </p:txBody>
      </p:sp>
    </p:spTree>
    <p:extLst>
      <p:ext uri="{BB962C8B-B14F-4D97-AF65-F5344CB8AC3E}">
        <p14:creationId xmlns:p14="http://schemas.microsoft.com/office/powerpoint/2010/main" val="2485509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12776"/>
            <a:ext cx="392975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4386954" y="1412775"/>
            <a:ext cx="4433518" cy="4525963"/>
          </a:xfrm>
          <a:prstGeom prst="rect">
            <a:avLst/>
          </a:prstGeom>
        </p:spPr>
      </p:pic>
    </p:spTree>
    <p:extLst>
      <p:ext uri="{BB962C8B-B14F-4D97-AF65-F5344CB8AC3E}">
        <p14:creationId xmlns:p14="http://schemas.microsoft.com/office/powerpoint/2010/main" val="2458330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3722555"/>
            <a:ext cx="4049174" cy="2671302"/>
          </a:xfrm>
          <a:prstGeom prst="rect">
            <a:avLst/>
          </a:prstGeom>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0204"/>
            <a:ext cx="4176464" cy="362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42" y="116632"/>
            <a:ext cx="4104457" cy="302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4660940" y="3900040"/>
            <a:ext cx="4029236" cy="2671302"/>
          </a:xfrm>
          <a:prstGeom prst="rect">
            <a:avLst/>
          </a:prstGeom>
        </p:spPr>
      </p:pic>
    </p:spTree>
    <p:extLst>
      <p:ext uri="{BB962C8B-B14F-4D97-AF65-F5344CB8AC3E}">
        <p14:creationId xmlns:p14="http://schemas.microsoft.com/office/powerpoint/2010/main" val="3735967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latin typeface="+mn-lt"/>
              </a:rPr>
              <a:t>Scarlet Fever</a:t>
            </a:r>
          </a:p>
        </p:txBody>
      </p:sp>
      <p:sp>
        <p:nvSpPr>
          <p:cNvPr id="3" name="Content Placeholder 2"/>
          <p:cNvSpPr>
            <a:spLocks noGrp="1"/>
          </p:cNvSpPr>
          <p:nvPr>
            <p:ph idx="1"/>
          </p:nvPr>
        </p:nvSpPr>
        <p:spPr/>
        <p:txBody>
          <a:bodyPr>
            <a:normAutofit/>
          </a:bodyPr>
          <a:lstStyle/>
          <a:p>
            <a:pPr marL="0" indent="0">
              <a:buNone/>
            </a:pPr>
            <a:r>
              <a:rPr lang="en-US" dirty="0"/>
              <a:t>•</a:t>
            </a:r>
            <a:r>
              <a:rPr lang="en-US" dirty="0">
                <a:latin typeface="+mj-lt"/>
              </a:rPr>
              <a:t>Due to </a:t>
            </a:r>
            <a:r>
              <a:rPr lang="en-US" dirty="0" err="1">
                <a:latin typeface="+mj-lt"/>
              </a:rPr>
              <a:t>erythrogenic</a:t>
            </a:r>
            <a:r>
              <a:rPr lang="en-US" dirty="0">
                <a:latin typeface="+mj-lt"/>
              </a:rPr>
              <a:t> exotoxin-producing </a:t>
            </a:r>
          </a:p>
          <a:p>
            <a:pPr marL="0" indent="0">
              <a:buNone/>
            </a:pPr>
            <a:r>
              <a:rPr lang="en-US" dirty="0">
                <a:latin typeface="+mj-lt"/>
              </a:rPr>
              <a:t>Group A beta-hemolytic streptococci</a:t>
            </a:r>
          </a:p>
          <a:p>
            <a:pPr marL="0" indent="0">
              <a:buNone/>
            </a:pPr>
            <a:r>
              <a:rPr lang="en-US" dirty="0">
                <a:latin typeface="+mj-lt"/>
              </a:rPr>
              <a:t>•Peak age:  4-8 </a:t>
            </a:r>
            <a:r>
              <a:rPr lang="en-US" dirty="0" err="1">
                <a:latin typeface="+mj-lt"/>
              </a:rPr>
              <a:t>yr</a:t>
            </a:r>
            <a:endParaRPr lang="en-US" dirty="0">
              <a:latin typeface="+mj-lt"/>
            </a:endParaRPr>
          </a:p>
          <a:p>
            <a:pPr marL="0" indent="0">
              <a:buNone/>
            </a:pPr>
            <a:r>
              <a:rPr lang="en-US" dirty="0">
                <a:latin typeface="+mj-lt"/>
              </a:rPr>
              <a:t>•Incubation period: 2-5 days</a:t>
            </a:r>
          </a:p>
        </p:txBody>
      </p:sp>
    </p:spTree>
    <p:extLst>
      <p:ext uri="{BB962C8B-B14F-4D97-AF65-F5344CB8AC3E}">
        <p14:creationId xmlns:p14="http://schemas.microsoft.com/office/powerpoint/2010/main" val="782281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Scarlet Fever</a:t>
            </a:r>
          </a:p>
        </p:txBody>
      </p:sp>
      <p:sp>
        <p:nvSpPr>
          <p:cNvPr id="3" name="Content Placeholder 2"/>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Abrupt onset fever, headache, vomiting, malaise, sore throat</a:t>
            </a:r>
          </a:p>
          <a:p>
            <a:r>
              <a:rPr lang="en-US" dirty="0">
                <a:latin typeface="Calibri" panose="020F0502020204030204" pitchFamily="34" charset="0"/>
                <a:cs typeface="Calibri" panose="020F0502020204030204" pitchFamily="34" charset="0"/>
              </a:rPr>
              <a:t>Bright red oral mucosa</a:t>
            </a:r>
          </a:p>
          <a:p>
            <a:r>
              <a:rPr lang="en-US" dirty="0">
                <a:latin typeface="Calibri" panose="020F0502020204030204" pitchFamily="34" charset="0"/>
                <a:cs typeface="Calibri" panose="020F0502020204030204" pitchFamily="34" charset="0"/>
              </a:rPr>
              <a:t>Palatal </a:t>
            </a:r>
            <a:r>
              <a:rPr lang="en-US" dirty="0" err="1">
                <a:latin typeface="Calibri" panose="020F0502020204030204" pitchFamily="34" charset="0"/>
                <a:cs typeface="Calibri" panose="020F0502020204030204" pitchFamily="34" charset="0"/>
              </a:rPr>
              <a:t>petechiae</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Tongue change</a:t>
            </a:r>
          </a:p>
        </p:txBody>
      </p:sp>
    </p:spTree>
    <p:extLst>
      <p:ext uri="{BB962C8B-B14F-4D97-AF65-F5344CB8AC3E}">
        <p14:creationId xmlns:p14="http://schemas.microsoft.com/office/powerpoint/2010/main" val="3682500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08720"/>
            <a:ext cx="8229600" cy="5217443"/>
          </a:xfrm>
        </p:spPr>
        <p:txBody>
          <a:bodyPr>
            <a:normAutofit/>
          </a:bodyPr>
          <a:lstStyle/>
          <a:p>
            <a:endParaRPr lang="en-US" dirty="0"/>
          </a:p>
          <a:p>
            <a:pPr lvl="1"/>
            <a:r>
              <a:rPr lang="en-US" dirty="0">
                <a:latin typeface="Calibri" panose="020F0502020204030204" pitchFamily="34" charset="0"/>
                <a:cs typeface="Calibri" panose="020F0502020204030204" pitchFamily="34" charset="0"/>
              </a:rPr>
              <a:t>Rash appears 1-2 days after the onset of illness</a:t>
            </a:r>
          </a:p>
          <a:p>
            <a:pPr lvl="1"/>
            <a:r>
              <a:rPr lang="en-US" dirty="0">
                <a:latin typeface="Calibri" panose="020F0502020204030204" pitchFamily="34" charset="0"/>
                <a:cs typeface="Calibri" panose="020F0502020204030204" pitchFamily="34" charset="0"/>
              </a:rPr>
              <a:t>Described as "sandpapery" in quality</a:t>
            </a:r>
          </a:p>
          <a:p>
            <a:pPr lvl="1"/>
            <a:r>
              <a:rPr lang="en-US" dirty="0">
                <a:latin typeface="Calibri" panose="020F0502020204030204" pitchFamily="34" charset="0"/>
                <a:cs typeface="Calibri" panose="020F0502020204030204" pitchFamily="34" charset="0"/>
              </a:rPr>
              <a:t>Can last for over a week</a:t>
            </a:r>
          </a:p>
          <a:p>
            <a:pPr lvl="1"/>
            <a:r>
              <a:rPr lang="en-US" dirty="0">
                <a:latin typeface="Calibri" panose="020F0502020204030204" pitchFamily="34" charset="0"/>
                <a:cs typeface="Calibri" panose="020F0502020204030204" pitchFamily="34" charset="0"/>
              </a:rPr>
              <a:t>As the rash fades, peeling (desquamation) may occur (finger tips, toes, and groin area)</a:t>
            </a:r>
          </a:p>
          <a:p>
            <a:pPr marL="0" indent="0">
              <a:buNone/>
            </a:pPr>
            <a:r>
              <a:rPr lang="en-US" dirty="0">
                <a:latin typeface="Calibri" panose="020F0502020204030204" pitchFamily="34" charset="0"/>
                <a:cs typeface="Calibri" panose="020F0502020204030204" pitchFamily="34" charset="0"/>
              </a:rPr>
              <a:t>  </a:t>
            </a:r>
            <a:r>
              <a:rPr lang="en-US" sz="2800" u="sng" dirty="0">
                <a:latin typeface="Calibri" panose="020F0502020204030204" pitchFamily="34" charset="0"/>
                <a:cs typeface="Calibri" panose="020F0502020204030204" pitchFamily="34" charset="0"/>
              </a:rPr>
              <a:t>Treatment</a:t>
            </a:r>
            <a:r>
              <a:rPr lang="en-US" sz="2800" dirty="0">
                <a:latin typeface="Calibri" panose="020F0502020204030204" pitchFamily="34" charset="0"/>
                <a:cs typeface="Calibri" panose="020F0502020204030204" pitchFamily="34" charset="0"/>
              </a:rPr>
              <a:t>: penicillin</a:t>
            </a:r>
          </a:p>
          <a:p>
            <a:pPr marL="0" indent="0">
              <a:buNone/>
            </a:pPr>
            <a:r>
              <a:rPr lang="en-US"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 or erythromycin if there is penicillin allergy         </a:t>
            </a:r>
          </a:p>
          <a:p>
            <a:pPr marL="0" indent="0">
              <a:buNone/>
            </a:pPr>
            <a:r>
              <a:rPr lang="en-US"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for 10 days</a:t>
            </a:r>
          </a:p>
          <a:p>
            <a:endParaRPr lang="en-US" dirty="0"/>
          </a:p>
        </p:txBody>
      </p:sp>
    </p:spTree>
    <p:extLst>
      <p:ext uri="{BB962C8B-B14F-4D97-AF65-F5344CB8AC3E}">
        <p14:creationId xmlns:p14="http://schemas.microsoft.com/office/powerpoint/2010/main" val="912191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Measles versus Scarlet fever</a:t>
            </a:r>
          </a:p>
        </p:txBody>
      </p:sp>
      <p:pic>
        <p:nvPicPr>
          <p:cNvPr id="4" name="Picture 4" descr="measles_vs_scarlet_fever"/>
          <p:cNvPicPr>
            <a:picLocks noGrp="1" noChangeAspect="1" noChangeArrowheads="1"/>
          </p:cNvPicPr>
          <p:nvPr>
            <p:ph idx="1"/>
          </p:nvPr>
        </p:nvPicPr>
        <p:blipFill>
          <a:blip r:embed="rId2" cstate="print"/>
          <a:stretch>
            <a:fillRect/>
          </a:stretch>
        </p:blipFill>
        <p:spPr>
          <a:xfrm>
            <a:off x="2057400" y="1902746"/>
            <a:ext cx="5029200" cy="4197096"/>
          </a:xfrm>
          <a:noFill/>
          <a:ln/>
        </p:spPr>
      </p:pic>
    </p:spTree>
    <p:extLst>
      <p:ext uri="{BB962C8B-B14F-4D97-AF65-F5344CB8AC3E}">
        <p14:creationId xmlns:p14="http://schemas.microsoft.com/office/powerpoint/2010/main" val="4083178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       </a:t>
            </a:r>
            <a:r>
              <a:rPr lang="en-US" sz="2400" dirty="0" err="1"/>
              <a:t>Pastia</a:t>
            </a:r>
            <a:r>
              <a:rPr lang="en-US" sz="2400" dirty="0"/>
              <a:t> lines</a:t>
            </a:r>
          </a:p>
        </p:txBody>
      </p:sp>
      <p:pic>
        <p:nvPicPr>
          <p:cNvPr id="4" name="Content Placeholder 3"/>
          <p:cNvPicPr>
            <a:picLocks noGrp="1" noChangeAspect="1"/>
          </p:cNvPicPr>
          <p:nvPr>
            <p:ph idx="1"/>
          </p:nvPr>
        </p:nvPicPr>
        <p:blipFill>
          <a:blip r:embed="rId2"/>
          <a:stretch>
            <a:fillRect/>
          </a:stretch>
        </p:blipFill>
        <p:spPr>
          <a:xfrm>
            <a:off x="1182452" y="1628800"/>
            <a:ext cx="6779096" cy="4145167"/>
          </a:xfrm>
          <a:prstGeom prst="rect">
            <a:avLst/>
          </a:prstGeom>
        </p:spPr>
      </p:pic>
    </p:spTree>
    <p:extLst>
      <p:ext uri="{BB962C8B-B14F-4D97-AF65-F5344CB8AC3E}">
        <p14:creationId xmlns:p14="http://schemas.microsoft.com/office/powerpoint/2010/main" val="1844393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04664"/>
            <a:ext cx="8229600" cy="5721499"/>
          </a:xfrm>
        </p:spPr>
        <p:txBody>
          <a:bodyPr>
            <a:normAutofit/>
          </a:bodyPr>
          <a:lstStyle/>
          <a:p>
            <a:pPr algn="ctr">
              <a:buNone/>
            </a:pPr>
            <a:r>
              <a:rPr lang="en-US" b="1" dirty="0">
                <a:solidFill>
                  <a:schemeClr val="tx2"/>
                </a:solidFill>
                <a:latin typeface="Calibri" panose="020F0502020204030204" pitchFamily="34" charset="0"/>
                <a:cs typeface="Calibri" panose="020F0502020204030204" pitchFamily="34" charset="0"/>
              </a:rPr>
              <a:t>Scarlet Fever: complications</a:t>
            </a:r>
          </a:p>
          <a:p>
            <a:pPr>
              <a:buNone/>
            </a:pPr>
            <a:r>
              <a:rPr lang="en-US" i="1" u="sng" dirty="0">
                <a:latin typeface="Calibri" panose="020F0502020204030204" pitchFamily="34" charset="0"/>
                <a:cs typeface="Calibri" panose="020F0502020204030204" pitchFamily="34" charset="0"/>
              </a:rPr>
              <a:t>Purulent complications:</a:t>
            </a:r>
          </a:p>
          <a:p>
            <a:r>
              <a:rPr lang="en-US" dirty="0" err="1"/>
              <a:t>Otitismedia</a:t>
            </a:r>
            <a:endParaRPr lang="en-US" dirty="0"/>
          </a:p>
          <a:p>
            <a:r>
              <a:rPr lang="en-US" dirty="0"/>
              <a:t>Sinusitis</a:t>
            </a:r>
          </a:p>
          <a:p>
            <a:r>
              <a:rPr lang="en-US" dirty="0" err="1"/>
              <a:t>Peritonsillar</a:t>
            </a:r>
            <a:r>
              <a:rPr lang="en-US" dirty="0"/>
              <a:t>/retro-pharyngeal abscesses</a:t>
            </a:r>
          </a:p>
          <a:p>
            <a:r>
              <a:rPr lang="en-US" dirty="0"/>
              <a:t>Cervical adenitis</a:t>
            </a:r>
          </a:p>
          <a:p>
            <a:endParaRPr lang="en-US" dirty="0"/>
          </a:p>
          <a:p>
            <a:pPr>
              <a:buNone/>
            </a:pPr>
            <a:r>
              <a:rPr lang="en-US" i="1" u="sng" dirty="0" err="1"/>
              <a:t>Nonsuppurative</a:t>
            </a:r>
            <a:r>
              <a:rPr lang="en-US" i="1" u="sng" dirty="0"/>
              <a:t> </a:t>
            </a:r>
            <a:r>
              <a:rPr lang="en-US" i="1" u="sng" dirty="0" err="1"/>
              <a:t>sequalae</a:t>
            </a:r>
            <a:r>
              <a:rPr lang="en-US" i="1" u="sng" dirty="0"/>
              <a:t>:</a:t>
            </a:r>
          </a:p>
          <a:p>
            <a:r>
              <a:rPr lang="en-US" dirty="0"/>
              <a:t>Rheumatic fever</a:t>
            </a:r>
          </a:p>
          <a:p>
            <a:r>
              <a:rPr lang="en-US" dirty="0"/>
              <a:t>Acute glomerulonephritis</a:t>
            </a:r>
          </a:p>
        </p:txBody>
      </p:sp>
    </p:spTree>
    <p:extLst>
      <p:ext uri="{BB962C8B-B14F-4D97-AF65-F5344CB8AC3E}">
        <p14:creationId xmlns:p14="http://schemas.microsoft.com/office/powerpoint/2010/main" val="97437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13A83F46-5A0A-4D41-8D30-58C76AD8A1BF}"/>
              </a:ext>
            </a:extLst>
          </p:cNvPr>
          <p:cNvPicPr>
            <a:picLocks noGrp="1" noChangeAspect="1"/>
          </p:cNvPicPr>
          <p:nvPr>
            <p:ph idx="1"/>
          </p:nvPr>
        </p:nvPicPr>
        <p:blipFill>
          <a:blip r:embed="rId2"/>
          <a:stretch>
            <a:fillRect/>
          </a:stretch>
        </p:blipFill>
        <p:spPr>
          <a:xfrm>
            <a:off x="628650" y="2092070"/>
            <a:ext cx="7886700" cy="3818447"/>
          </a:xfrm>
          <a:prstGeom prst="rect">
            <a:avLst/>
          </a:prstGeom>
        </p:spPr>
      </p:pic>
    </p:spTree>
    <p:extLst>
      <p:ext uri="{BB962C8B-B14F-4D97-AF65-F5344CB8AC3E}">
        <p14:creationId xmlns:p14="http://schemas.microsoft.com/office/powerpoint/2010/main" val="2863441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404664"/>
            <a:ext cx="8229600" cy="5721499"/>
          </a:xfrm>
        </p:spPr>
        <p:txBody>
          <a:bodyPr>
            <a:normAutofit/>
          </a:bodyPr>
          <a:lstStyle/>
          <a:p>
            <a:pPr marL="0" indent="0">
              <a:buNone/>
            </a:pPr>
            <a:r>
              <a:rPr lang="en-US" dirty="0"/>
              <a:t> </a:t>
            </a:r>
          </a:p>
          <a:p>
            <a:pPr marL="0" indent="0">
              <a:buNone/>
            </a:pPr>
            <a:r>
              <a:rPr lang="en-US" b="1" dirty="0">
                <a:solidFill>
                  <a:schemeClr val="tx2"/>
                </a:solidFill>
              </a:rPr>
              <a:t>Definitions</a:t>
            </a:r>
          </a:p>
          <a:p>
            <a:endParaRPr lang="en-US" dirty="0"/>
          </a:p>
          <a:p>
            <a:pPr marL="0" indent="0">
              <a:buNone/>
            </a:pPr>
            <a:r>
              <a:rPr lang="en-US" dirty="0">
                <a:solidFill>
                  <a:schemeClr val="tx2"/>
                </a:solidFill>
                <a:latin typeface="Calibri" panose="020F0502020204030204" pitchFamily="34" charset="0"/>
                <a:cs typeface="Calibri" panose="020F0502020204030204" pitchFamily="34" charset="0"/>
              </a:rPr>
              <a:t>Exanthem</a:t>
            </a:r>
            <a:r>
              <a:rPr lang="en-US"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A skin eruption occurring as a symptom</a:t>
            </a:r>
          </a:p>
          <a:p>
            <a:pPr marL="0" indent="0">
              <a:buNone/>
            </a:pPr>
            <a:r>
              <a:rPr lang="en-US" sz="2400" dirty="0">
                <a:latin typeface="Calibri" panose="020F0502020204030204" pitchFamily="34" charset="0"/>
                <a:cs typeface="Calibri" panose="020F0502020204030204" pitchFamily="34" charset="0"/>
              </a:rPr>
              <a:t>of a general disease.</a:t>
            </a:r>
          </a:p>
          <a:p>
            <a:pPr marL="0" indent="0">
              <a:buNone/>
            </a:pPr>
            <a:r>
              <a:rPr lang="en-US" dirty="0">
                <a:solidFill>
                  <a:schemeClr val="tx2"/>
                </a:solidFill>
                <a:latin typeface="Calibri" panose="020F0502020204030204" pitchFamily="34" charset="0"/>
                <a:cs typeface="Calibri" panose="020F0502020204030204" pitchFamily="34" charset="0"/>
              </a:rPr>
              <a:t>Enanthem</a:t>
            </a:r>
            <a:r>
              <a:rPr lang="en-US" dirty="0">
                <a:latin typeface="Calibri" panose="020F0502020204030204" pitchFamily="34" charset="0"/>
                <a:cs typeface="Calibri" panose="020F0502020204030204" pitchFamily="34" charset="0"/>
              </a:rPr>
              <a:t>: Eruptive lesions on the mucous mb </a:t>
            </a:r>
          </a:p>
          <a:p>
            <a:pPr marL="0" indent="0">
              <a:buNone/>
            </a:pPr>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4509120"/>
            <a:ext cx="2448272"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xmlns="" id="{CBB30511-27C6-41FF-AEBE-4DD5849E2E00}"/>
              </a:ext>
            </a:extLst>
          </p:cNvPr>
          <p:cNvPicPr>
            <a:picLocks noChangeAspect="1"/>
          </p:cNvPicPr>
          <p:nvPr/>
        </p:nvPicPr>
        <p:blipFill>
          <a:blip r:embed="rId4"/>
          <a:stretch>
            <a:fillRect/>
          </a:stretch>
        </p:blipFill>
        <p:spPr>
          <a:xfrm>
            <a:off x="4589678" y="3734344"/>
            <a:ext cx="2857500" cy="2286944"/>
          </a:xfrm>
          <a:prstGeom prst="rect">
            <a:avLst/>
          </a:prstGeom>
        </p:spPr>
      </p:pic>
    </p:spTree>
    <p:extLst>
      <p:ext uri="{BB962C8B-B14F-4D97-AF65-F5344CB8AC3E}">
        <p14:creationId xmlns:p14="http://schemas.microsoft.com/office/powerpoint/2010/main" val="1268887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116632"/>
            <a:ext cx="543609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srcRect/>
          <a:stretch>
            <a:fillRect/>
          </a:stretch>
        </p:blipFill>
        <p:spPr bwMode="auto">
          <a:xfrm>
            <a:off x="593848" y="1606869"/>
            <a:ext cx="2915816" cy="4653136"/>
          </a:xfrm>
          <a:prstGeom prst="rect">
            <a:avLst/>
          </a:prstGeom>
          <a:noFill/>
          <a:ln w="9525">
            <a:noFill/>
            <a:miter lim="800000"/>
            <a:headEnd/>
            <a:tailEnd/>
          </a:ln>
        </p:spPr>
      </p:pic>
    </p:spTree>
    <p:extLst>
      <p:ext uri="{BB962C8B-B14F-4D97-AF65-F5344CB8AC3E}">
        <p14:creationId xmlns:p14="http://schemas.microsoft.com/office/powerpoint/2010/main" val="4052728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51520" y="476672"/>
            <a:ext cx="8640960" cy="5649491"/>
          </a:xfrm>
        </p:spPr>
        <p:txBody>
          <a:bodyPr>
            <a:normAutofit lnSpcReduction="10000"/>
          </a:bodyPr>
          <a:lstStyle/>
          <a:p>
            <a:pPr marL="0" indent="0" algn="ctr">
              <a:buNone/>
            </a:pPr>
            <a:r>
              <a:rPr lang="en-US" b="1" dirty="0">
                <a:solidFill>
                  <a:schemeClr val="tx2"/>
                </a:solidFill>
              </a:rPr>
              <a:t>Fifth Disease Erythema </a:t>
            </a:r>
            <a:r>
              <a:rPr lang="en-US" b="1" dirty="0" err="1">
                <a:solidFill>
                  <a:schemeClr val="tx2"/>
                </a:solidFill>
              </a:rPr>
              <a:t>Infectiosum</a:t>
            </a:r>
            <a:endParaRPr lang="en-US" b="1" dirty="0">
              <a:solidFill>
                <a:schemeClr val="tx2"/>
              </a:solidFill>
            </a:endParaRPr>
          </a:p>
          <a:p>
            <a:pPr marL="0" indent="0" algn="ctr">
              <a:buNone/>
            </a:pPr>
            <a:r>
              <a:rPr lang="en-US" b="1" dirty="0">
                <a:solidFill>
                  <a:schemeClr val="tx2"/>
                </a:solidFill>
              </a:rPr>
              <a:t>(Human Parvovirus)</a:t>
            </a:r>
          </a:p>
          <a:p>
            <a:pPr marL="0" indent="0">
              <a:buNone/>
            </a:pPr>
            <a:endParaRPr lang="en-US" dirty="0"/>
          </a:p>
          <a:p>
            <a:pPr marL="0" indent="0">
              <a:buNone/>
            </a:pPr>
            <a:r>
              <a:rPr lang="en-US" b="1" dirty="0"/>
              <a:t> </a:t>
            </a:r>
            <a:r>
              <a:rPr lang="en-US" dirty="0"/>
              <a:t>Raised, red, warm rash, first appearing on cheeks   </a:t>
            </a:r>
          </a:p>
          <a:p>
            <a:pPr marL="0" indent="0">
              <a:buNone/>
            </a:pPr>
            <a:r>
              <a:rPr lang="en-US" dirty="0"/>
              <a:t>      (slapped cheek appearance).</a:t>
            </a:r>
          </a:p>
          <a:p>
            <a:pPr marL="0" indent="0">
              <a:buNone/>
            </a:pPr>
            <a:r>
              <a:rPr lang="en-US" dirty="0"/>
              <a:t>      After 1 - 4 days, a lace-like rash spreads to the rest   </a:t>
            </a:r>
          </a:p>
          <a:p>
            <a:pPr marL="0" indent="0">
              <a:buNone/>
            </a:pPr>
            <a:r>
              <a:rPr lang="en-US" dirty="0"/>
              <a:t>      of the body. </a:t>
            </a:r>
          </a:p>
          <a:p>
            <a:r>
              <a:rPr lang="en-US" b="1" dirty="0"/>
              <a:t>Infectiousness </a:t>
            </a:r>
            <a:r>
              <a:rPr lang="en-US" dirty="0"/>
              <a:t>greatest before onset of the rash and not after</a:t>
            </a:r>
            <a:r>
              <a:rPr lang="en-US" b="1" dirty="0"/>
              <a:t> </a:t>
            </a:r>
            <a:r>
              <a:rPr lang="en-US" dirty="0"/>
              <a:t>the rash.</a:t>
            </a:r>
          </a:p>
          <a:p>
            <a:r>
              <a:rPr lang="en-US" b="1" dirty="0"/>
              <a:t>Control </a:t>
            </a:r>
            <a:r>
              <a:rPr lang="en-US" dirty="0"/>
              <a:t>In school outbreaks, alert </a:t>
            </a:r>
            <a:r>
              <a:rPr lang="en-US" u="sng" dirty="0"/>
              <a:t>pregnant staff</a:t>
            </a:r>
            <a:r>
              <a:rPr lang="en-US" dirty="0"/>
              <a:t>.</a:t>
            </a:r>
          </a:p>
          <a:p>
            <a:r>
              <a:rPr lang="en-US" dirty="0"/>
              <a:t>In pts hemolytic </a:t>
            </a:r>
            <a:r>
              <a:rPr lang="en-US" dirty="0" err="1"/>
              <a:t>anaemia</a:t>
            </a:r>
            <a:r>
              <a:rPr lang="en-US" dirty="0"/>
              <a:t> (</a:t>
            </a:r>
            <a:r>
              <a:rPr lang="en-US" dirty="0" err="1"/>
              <a:t>e.g</a:t>
            </a:r>
            <a:r>
              <a:rPr lang="en-US" dirty="0"/>
              <a:t> SCA)</a:t>
            </a:r>
          </a:p>
          <a:p>
            <a:r>
              <a:rPr lang="en-US" dirty="0"/>
              <a:t>Treatment: supportive</a:t>
            </a:r>
          </a:p>
        </p:txBody>
      </p:sp>
    </p:spTree>
    <p:extLst>
      <p:ext uri="{BB962C8B-B14F-4D97-AF65-F5344CB8AC3E}">
        <p14:creationId xmlns:p14="http://schemas.microsoft.com/office/powerpoint/2010/main" val="4127830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u-HU" sz="4000" dirty="0"/>
              <a:t>Roseola infantum (exanthema subitum</a:t>
            </a:r>
            <a:r>
              <a:rPr lang="en-US" sz="4000" dirty="0"/>
              <a:t>)</a:t>
            </a:r>
          </a:p>
        </p:txBody>
      </p:sp>
      <p:sp>
        <p:nvSpPr>
          <p:cNvPr id="3" name="Content Placeholder 2"/>
          <p:cNvSpPr>
            <a:spLocks noGrp="1"/>
          </p:cNvSpPr>
          <p:nvPr>
            <p:ph idx="1"/>
          </p:nvPr>
        </p:nvSpPr>
        <p:spPr>
          <a:xfrm>
            <a:off x="457200" y="1412776"/>
            <a:ext cx="8229600" cy="4713387"/>
          </a:xfrm>
        </p:spPr>
        <p:txBody>
          <a:bodyPr/>
          <a:lstStyle/>
          <a:p>
            <a:pPr>
              <a:buNone/>
            </a:pPr>
            <a:r>
              <a:rPr lang="en-US" dirty="0"/>
              <a:t>                           </a:t>
            </a:r>
            <a:r>
              <a:rPr lang="hu-HU" dirty="0"/>
              <a:t>Human Herpesvirus-6</a:t>
            </a:r>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2564904"/>
            <a:ext cx="4358333" cy="40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xmlns="" id="{6A00EAF4-BC71-44D6-9A8E-D1B45F0A5A55}"/>
              </a:ext>
            </a:extLst>
          </p:cNvPr>
          <p:cNvPicPr>
            <a:picLocks noChangeAspect="1"/>
          </p:cNvPicPr>
          <p:nvPr/>
        </p:nvPicPr>
        <p:blipFill>
          <a:blip r:embed="rId3"/>
          <a:stretch>
            <a:fillRect/>
          </a:stretch>
        </p:blipFill>
        <p:spPr>
          <a:xfrm>
            <a:off x="251520" y="2559794"/>
            <a:ext cx="3629025" cy="4060824"/>
          </a:xfrm>
          <a:prstGeom prst="rect">
            <a:avLst/>
          </a:prstGeom>
        </p:spPr>
      </p:pic>
    </p:spTree>
    <p:extLst>
      <p:ext uri="{BB962C8B-B14F-4D97-AF65-F5344CB8AC3E}">
        <p14:creationId xmlns:p14="http://schemas.microsoft.com/office/powerpoint/2010/main" val="4075750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76672"/>
            <a:ext cx="3528392" cy="599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36912"/>
            <a:ext cx="3024187"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090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236011" y="2280476"/>
            <a:ext cx="4671978" cy="344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896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tx2"/>
                </a:solidFill>
              </a:rPr>
              <a:t>Chicken Pox (Varicella)</a:t>
            </a:r>
            <a:br>
              <a:rPr lang="en-GB" b="1" dirty="0">
                <a:solidFill>
                  <a:schemeClr val="tx2"/>
                </a:solidFill>
              </a:rPr>
            </a:br>
            <a:endParaRPr lang="en-US" b="1" dirty="0">
              <a:solidFill>
                <a:schemeClr val="tx2"/>
              </a:solidFill>
            </a:endParaRPr>
          </a:p>
        </p:txBody>
      </p:sp>
      <p:sp>
        <p:nvSpPr>
          <p:cNvPr id="3" name="Content Placeholder 2"/>
          <p:cNvSpPr>
            <a:spLocks noGrp="1"/>
          </p:cNvSpPr>
          <p:nvPr>
            <p:ph idx="1"/>
          </p:nvPr>
        </p:nvSpPr>
        <p:spPr/>
        <p:txBody>
          <a:bodyPr>
            <a:normAutofit/>
          </a:bodyPr>
          <a:lstStyle/>
          <a:p>
            <a:r>
              <a:rPr lang="en-GB" sz="3300" dirty="0"/>
              <a:t>DNA Virus</a:t>
            </a:r>
          </a:p>
          <a:p>
            <a:r>
              <a:rPr lang="en-GB" sz="3300" dirty="0"/>
              <a:t>Incubation Period: 10 – 21 days</a:t>
            </a:r>
          </a:p>
          <a:p>
            <a:r>
              <a:rPr lang="en-US" sz="3300" dirty="0"/>
              <a:t>Very contagious; can be spread by direct contact, airborne transmission</a:t>
            </a:r>
          </a:p>
          <a:p>
            <a:r>
              <a:rPr lang="en-GB" sz="3300" dirty="0"/>
              <a:t>Infectivity: 1-2 days before rash till all skin lesions have crusted (~ 6</a:t>
            </a:r>
            <a:r>
              <a:rPr lang="en-GB" sz="3300" baseline="30000" dirty="0"/>
              <a:t>th</a:t>
            </a:r>
            <a:r>
              <a:rPr lang="en-GB" sz="3300" dirty="0"/>
              <a:t> day of rash)</a:t>
            </a:r>
          </a:p>
          <a:p>
            <a:r>
              <a:rPr lang="en-GB" sz="3300" dirty="0"/>
              <a:t>Vaccine</a:t>
            </a:r>
            <a:endParaRPr lang="en-US" sz="3300" dirty="0"/>
          </a:p>
          <a:p>
            <a:endParaRPr lang="en-US" dirty="0"/>
          </a:p>
        </p:txBody>
      </p:sp>
    </p:spTree>
    <p:extLst>
      <p:ext uri="{BB962C8B-B14F-4D97-AF65-F5344CB8AC3E}">
        <p14:creationId xmlns:p14="http://schemas.microsoft.com/office/powerpoint/2010/main" val="2004884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Varicella</a:t>
            </a:r>
          </a:p>
        </p:txBody>
      </p:sp>
      <p:pic>
        <p:nvPicPr>
          <p:cNvPr id="4" name="Content Placeholder 3"/>
          <p:cNvPicPr>
            <a:picLocks noGrp="1" noChangeAspect="1"/>
          </p:cNvPicPr>
          <p:nvPr>
            <p:ph idx="1"/>
          </p:nvPr>
        </p:nvPicPr>
        <p:blipFill>
          <a:blip r:embed="rId2"/>
          <a:stretch>
            <a:fillRect/>
          </a:stretch>
        </p:blipFill>
        <p:spPr>
          <a:xfrm>
            <a:off x="1475656" y="1268760"/>
            <a:ext cx="5976664" cy="4752528"/>
          </a:xfrm>
          <a:prstGeom prst="rect">
            <a:avLst/>
          </a:prstGeom>
        </p:spPr>
      </p:pic>
    </p:spTree>
    <p:extLst>
      <p:ext uri="{BB962C8B-B14F-4D97-AF65-F5344CB8AC3E}">
        <p14:creationId xmlns:p14="http://schemas.microsoft.com/office/powerpoint/2010/main" val="708501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endParaRPr lang="en-US" dirty="0"/>
          </a:p>
        </p:txBody>
      </p:sp>
      <p:sp>
        <p:nvSpPr>
          <p:cNvPr id="3" name="Content Placeholder 2"/>
          <p:cNvSpPr>
            <a:spLocks noGrp="1"/>
          </p:cNvSpPr>
          <p:nvPr>
            <p:ph idx="1"/>
          </p:nvPr>
        </p:nvSpPr>
        <p:spPr>
          <a:xfrm>
            <a:off x="457200" y="620688"/>
            <a:ext cx="8147248" cy="5505475"/>
          </a:xfrm>
        </p:spPr>
        <p:txBody>
          <a:bodyPr>
            <a:normAutofit lnSpcReduction="10000"/>
          </a:bodyPr>
          <a:lstStyle/>
          <a:p>
            <a:pPr algn="ctr">
              <a:lnSpc>
                <a:spcPct val="80000"/>
              </a:lnSpc>
              <a:buFont typeface="Wingdings" pitchFamily="2" charset="2"/>
              <a:buNone/>
            </a:pPr>
            <a:r>
              <a:rPr lang="en-US" sz="3600" b="1" dirty="0">
                <a:solidFill>
                  <a:schemeClr val="tx2"/>
                </a:solidFill>
              </a:rPr>
              <a:t>Complications  </a:t>
            </a:r>
          </a:p>
          <a:p>
            <a:pPr algn="ctr">
              <a:lnSpc>
                <a:spcPct val="80000"/>
              </a:lnSpc>
              <a:buFont typeface="Wingdings" pitchFamily="2" charset="2"/>
              <a:buNone/>
            </a:pPr>
            <a:endParaRPr lang="en-US" sz="3600" b="1" dirty="0">
              <a:solidFill>
                <a:schemeClr val="tx2"/>
              </a:solidFill>
            </a:endParaRPr>
          </a:p>
          <a:p>
            <a:pPr>
              <a:lnSpc>
                <a:spcPct val="80000"/>
              </a:lnSpc>
            </a:pPr>
            <a:r>
              <a:rPr lang="en-US" sz="2800" dirty="0">
                <a:latin typeface="Calibri" panose="020F0502020204030204" pitchFamily="34" charset="0"/>
                <a:cs typeface="Calibri" panose="020F0502020204030204" pitchFamily="34" charset="0"/>
              </a:rPr>
              <a:t>Secondary infection of the blisters may occur</a:t>
            </a:r>
          </a:p>
          <a:p>
            <a:pPr>
              <a:lnSpc>
                <a:spcPct val="80000"/>
              </a:lnSpc>
            </a:pPr>
            <a:r>
              <a:rPr lang="en-US" sz="2800" dirty="0">
                <a:latin typeface="Calibri" panose="020F0502020204030204" pitchFamily="34" charset="0"/>
                <a:cs typeface="Calibri" panose="020F0502020204030204" pitchFamily="34" charset="0"/>
              </a:rPr>
              <a:t>pneumonia, myocarditis</a:t>
            </a:r>
          </a:p>
          <a:p>
            <a:pPr>
              <a:lnSpc>
                <a:spcPct val="80000"/>
              </a:lnSpc>
            </a:pPr>
            <a:r>
              <a:rPr lang="en-US" sz="2800" dirty="0">
                <a:latin typeface="Calibri" panose="020F0502020204030204" pitchFamily="34" charset="0"/>
                <a:cs typeface="Calibri" panose="020F0502020204030204" pitchFamily="34" charset="0"/>
              </a:rPr>
              <a:t>Cerebellar ataxia may appear during the recovery phase or later</a:t>
            </a:r>
          </a:p>
          <a:p>
            <a:pPr>
              <a:lnSpc>
                <a:spcPct val="80000"/>
              </a:lnSpc>
            </a:pPr>
            <a:r>
              <a:rPr lang="en-US" sz="2800" dirty="0">
                <a:latin typeface="Calibri" panose="020F0502020204030204" pitchFamily="34" charset="0"/>
                <a:cs typeface="Calibri" panose="020F0502020204030204" pitchFamily="34" charset="0"/>
              </a:rPr>
              <a:t>Encephalitis (rare)</a:t>
            </a:r>
          </a:p>
          <a:p>
            <a:pPr>
              <a:lnSpc>
                <a:spcPct val="80000"/>
              </a:lnSpc>
            </a:pPr>
            <a:r>
              <a:rPr lang="en-US" sz="2800" dirty="0">
                <a:latin typeface="Calibri" panose="020F0502020204030204" pitchFamily="34" charset="0"/>
                <a:cs typeface="Calibri" panose="020F0502020204030204" pitchFamily="34" charset="0"/>
              </a:rPr>
              <a:t>Congenital infection </a:t>
            </a:r>
          </a:p>
          <a:p>
            <a:pPr>
              <a:lnSpc>
                <a:spcPct val="80000"/>
              </a:lnSpc>
            </a:pPr>
            <a:r>
              <a:rPr lang="en-US" sz="2800" dirty="0">
                <a:latin typeface="Calibri" panose="020F0502020204030204" pitchFamily="34" charset="0"/>
                <a:cs typeface="Calibri" panose="020F0502020204030204" pitchFamily="34" charset="0"/>
              </a:rPr>
              <a:t>Newborns are at risk for severe infection (if mother is not immune)</a:t>
            </a:r>
          </a:p>
          <a:p>
            <a:r>
              <a:rPr lang="en-US" sz="2800" dirty="0">
                <a:latin typeface="Calibri" panose="020F0502020204030204" pitchFamily="34" charset="0"/>
                <a:cs typeface="Calibri" panose="020F0502020204030204" pitchFamily="34" charset="0"/>
              </a:rPr>
              <a:t>Disseminated dis: immunocompromised</a:t>
            </a:r>
          </a:p>
          <a:p>
            <a:r>
              <a:rPr lang="en-US" sz="2800" dirty="0">
                <a:latin typeface="Calibri" panose="020F0502020204030204" pitchFamily="34" charset="0"/>
                <a:cs typeface="Calibri" panose="020F0502020204030204" pitchFamily="34" charset="0"/>
              </a:rPr>
              <a:t>Treatment: Acyclovir</a:t>
            </a:r>
          </a:p>
          <a:p>
            <a:pPr>
              <a:lnSpc>
                <a:spcPct val="80000"/>
              </a:lnSpc>
            </a:pPr>
            <a:endParaRPr lang="en-US" sz="2800" dirty="0"/>
          </a:p>
          <a:p>
            <a:endParaRPr lang="en-US" sz="2800" dirty="0"/>
          </a:p>
        </p:txBody>
      </p:sp>
    </p:spTree>
    <p:extLst>
      <p:ext uri="{BB962C8B-B14F-4D97-AF65-F5344CB8AC3E}">
        <p14:creationId xmlns:p14="http://schemas.microsoft.com/office/powerpoint/2010/main" val="447162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endParaRPr lang="en-US" sz="1800" dirty="0">
              <a:latin typeface="HelveticaNeue-Light"/>
            </a:endParaRPr>
          </a:p>
          <a:p>
            <a:endParaRPr lang="en-US" sz="1800" dirty="0">
              <a:latin typeface="HelveticaNeue-Light"/>
            </a:endParaRPr>
          </a:p>
          <a:p>
            <a:endParaRPr lang="en-US" sz="1800" dirty="0">
              <a:latin typeface="HelveticaNeue-Light"/>
            </a:endParaRPr>
          </a:p>
          <a:p>
            <a:endParaRPr lang="en-US" sz="1800" dirty="0">
              <a:latin typeface="HelveticaNeue-Light"/>
            </a:endParaRPr>
          </a:p>
          <a:p>
            <a:endParaRPr lang="en-US" sz="1800" dirty="0">
              <a:latin typeface="HelveticaNeue-Light"/>
            </a:endParaRPr>
          </a:p>
          <a:p>
            <a:endParaRPr lang="en-US" sz="1800" dirty="0">
              <a:latin typeface="HelveticaNeue-Light"/>
            </a:endParaRPr>
          </a:p>
          <a:p>
            <a:endParaRPr lang="en-US" sz="1800" dirty="0">
              <a:latin typeface="HelveticaNeue-Light"/>
            </a:endParaRPr>
          </a:p>
          <a:p>
            <a:pPr marL="0" indent="0" algn="ctr">
              <a:buNone/>
            </a:pPr>
            <a:r>
              <a:rPr lang="en-US" sz="1800" dirty="0"/>
              <a:t>    Neonatal varicella with secondary bacterial infection</a:t>
            </a:r>
          </a:p>
        </p:txBody>
      </p:sp>
      <p:pic>
        <p:nvPicPr>
          <p:cNvPr id="4" name="Picture 3"/>
          <p:cNvPicPr>
            <a:picLocks noChangeAspect="1"/>
          </p:cNvPicPr>
          <p:nvPr/>
        </p:nvPicPr>
        <p:blipFill>
          <a:blip r:embed="rId2"/>
          <a:stretch>
            <a:fillRect/>
          </a:stretch>
        </p:blipFill>
        <p:spPr>
          <a:xfrm>
            <a:off x="3203848" y="548680"/>
            <a:ext cx="3048264" cy="3103133"/>
          </a:xfrm>
          <a:prstGeom prst="rect">
            <a:avLst/>
          </a:prstGeom>
        </p:spPr>
      </p:pic>
    </p:spTree>
    <p:extLst>
      <p:ext uri="{BB962C8B-B14F-4D97-AF65-F5344CB8AC3E}">
        <p14:creationId xmlns:p14="http://schemas.microsoft.com/office/powerpoint/2010/main" val="1835866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274638"/>
            <a:ext cx="2807948"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899592" y="2492896"/>
            <a:ext cx="3312368" cy="3240360"/>
          </a:xfrm>
          <a:prstGeom prst="rect">
            <a:avLst/>
          </a:prstGeom>
        </p:spPr>
      </p:pic>
    </p:spTree>
    <p:extLst>
      <p:ext uri="{BB962C8B-B14F-4D97-AF65-F5344CB8AC3E}">
        <p14:creationId xmlns:p14="http://schemas.microsoft.com/office/powerpoint/2010/main" val="269140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latin typeface="+mn-lt"/>
              </a:rPr>
              <a:t>Causes of fever and rash</a:t>
            </a:r>
          </a:p>
        </p:txBody>
      </p:sp>
      <p:pic>
        <p:nvPicPr>
          <p:cNvPr id="4" name="Content Placeholder 3"/>
          <p:cNvPicPr>
            <a:picLocks noGrp="1" noChangeAspect="1"/>
          </p:cNvPicPr>
          <p:nvPr>
            <p:ph idx="1"/>
          </p:nvPr>
        </p:nvPicPr>
        <p:blipFill>
          <a:blip r:embed="rId2"/>
          <a:stretch>
            <a:fillRect/>
          </a:stretch>
        </p:blipFill>
        <p:spPr>
          <a:xfrm>
            <a:off x="628650" y="1690690"/>
            <a:ext cx="7886700" cy="4690638"/>
          </a:xfrm>
          <a:prstGeom prst="rect">
            <a:avLst/>
          </a:prstGeom>
        </p:spPr>
      </p:pic>
    </p:spTree>
    <p:extLst>
      <p:ext uri="{BB962C8B-B14F-4D97-AF65-F5344CB8AC3E}">
        <p14:creationId xmlns:p14="http://schemas.microsoft.com/office/powerpoint/2010/main" val="2519265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Mumps</a:t>
            </a:r>
          </a:p>
        </p:txBody>
      </p:sp>
      <p:sp>
        <p:nvSpPr>
          <p:cNvPr id="3" name="Content Placeholder 2"/>
          <p:cNvSpPr>
            <a:spLocks noGrp="1"/>
          </p:cNvSpPr>
          <p:nvPr>
            <p:ph idx="1"/>
          </p:nvPr>
        </p:nvSpPr>
        <p:spPr/>
        <p:txBody>
          <a:bodyPr>
            <a:normAutofit/>
          </a:bodyPr>
          <a:lstStyle/>
          <a:p>
            <a:r>
              <a:rPr lang="en-GB" dirty="0">
                <a:latin typeface="Calibri" panose="020F0502020204030204" pitchFamily="34" charset="0"/>
                <a:cs typeface="Calibri" panose="020F0502020204030204" pitchFamily="34" charset="0"/>
              </a:rPr>
              <a:t>RNA Virus</a:t>
            </a:r>
          </a:p>
          <a:p>
            <a:r>
              <a:rPr lang="en-GB" dirty="0">
                <a:latin typeface="Calibri" panose="020F0502020204030204" pitchFamily="34" charset="0"/>
                <a:cs typeface="Calibri" panose="020F0502020204030204" pitchFamily="34" charset="0"/>
              </a:rPr>
              <a:t>Incubation Period: 15 – 24 days</a:t>
            </a:r>
          </a:p>
          <a:p>
            <a:r>
              <a:rPr lang="en-GB" dirty="0">
                <a:latin typeface="Calibri" panose="020F0502020204030204" pitchFamily="34" charset="0"/>
                <a:cs typeface="Calibri" panose="020F0502020204030204" pitchFamily="34" charset="0"/>
              </a:rPr>
              <a:t>Clinical Features: fever, </a:t>
            </a:r>
            <a:r>
              <a:rPr lang="en-GB" dirty="0" err="1">
                <a:latin typeface="Calibri" panose="020F0502020204030204" pitchFamily="34" charset="0"/>
                <a:cs typeface="Calibri" panose="020F0502020204030204" pitchFamily="34" charset="0"/>
              </a:rPr>
              <a:t>parotitis</a:t>
            </a:r>
            <a:r>
              <a:rPr lang="en-GB" dirty="0">
                <a:latin typeface="Calibri" panose="020F0502020204030204" pitchFamily="34" charset="0"/>
                <a:cs typeface="Calibri" panose="020F0502020204030204" pitchFamily="34" charset="0"/>
              </a:rPr>
              <a:t>, may be subclinical</a:t>
            </a:r>
          </a:p>
          <a:p>
            <a:r>
              <a:rPr lang="en-GB" dirty="0">
                <a:latin typeface="Calibri" panose="020F0502020204030204" pitchFamily="34" charset="0"/>
                <a:cs typeface="Calibri" panose="020F0502020204030204" pitchFamily="34" charset="0"/>
              </a:rPr>
              <a:t>Complications: meningitis, encephalitis, </a:t>
            </a:r>
            <a:r>
              <a:rPr lang="en-GB" dirty="0" err="1">
                <a:latin typeface="Calibri" panose="020F0502020204030204" pitchFamily="34" charset="0"/>
                <a:cs typeface="Calibri" panose="020F0502020204030204" pitchFamily="34" charset="0"/>
              </a:rPr>
              <a:t>orchitis</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Treatment</a:t>
            </a:r>
          </a:p>
          <a:p>
            <a:r>
              <a:rPr lang="en-GB" dirty="0">
                <a:latin typeface="Calibri" panose="020F0502020204030204" pitchFamily="34" charset="0"/>
                <a:cs typeface="Calibri" panose="020F0502020204030204" pitchFamily="34" charset="0"/>
              </a:rPr>
              <a:t>Isolation &amp; Infectivity: 7 days after onset of parotid swelling.</a:t>
            </a:r>
          </a:p>
          <a:p>
            <a:r>
              <a:rPr lang="en-GB" dirty="0">
                <a:latin typeface="Calibri" panose="020F0502020204030204" pitchFamily="34" charset="0"/>
                <a:cs typeface="Calibri" panose="020F0502020204030204" pitchFamily="34" charset="0"/>
              </a:rPr>
              <a:t>Vaccine</a:t>
            </a:r>
            <a:endParaRPr lang="en-US"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1057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Rubella</a:t>
            </a:r>
          </a:p>
        </p:txBody>
      </p:sp>
      <p:sp>
        <p:nvSpPr>
          <p:cNvPr id="3" name="Content Placeholder 2"/>
          <p:cNvSpPr>
            <a:spLocks noGrp="1"/>
          </p:cNvSpPr>
          <p:nvPr>
            <p:ph idx="1"/>
          </p:nvPr>
        </p:nvSpPr>
        <p:spPr>
          <a:xfrm>
            <a:off x="457200" y="1417638"/>
            <a:ext cx="8229600" cy="4708525"/>
          </a:xfrm>
        </p:spPr>
        <p:txBody>
          <a:bodyPr>
            <a:noAutofit/>
          </a:bodyPr>
          <a:lstStyle/>
          <a:p>
            <a:pPr>
              <a:lnSpc>
                <a:spcPct val="90000"/>
              </a:lnSpc>
            </a:pPr>
            <a:r>
              <a:rPr lang="en-GB" sz="2400" dirty="0"/>
              <a:t>RNA Virus</a:t>
            </a:r>
          </a:p>
          <a:p>
            <a:pPr>
              <a:lnSpc>
                <a:spcPct val="90000"/>
              </a:lnSpc>
            </a:pPr>
            <a:r>
              <a:rPr lang="en-GB" sz="2400" dirty="0"/>
              <a:t>Incubation Period: 15 – 20 days</a:t>
            </a:r>
          </a:p>
          <a:p>
            <a:pPr>
              <a:lnSpc>
                <a:spcPct val="90000"/>
              </a:lnSpc>
            </a:pPr>
            <a:r>
              <a:rPr lang="en-GB" sz="2400" dirty="0"/>
              <a:t>Spread by respiratory droplet.</a:t>
            </a:r>
          </a:p>
          <a:p>
            <a:r>
              <a:rPr lang="en-US" sz="2400" dirty="0"/>
              <a:t>generally a mild disease in childhood, Lymphadenopathy  particularly the occipital and </a:t>
            </a:r>
            <a:r>
              <a:rPr lang="en-US" sz="2400" dirty="0" err="1"/>
              <a:t>postauricular</a:t>
            </a:r>
            <a:r>
              <a:rPr lang="en-US" sz="2400" dirty="0"/>
              <a:t> nodes, </a:t>
            </a:r>
            <a:r>
              <a:rPr lang="en-US" sz="2400"/>
              <a:t>is prominent</a:t>
            </a:r>
            <a:r>
              <a:rPr lang="en-US" sz="2400" dirty="0"/>
              <a:t>, arthralgia and arthritis.</a:t>
            </a:r>
          </a:p>
          <a:p>
            <a:pPr>
              <a:lnSpc>
                <a:spcPct val="90000"/>
              </a:lnSpc>
            </a:pPr>
            <a:r>
              <a:rPr lang="en-US" sz="2400" dirty="0"/>
              <a:t>Serious in pregnancy: cong. infection</a:t>
            </a:r>
            <a:endParaRPr lang="en-GB" sz="2400" dirty="0"/>
          </a:p>
          <a:p>
            <a:pPr>
              <a:lnSpc>
                <a:spcPct val="90000"/>
              </a:lnSpc>
            </a:pPr>
            <a:r>
              <a:rPr lang="en-GB" sz="2400" dirty="0"/>
              <a:t>Treatment</a:t>
            </a:r>
          </a:p>
          <a:p>
            <a:pPr>
              <a:lnSpc>
                <a:spcPct val="90000"/>
              </a:lnSpc>
            </a:pPr>
            <a:r>
              <a:rPr lang="en-GB" sz="2400" dirty="0"/>
              <a:t>Isolation &amp; Infectivity: 7 days from onset of rash</a:t>
            </a:r>
          </a:p>
          <a:p>
            <a:pPr lvl="1">
              <a:lnSpc>
                <a:spcPct val="90000"/>
              </a:lnSpc>
            </a:pPr>
            <a:r>
              <a:rPr lang="en-GB" sz="2400" dirty="0"/>
              <a:t>Congenital Rubella: until 1 year of age</a:t>
            </a:r>
          </a:p>
          <a:p>
            <a:pPr>
              <a:lnSpc>
                <a:spcPct val="90000"/>
              </a:lnSpc>
            </a:pPr>
            <a:r>
              <a:rPr lang="en-GB" sz="2400" dirty="0"/>
              <a:t>Vaccine</a:t>
            </a:r>
            <a:endParaRPr lang="en-US" sz="2400" dirty="0"/>
          </a:p>
        </p:txBody>
      </p:sp>
    </p:spTree>
    <p:extLst>
      <p:ext uri="{BB962C8B-B14F-4D97-AF65-F5344CB8AC3E}">
        <p14:creationId xmlns:p14="http://schemas.microsoft.com/office/powerpoint/2010/main" val="929323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F27E90-5F56-4ACE-A5C4-3DFC0344ABC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4673DA92-CD51-4636-8F5C-A743D4D2B1ED}"/>
              </a:ext>
            </a:extLst>
          </p:cNvPr>
          <p:cNvPicPr>
            <a:picLocks noGrp="1" noChangeAspect="1"/>
          </p:cNvPicPr>
          <p:nvPr>
            <p:ph idx="1"/>
          </p:nvPr>
        </p:nvPicPr>
        <p:blipFill>
          <a:blip r:embed="rId2"/>
          <a:stretch>
            <a:fillRect/>
          </a:stretch>
        </p:blipFill>
        <p:spPr>
          <a:xfrm>
            <a:off x="628650" y="1868195"/>
            <a:ext cx="7886700" cy="4266197"/>
          </a:xfrm>
          <a:prstGeom prst="rect">
            <a:avLst/>
          </a:prstGeom>
        </p:spPr>
      </p:pic>
    </p:spTree>
    <p:extLst>
      <p:ext uri="{BB962C8B-B14F-4D97-AF65-F5344CB8AC3E}">
        <p14:creationId xmlns:p14="http://schemas.microsoft.com/office/powerpoint/2010/main" val="2829310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Congenital rubella syndrome</a:t>
            </a:r>
            <a:endParaRPr lang="en-US" dirty="0"/>
          </a:p>
        </p:txBody>
      </p:sp>
      <p:sp>
        <p:nvSpPr>
          <p:cNvPr id="3" name="Content Placeholder 2"/>
          <p:cNvSpPr>
            <a:spLocks noGrp="1"/>
          </p:cNvSpPr>
          <p:nvPr>
            <p:ph idx="1"/>
          </p:nvPr>
        </p:nvSpPr>
        <p:spPr/>
        <p:txBody>
          <a:bodyPr/>
          <a:lstStyle/>
          <a:p>
            <a:pPr>
              <a:lnSpc>
                <a:spcPct val="90000"/>
              </a:lnSpc>
            </a:pPr>
            <a:r>
              <a:rPr lang="hu-HU" sz="2800" dirty="0"/>
              <a:t>Infection of seronegative mother during pregnancy</a:t>
            </a:r>
          </a:p>
          <a:p>
            <a:pPr>
              <a:lnSpc>
                <a:spcPct val="90000"/>
              </a:lnSpc>
            </a:pPr>
            <a:r>
              <a:rPr lang="hu-HU" sz="2800" dirty="0"/>
              <a:t>Risk of fetal infection</a:t>
            </a:r>
            <a:endParaRPr lang="en-US" sz="2800" dirty="0"/>
          </a:p>
          <a:p>
            <a:pPr marL="0" indent="0">
              <a:lnSpc>
                <a:spcPct val="90000"/>
              </a:lnSpc>
              <a:buNone/>
            </a:pPr>
            <a:r>
              <a:rPr lang="en-US" sz="2800" dirty="0"/>
              <a:t>    First trimester</a:t>
            </a:r>
            <a:r>
              <a:rPr lang="en-US" sz="2400" dirty="0"/>
              <a:t>   </a:t>
            </a:r>
            <a:r>
              <a:rPr lang="hu-HU" sz="2400" dirty="0"/>
              <a:t>:   75-90%</a:t>
            </a:r>
            <a:endParaRPr lang="en-US" sz="2400" dirty="0"/>
          </a:p>
          <a:p>
            <a:pPr marL="0" indent="0">
              <a:lnSpc>
                <a:spcPct val="90000"/>
              </a:lnSpc>
              <a:buNone/>
            </a:pPr>
            <a:endParaRPr lang="en-US" sz="2400" dirty="0"/>
          </a:p>
          <a:p>
            <a:pPr marL="0" indent="0">
              <a:lnSpc>
                <a:spcPct val="90000"/>
              </a:lnSpc>
              <a:buNone/>
            </a:pPr>
            <a:endParaRPr lang="hu-HU" sz="2400" dirty="0"/>
          </a:p>
        </p:txBody>
      </p:sp>
    </p:spTree>
    <p:extLst>
      <p:ext uri="{BB962C8B-B14F-4D97-AF65-F5344CB8AC3E}">
        <p14:creationId xmlns:p14="http://schemas.microsoft.com/office/powerpoint/2010/main" val="545267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FCD6C-606C-4E06-B43A-C1C9E1C3998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7A679997-A4FB-45A6-874D-7B8E61258FB8}"/>
              </a:ext>
            </a:extLst>
          </p:cNvPr>
          <p:cNvPicPr>
            <a:picLocks noGrp="1" noChangeAspect="1"/>
          </p:cNvPicPr>
          <p:nvPr>
            <p:ph idx="1"/>
          </p:nvPr>
        </p:nvPicPr>
        <p:blipFill>
          <a:blip r:embed="rId2"/>
          <a:stretch>
            <a:fillRect/>
          </a:stretch>
        </p:blipFill>
        <p:spPr>
          <a:xfrm>
            <a:off x="827584" y="365126"/>
            <a:ext cx="7560840" cy="5811837"/>
          </a:xfrm>
          <a:prstGeom prst="rect">
            <a:avLst/>
          </a:prstGeom>
        </p:spPr>
      </p:pic>
    </p:spTree>
    <p:extLst>
      <p:ext uri="{BB962C8B-B14F-4D97-AF65-F5344CB8AC3E}">
        <p14:creationId xmlns:p14="http://schemas.microsoft.com/office/powerpoint/2010/main" val="3735233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67945" y="1"/>
            <a:ext cx="5076056"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0" y="2924944"/>
            <a:ext cx="3954969" cy="3799135"/>
          </a:xfrm>
          <a:prstGeom prst="rect">
            <a:avLst/>
          </a:prstGeom>
        </p:spPr>
      </p:pic>
    </p:spTree>
    <p:extLst>
      <p:ext uri="{BB962C8B-B14F-4D97-AF65-F5344CB8AC3E}">
        <p14:creationId xmlns:p14="http://schemas.microsoft.com/office/powerpoint/2010/main" val="1865162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MCQ</a:t>
            </a:r>
          </a:p>
        </p:txBody>
      </p:sp>
      <p:sp>
        <p:nvSpPr>
          <p:cNvPr id="3" name="Content Placeholder 2"/>
          <p:cNvSpPr>
            <a:spLocks noGrp="1"/>
          </p:cNvSpPr>
          <p:nvPr>
            <p:ph idx="1"/>
          </p:nvPr>
        </p:nvSpPr>
        <p:spPr/>
        <p:txBody>
          <a:bodyPr>
            <a:normAutofit/>
          </a:bodyPr>
          <a:lstStyle/>
          <a:p>
            <a:pPr marL="0" indent="0">
              <a:buNone/>
            </a:pPr>
            <a:r>
              <a:rPr lang="en-US" sz="2000" dirty="0"/>
              <a:t>14-year-old </a:t>
            </a:r>
            <a:r>
              <a:rPr lang="en-US" sz="2000" dirty="0" err="1"/>
              <a:t>girl,unvaccinated</a:t>
            </a:r>
            <a:r>
              <a:rPr lang="en-US" sz="2000" dirty="0"/>
              <a:t>, presented with sore throat, low-grade fever,</a:t>
            </a:r>
          </a:p>
          <a:p>
            <a:pPr marL="0" indent="0">
              <a:buNone/>
            </a:pPr>
            <a:r>
              <a:rPr lang="en-US" sz="2000" dirty="0"/>
              <a:t>and a diffuse maculopapular rash. During the next 24 hours, she develops</a:t>
            </a:r>
          </a:p>
          <a:p>
            <a:pPr marL="0" indent="0">
              <a:buNone/>
            </a:pPr>
            <a:r>
              <a:rPr lang="en-US" sz="2000" dirty="0"/>
              <a:t>tender swelling of her wrists. In addition, her physician notes mild tenderness and marked swelling of her posterior cervical and occipital lymph nodes. Four days after the onset of her illness, the rash has vanished. Which of the following is the most likely diagnosis?</a:t>
            </a:r>
          </a:p>
          <a:p>
            <a:pPr marL="0" indent="0">
              <a:buNone/>
            </a:pPr>
            <a:r>
              <a:rPr lang="en-US" sz="2000" dirty="0"/>
              <a:t>a. Rubella</a:t>
            </a:r>
          </a:p>
          <a:p>
            <a:pPr marL="0" indent="0">
              <a:buNone/>
            </a:pPr>
            <a:r>
              <a:rPr lang="en-US" sz="2000" dirty="0"/>
              <a:t>b. </a:t>
            </a:r>
            <a:r>
              <a:rPr lang="en-US" sz="2000" dirty="0" err="1"/>
              <a:t>Rubeola</a:t>
            </a:r>
            <a:endParaRPr lang="en-US" sz="2000" dirty="0"/>
          </a:p>
          <a:p>
            <a:pPr marL="0" indent="0">
              <a:buNone/>
            </a:pPr>
            <a:r>
              <a:rPr lang="en-US" sz="2000" dirty="0"/>
              <a:t>c. Roseola</a:t>
            </a:r>
          </a:p>
          <a:p>
            <a:pPr marL="0" indent="0">
              <a:buNone/>
            </a:pPr>
            <a:r>
              <a:rPr lang="en-US" sz="2000" dirty="0"/>
              <a:t>d. Erythema </a:t>
            </a:r>
            <a:r>
              <a:rPr lang="en-US" sz="2000" dirty="0" err="1"/>
              <a:t>infectiosum</a:t>
            </a:r>
            <a:endParaRPr lang="en-US" sz="2000" dirty="0"/>
          </a:p>
          <a:p>
            <a:pPr marL="0" indent="0">
              <a:buNone/>
            </a:pPr>
            <a:r>
              <a:rPr lang="en-US" sz="2000" dirty="0"/>
              <a:t>e. Erythema </a:t>
            </a:r>
            <a:r>
              <a:rPr lang="en-US" sz="2000" dirty="0" err="1"/>
              <a:t>multiforme</a:t>
            </a:r>
            <a:endParaRPr lang="en-US" sz="2000" dirty="0"/>
          </a:p>
        </p:txBody>
      </p:sp>
    </p:spTree>
    <p:extLst>
      <p:ext uri="{BB962C8B-B14F-4D97-AF65-F5344CB8AC3E}">
        <p14:creationId xmlns:p14="http://schemas.microsoft.com/office/powerpoint/2010/main" val="1067786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tx2"/>
                </a:solidFill>
              </a:rPr>
              <a:t>Enterovirus infection</a:t>
            </a:r>
            <a:br>
              <a:rPr lang="en-US" b="1" dirty="0">
                <a:solidFill>
                  <a:schemeClr val="tx2"/>
                </a:solidFill>
              </a:rPr>
            </a:br>
            <a:endParaRPr lang="en-US" b="1" dirty="0">
              <a:solidFill>
                <a:schemeClr val="tx2"/>
              </a:solidFill>
            </a:endParaRPr>
          </a:p>
        </p:txBody>
      </p:sp>
      <p:sp>
        <p:nvSpPr>
          <p:cNvPr id="3" name="Subtitle 2"/>
          <p:cNvSpPr>
            <a:spLocks noGrp="1"/>
          </p:cNvSpPr>
          <p:nvPr>
            <p:ph type="subTitle" idx="1"/>
          </p:nvPr>
        </p:nvSpPr>
        <p:spPr>
          <a:xfrm>
            <a:off x="1371600" y="3212976"/>
            <a:ext cx="6400800" cy="2088232"/>
          </a:xfrm>
        </p:spPr>
        <p:txBody>
          <a:bodyPr>
            <a:normAutofit lnSpcReduction="10000"/>
          </a:bodyPr>
          <a:lstStyle/>
          <a:p>
            <a:r>
              <a:rPr lang="en-US" dirty="0" err="1"/>
              <a:t>Nonpoliovirus</a:t>
            </a:r>
            <a:r>
              <a:rPr lang="en-US" dirty="0"/>
              <a:t>)</a:t>
            </a:r>
          </a:p>
          <a:p>
            <a:r>
              <a:rPr lang="en-US" dirty="0"/>
              <a:t>and </a:t>
            </a:r>
            <a:r>
              <a:rPr lang="en-US" dirty="0" err="1"/>
              <a:t>Parechovirus</a:t>
            </a:r>
            <a:r>
              <a:rPr lang="en-US" dirty="0"/>
              <a:t> Infections</a:t>
            </a:r>
          </a:p>
          <a:p>
            <a:r>
              <a:rPr lang="en-US" dirty="0"/>
              <a:t>(Group A and B </a:t>
            </a:r>
            <a:r>
              <a:rPr lang="en-US" dirty="0" err="1"/>
              <a:t>Coxsackieviruses</a:t>
            </a:r>
            <a:r>
              <a:rPr lang="en-US" dirty="0"/>
              <a:t>, Echoviruses,</a:t>
            </a:r>
          </a:p>
          <a:p>
            <a:r>
              <a:rPr lang="en-US" dirty="0"/>
              <a:t>Numbered Enteroviruses, and Human</a:t>
            </a:r>
          </a:p>
          <a:p>
            <a:r>
              <a:rPr lang="en-US" dirty="0" err="1"/>
              <a:t>Parechoviruses</a:t>
            </a:r>
            <a:r>
              <a:rPr lang="en-US" dirty="0"/>
              <a:t>)</a:t>
            </a:r>
          </a:p>
        </p:txBody>
      </p:sp>
    </p:spTree>
    <p:extLst>
      <p:ext uri="{BB962C8B-B14F-4D97-AF65-F5344CB8AC3E}">
        <p14:creationId xmlns:p14="http://schemas.microsoft.com/office/powerpoint/2010/main" val="2236917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908720"/>
            <a:ext cx="500134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248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34102" y="2182872"/>
            <a:ext cx="5475796" cy="3636844"/>
          </a:xfrm>
          <a:prstGeom prst="rect">
            <a:avLst/>
          </a:prstGeom>
        </p:spPr>
      </p:pic>
    </p:spTree>
    <p:extLst>
      <p:ext uri="{BB962C8B-B14F-4D97-AF65-F5344CB8AC3E}">
        <p14:creationId xmlns:p14="http://schemas.microsoft.com/office/powerpoint/2010/main" val="3590494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2"/>
                </a:solidFill>
                <a:latin typeface="Calibri" panose="020F0502020204030204" pitchFamily="34" charset="0"/>
                <a:ea typeface="+mn-ea"/>
                <a:cs typeface="Calibri" panose="020F0502020204030204" pitchFamily="34" charset="0"/>
              </a:rPr>
              <a:t>Classic Childhood </a:t>
            </a:r>
            <a:r>
              <a:rPr lang="en-US" sz="3200" b="1" dirty="0" err="1">
                <a:solidFill>
                  <a:schemeClr val="tx2"/>
                </a:solidFill>
                <a:latin typeface="Calibri" panose="020F0502020204030204" pitchFamily="34" charset="0"/>
                <a:ea typeface="+mn-ea"/>
                <a:cs typeface="Calibri" panose="020F0502020204030204" pitchFamily="34" charset="0"/>
              </a:rPr>
              <a:t>Exanthems</a:t>
            </a:r>
            <a:endParaRPr lang="en-US" b="1" dirty="0">
              <a:solidFill>
                <a:schemeClr val="tx2"/>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a:bodyPr>
          <a:lstStyle/>
          <a:p>
            <a:pPr marL="0" indent="0">
              <a:buNone/>
            </a:pPr>
            <a:endParaRPr lang="en-US" dirty="0"/>
          </a:p>
          <a:p>
            <a:r>
              <a:rPr lang="en-US" dirty="0">
                <a:latin typeface="Calibri" panose="020F0502020204030204" pitchFamily="34" charset="0"/>
                <a:cs typeface="Calibri" panose="020F0502020204030204" pitchFamily="34" charset="0"/>
              </a:rPr>
              <a:t>Measles (Rubeola)</a:t>
            </a:r>
          </a:p>
          <a:p>
            <a:r>
              <a:rPr lang="en-US" dirty="0">
                <a:latin typeface="Calibri" panose="020F0502020204030204" pitchFamily="34" charset="0"/>
                <a:cs typeface="Calibri" panose="020F0502020204030204" pitchFamily="34" charset="0"/>
              </a:rPr>
              <a:t>Scarlet Fever</a:t>
            </a:r>
          </a:p>
          <a:p>
            <a:r>
              <a:rPr lang="en-US" dirty="0">
                <a:latin typeface="Calibri" panose="020F0502020204030204" pitchFamily="34" charset="0"/>
                <a:cs typeface="Calibri" panose="020F0502020204030204" pitchFamily="34" charset="0"/>
              </a:rPr>
              <a:t>Rubella (German measles)</a:t>
            </a:r>
          </a:p>
          <a:p>
            <a:r>
              <a:rPr lang="en-US" dirty="0">
                <a:latin typeface="Calibri" panose="020F0502020204030204" pitchFamily="34" charset="0"/>
                <a:cs typeface="Calibri" panose="020F0502020204030204" pitchFamily="34" charset="0"/>
              </a:rPr>
              <a:t>Erythema </a:t>
            </a:r>
            <a:r>
              <a:rPr lang="en-US" dirty="0" err="1">
                <a:latin typeface="Calibri" panose="020F0502020204030204" pitchFamily="34" charset="0"/>
                <a:cs typeface="Calibri" panose="020F0502020204030204" pitchFamily="34" charset="0"/>
              </a:rPr>
              <a:t>Infectiosum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fifith</a:t>
            </a:r>
            <a:r>
              <a:rPr lang="en-US" dirty="0">
                <a:latin typeface="Calibri" panose="020F0502020204030204" pitchFamily="34" charset="0"/>
                <a:cs typeface="Calibri" panose="020F0502020204030204" pitchFamily="34" charset="0"/>
              </a:rPr>
              <a:t> disease, Parvovirus B19)</a:t>
            </a:r>
          </a:p>
          <a:p>
            <a:r>
              <a:rPr lang="en-US" dirty="0">
                <a:latin typeface="Calibri" panose="020F0502020204030204" pitchFamily="34" charset="0"/>
                <a:cs typeface="Calibri" panose="020F0502020204030204" pitchFamily="34" charset="0"/>
              </a:rPr>
              <a:t>Roseola Infantum</a:t>
            </a:r>
          </a:p>
          <a:p>
            <a:endParaRPr lang="en-US" dirty="0"/>
          </a:p>
        </p:txBody>
      </p:sp>
    </p:spTree>
    <p:extLst>
      <p:ext uri="{BB962C8B-B14F-4D97-AF65-F5344CB8AC3E}">
        <p14:creationId xmlns:p14="http://schemas.microsoft.com/office/powerpoint/2010/main" val="459007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052736"/>
            <a:ext cx="8363272" cy="5073427"/>
          </a:xfrm>
        </p:spPr>
        <p:txBody>
          <a:bodyPr>
            <a:normAutofit/>
          </a:bodyPr>
          <a:lstStyle/>
          <a:p>
            <a:pPr marL="0" indent="0">
              <a:buNone/>
            </a:pPr>
            <a:r>
              <a:rPr lang="en-US" sz="2000" dirty="0">
                <a:latin typeface="Calibri" panose="020F0502020204030204" pitchFamily="34" charset="0"/>
                <a:cs typeface="Calibri" panose="020F0502020204030204" pitchFamily="34" charset="0"/>
              </a:rPr>
              <a:t>The most common manifestation of </a:t>
            </a:r>
            <a:r>
              <a:rPr lang="en-US" sz="2000" dirty="0" err="1">
                <a:latin typeface="Calibri" panose="020F0502020204030204" pitchFamily="34" charset="0"/>
                <a:cs typeface="Calibri" panose="020F0502020204030204" pitchFamily="34" charset="0"/>
              </a:rPr>
              <a:t>enteroviruses</a:t>
            </a:r>
            <a:r>
              <a:rPr lang="en-US" sz="2000" dirty="0">
                <a:latin typeface="Calibri" panose="020F0502020204030204" pitchFamily="34" charset="0"/>
                <a:cs typeface="Calibri" panose="020F0502020204030204" pitchFamily="34" charset="0"/>
              </a:rPr>
              <a:t> is nonspecific febrile illness</a:t>
            </a:r>
          </a:p>
          <a:p>
            <a:r>
              <a:rPr lang="en-US" sz="2000" dirty="0">
                <a:latin typeface="Calibri" panose="020F0502020204030204" pitchFamily="34" charset="0"/>
                <a:cs typeface="Calibri" panose="020F0502020204030204" pitchFamily="34" charset="0"/>
              </a:rPr>
              <a:t>Other manifestations can include the following:</a:t>
            </a:r>
          </a:p>
          <a:p>
            <a:pPr marL="0" indent="0">
              <a:buNone/>
            </a:pPr>
            <a:r>
              <a:rPr lang="en-US" sz="2000" dirty="0">
                <a:latin typeface="Calibri" panose="020F0502020204030204" pitchFamily="34" charset="0"/>
                <a:cs typeface="Calibri" panose="020F0502020204030204" pitchFamily="34" charset="0"/>
              </a:rPr>
              <a:t>(1) </a:t>
            </a:r>
            <a:r>
              <a:rPr lang="en-US" sz="2000" u="sng" dirty="0">
                <a:latin typeface="Calibri" panose="020F0502020204030204" pitchFamily="34" charset="0"/>
                <a:cs typeface="Calibri" panose="020F0502020204030204" pitchFamily="34" charset="0"/>
              </a:rPr>
              <a:t>respiratory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coryza</a:t>
            </a:r>
            <a:r>
              <a:rPr lang="en-US" sz="2000" dirty="0">
                <a:latin typeface="Calibri" panose="020F0502020204030204" pitchFamily="34" charset="0"/>
                <a:cs typeface="Calibri" panose="020F0502020204030204" pitchFamily="34" charset="0"/>
              </a:rPr>
              <a:t>, pharyngitis, </a:t>
            </a:r>
            <a:r>
              <a:rPr lang="en-US" sz="2000" dirty="0" err="1">
                <a:latin typeface="Calibri" panose="020F0502020204030204" pitchFamily="34" charset="0"/>
                <a:cs typeface="Calibri" panose="020F0502020204030204" pitchFamily="34" charset="0"/>
              </a:rPr>
              <a:t>herpangina</a:t>
            </a:r>
            <a:r>
              <a:rPr lang="en-US" sz="2000" dirty="0">
                <a:latin typeface="Calibri" panose="020F0502020204030204" pitchFamily="34" charset="0"/>
                <a:cs typeface="Calibri" panose="020F0502020204030204" pitchFamily="34" charset="0"/>
              </a:rPr>
              <a:t>, stomatitis, bronchiolitis, pneumonia.</a:t>
            </a:r>
          </a:p>
          <a:p>
            <a:pPr marL="0" indent="0">
              <a:buNone/>
            </a:pPr>
            <a:r>
              <a:rPr lang="en-US" sz="2000" dirty="0">
                <a:latin typeface="Calibri" panose="020F0502020204030204" pitchFamily="34" charset="0"/>
                <a:cs typeface="Calibri" panose="020F0502020204030204" pitchFamily="34" charset="0"/>
              </a:rPr>
              <a:t>(2) </a:t>
            </a:r>
            <a:r>
              <a:rPr lang="en-US" sz="2000" u="sng" dirty="0">
                <a:latin typeface="Calibri" panose="020F0502020204030204" pitchFamily="34" charset="0"/>
                <a:cs typeface="Calibri" panose="020F0502020204030204" pitchFamily="34" charset="0"/>
              </a:rPr>
              <a:t>skin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handfoot</a:t>
            </a:r>
            <a:r>
              <a:rPr lang="en-US" sz="2000" dirty="0">
                <a:latin typeface="Calibri" panose="020F0502020204030204" pitchFamily="34" charset="0"/>
                <a:cs typeface="Calibri" panose="020F0502020204030204" pitchFamily="34" charset="0"/>
              </a:rPr>
              <a:t>-and-mouth disease, and nonspecific </a:t>
            </a:r>
            <a:r>
              <a:rPr lang="en-US" sz="2000" dirty="0" err="1">
                <a:latin typeface="Calibri" panose="020F0502020204030204" pitchFamily="34" charset="0"/>
                <a:cs typeface="Calibri" panose="020F0502020204030204" pitchFamily="34" charset="0"/>
              </a:rPr>
              <a:t>exanthems</a:t>
            </a:r>
            <a:r>
              <a:rPr lang="en-US" sz="2000" dirty="0">
                <a:latin typeface="Calibri" panose="020F0502020204030204" pitchFamily="34" charset="0"/>
                <a:cs typeface="Calibri" panose="020F0502020204030204" pitchFamily="34" charset="0"/>
              </a:rPr>
              <a:t>.</a:t>
            </a:r>
          </a:p>
          <a:p>
            <a:pPr marL="0" indent="0">
              <a:buNone/>
            </a:pPr>
            <a:r>
              <a:rPr lang="en-US" sz="2000" dirty="0">
                <a:latin typeface="Calibri" panose="020F0502020204030204" pitchFamily="34" charset="0"/>
                <a:cs typeface="Calibri" panose="020F0502020204030204" pitchFamily="34" charset="0"/>
              </a:rPr>
              <a:t>(3) </a:t>
            </a:r>
            <a:r>
              <a:rPr lang="en-US" sz="2000" u="sng" dirty="0">
                <a:latin typeface="Calibri" panose="020F0502020204030204" pitchFamily="34" charset="0"/>
                <a:cs typeface="Calibri" panose="020F0502020204030204" pitchFamily="34" charset="0"/>
              </a:rPr>
              <a:t>neurologic</a:t>
            </a:r>
            <a:r>
              <a:rPr lang="en-US" sz="2000" dirty="0">
                <a:latin typeface="Calibri" panose="020F0502020204030204" pitchFamily="34" charset="0"/>
                <a:cs typeface="Calibri" panose="020F0502020204030204" pitchFamily="34" charset="0"/>
              </a:rPr>
              <a:t>: aseptic meningitis, encephalitis, and motor paralysis</a:t>
            </a:r>
          </a:p>
          <a:p>
            <a:pPr marL="0" indent="0">
              <a:buNone/>
            </a:pPr>
            <a:r>
              <a:rPr lang="en-US" sz="2000" dirty="0">
                <a:latin typeface="Calibri" panose="020F0502020204030204" pitchFamily="34" charset="0"/>
                <a:cs typeface="Calibri" panose="020F0502020204030204" pitchFamily="34" charset="0"/>
              </a:rPr>
              <a:t>(4</a:t>
            </a:r>
            <a:r>
              <a:rPr lang="en-US" sz="2000" u="sng" dirty="0">
                <a:latin typeface="Calibri" panose="020F0502020204030204" pitchFamily="34" charset="0"/>
                <a:cs typeface="Calibri" panose="020F0502020204030204" pitchFamily="34" charset="0"/>
              </a:rPr>
              <a:t>) gastrointestina</a:t>
            </a:r>
            <a:r>
              <a:rPr lang="en-US" sz="2000" dirty="0">
                <a:latin typeface="Calibri" panose="020F0502020204030204" pitchFamily="34" charset="0"/>
                <a:cs typeface="Calibri" panose="020F0502020204030204" pitchFamily="34" charset="0"/>
              </a:rPr>
              <a:t>l: vomiting, diarrhea, abdominal pain, hepatitis, pancreatitis.</a:t>
            </a:r>
          </a:p>
          <a:p>
            <a:pPr marL="0" indent="0">
              <a:buNone/>
            </a:pPr>
            <a:r>
              <a:rPr lang="en-US" sz="2000" dirty="0">
                <a:latin typeface="Calibri" panose="020F0502020204030204" pitchFamily="34" charset="0"/>
                <a:cs typeface="Calibri" panose="020F0502020204030204" pitchFamily="34" charset="0"/>
              </a:rPr>
              <a:t>(5) </a:t>
            </a:r>
            <a:r>
              <a:rPr lang="en-US" sz="2000" u="sng" dirty="0">
                <a:latin typeface="Calibri" panose="020F0502020204030204" pitchFamily="34" charset="0"/>
                <a:cs typeface="Calibri" panose="020F0502020204030204" pitchFamily="34" charset="0"/>
              </a:rPr>
              <a:t>eye</a:t>
            </a:r>
            <a:r>
              <a:rPr lang="en-US" sz="2000" dirty="0">
                <a:latin typeface="Calibri" panose="020F0502020204030204" pitchFamily="34" charset="0"/>
                <a:cs typeface="Calibri" panose="020F0502020204030204" pitchFamily="34" charset="0"/>
              </a:rPr>
              <a:t>: acute hemorrhagic conjunctivitis and uveitis</a:t>
            </a:r>
          </a:p>
          <a:p>
            <a:pPr marL="0" indent="0">
              <a:buNone/>
            </a:pPr>
            <a:r>
              <a:rPr lang="en-US" sz="2000" dirty="0">
                <a:latin typeface="Calibri" panose="020F0502020204030204" pitchFamily="34" charset="0"/>
                <a:cs typeface="Calibri" panose="020F0502020204030204" pitchFamily="34" charset="0"/>
              </a:rPr>
              <a:t>(6) </a:t>
            </a:r>
            <a:r>
              <a:rPr lang="en-US" sz="2000" u="sng" dirty="0">
                <a:latin typeface="Calibri" panose="020F0502020204030204" pitchFamily="34" charset="0"/>
                <a:cs typeface="Calibri" panose="020F0502020204030204" pitchFamily="34" charset="0"/>
              </a:rPr>
              <a:t>heart</a:t>
            </a:r>
            <a:r>
              <a:rPr lang="en-US" sz="2000" dirty="0">
                <a:latin typeface="Calibri" panose="020F0502020204030204" pitchFamily="34" charset="0"/>
                <a:cs typeface="Calibri" panose="020F0502020204030204" pitchFamily="34" charset="0"/>
              </a:rPr>
              <a:t>: myocarditis</a:t>
            </a:r>
          </a:p>
          <a:p>
            <a:pPr marL="0" indent="0">
              <a:buNone/>
            </a:pPr>
            <a:r>
              <a:rPr lang="en-US" sz="2000" dirty="0">
                <a:latin typeface="Calibri" panose="020F0502020204030204" pitchFamily="34" charset="0"/>
                <a:cs typeface="Calibri" panose="020F0502020204030204" pitchFamily="34" charset="0"/>
              </a:rPr>
              <a:t>(7) </a:t>
            </a:r>
            <a:r>
              <a:rPr lang="en-US" sz="2000" u="sng" dirty="0">
                <a:latin typeface="Calibri" panose="020F0502020204030204" pitchFamily="34" charset="0"/>
                <a:cs typeface="Calibri" panose="020F0502020204030204" pitchFamily="34" charset="0"/>
              </a:rPr>
              <a:t>muscle</a:t>
            </a:r>
            <a:r>
              <a:rPr lang="en-US" sz="2000" dirty="0">
                <a:latin typeface="Calibri" panose="020F0502020204030204" pitchFamily="34" charset="0"/>
                <a:cs typeface="Calibri" panose="020F0502020204030204" pitchFamily="34" charset="0"/>
              </a:rPr>
              <a:t>: myositis</a:t>
            </a:r>
          </a:p>
        </p:txBody>
      </p:sp>
    </p:spTree>
    <p:extLst>
      <p:ext uri="{BB962C8B-B14F-4D97-AF65-F5344CB8AC3E}">
        <p14:creationId xmlns:p14="http://schemas.microsoft.com/office/powerpoint/2010/main" val="3030659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Hand-Foot-and-Mouth Disease</a:t>
            </a:r>
          </a:p>
        </p:txBody>
      </p:sp>
      <p:sp>
        <p:nvSpPr>
          <p:cNvPr id="3" name="Content Placeholder 2"/>
          <p:cNvSpPr>
            <a:spLocks noGrp="1"/>
          </p:cNvSpPr>
          <p:nvPr>
            <p:ph idx="1"/>
          </p:nvPr>
        </p:nvSpPr>
        <p:spPr/>
        <p:txBody>
          <a:bodyPr>
            <a:normAutofit/>
          </a:bodyPr>
          <a:lstStyle/>
          <a:p>
            <a:r>
              <a:rPr lang="en-US" dirty="0"/>
              <a:t>Coxsackievirus infection</a:t>
            </a:r>
          </a:p>
          <a:p>
            <a:r>
              <a:rPr lang="en-US" sz="2800" dirty="0"/>
              <a:t>Usually a mild illness</a:t>
            </a:r>
          </a:p>
          <a:p>
            <a:r>
              <a:rPr lang="en-US" sz="2800" dirty="0"/>
              <a:t>Generally complete recovery occurs in 5-7 days</a:t>
            </a:r>
          </a:p>
          <a:p>
            <a:pPr>
              <a:buFont typeface="Wingdings" pitchFamily="2" charset="2"/>
              <a:buNone/>
            </a:pPr>
            <a:endParaRPr lang="en-US" sz="2800" dirty="0"/>
          </a:p>
          <a:p>
            <a:pPr>
              <a:buFont typeface="Wingdings" pitchFamily="2" charset="2"/>
              <a:buNone/>
            </a:pPr>
            <a:r>
              <a:rPr lang="en-US" sz="2800" dirty="0"/>
              <a:t>Complications:  </a:t>
            </a:r>
          </a:p>
          <a:p>
            <a:r>
              <a:rPr lang="en-US" sz="2800" dirty="0"/>
              <a:t>Dehydration may occur </a:t>
            </a:r>
          </a:p>
          <a:p>
            <a:pPr lvl="1"/>
            <a:r>
              <a:rPr lang="en-US" sz="2400" dirty="0"/>
              <a:t>mouth lesions cause pain with swallowing</a:t>
            </a:r>
            <a:endParaRPr lang="en-US" sz="2800" dirty="0"/>
          </a:p>
          <a:p>
            <a:endParaRPr lang="en-US" dirty="0"/>
          </a:p>
        </p:txBody>
      </p:sp>
    </p:spTree>
    <p:extLst>
      <p:ext uri="{BB962C8B-B14F-4D97-AF65-F5344CB8AC3E}">
        <p14:creationId xmlns:p14="http://schemas.microsoft.com/office/powerpoint/2010/main" val="3326594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Herpes simplex virus 1</a:t>
            </a:r>
          </a:p>
        </p:txBody>
      </p:sp>
      <p:sp>
        <p:nvSpPr>
          <p:cNvPr id="3" name="Content Placeholder 2"/>
          <p:cNvSpPr>
            <a:spLocks noGrp="1"/>
          </p:cNvSpPr>
          <p:nvPr>
            <p:ph idx="1"/>
          </p:nvPr>
        </p:nvSpPr>
        <p:spPr/>
        <p:txBody>
          <a:bodyPr/>
          <a:lstStyle/>
          <a:p>
            <a:pPr marL="565150" lvl="1" indent="0">
              <a:buNone/>
            </a:pPr>
            <a:r>
              <a:rPr lang="en-US" dirty="0"/>
              <a:t>most common sites are lips and fingers or thumbs (herpes whitlow)</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340855" y="980728"/>
            <a:ext cx="3345945" cy="2164313"/>
          </a:xfrm>
          <a:prstGeom prst="rect">
            <a:avLst/>
          </a:prstGeom>
        </p:spPr>
      </p:pic>
      <p:pic>
        <p:nvPicPr>
          <p:cNvPr id="5" name="Picture 4"/>
          <p:cNvPicPr>
            <a:picLocks noChangeAspect="1"/>
          </p:cNvPicPr>
          <p:nvPr/>
        </p:nvPicPr>
        <p:blipFill>
          <a:blip r:embed="rId3"/>
          <a:stretch>
            <a:fillRect/>
          </a:stretch>
        </p:blipFill>
        <p:spPr>
          <a:xfrm>
            <a:off x="1331640" y="2708920"/>
            <a:ext cx="3888432" cy="3325534"/>
          </a:xfrm>
          <a:prstGeom prst="rect">
            <a:avLst/>
          </a:prstGeom>
        </p:spPr>
      </p:pic>
      <p:pic>
        <p:nvPicPr>
          <p:cNvPr id="3" name="Picture 2">
            <a:extLst>
              <a:ext uri="{FF2B5EF4-FFF2-40B4-BE49-F238E27FC236}">
                <a16:creationId xmlns:a16="http://schemas.microsoft.com/office/drawing/2014/main" xmlns="" id="{B4E04954-0CA3-4336-9191-4EDF8CDD552C}"/>
              </a:ext>
            </a:extLst>
          </p:cNvPr>
          <p:cNvPicPr>
            <a:picLocks noChangeAspect="1"/>
          </p:cNvPicPr>
          <p:nvPr/>
        </p:nvPicPr>
        <p:blipFill>
          <a:blip r:embed="rId4"/>
          <a:stretch>
            <a:fillRect/>
          </a:stretch>
        </p:blipFill>
        <p:spPr>
          <a:xfrm>
            <a:off x="5453800" y="3472229"/>
            <a:ext cx="3576272" cy="240504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31640" y="1027907"/>
            <a:ext cx="1987188" cy="2218257"/>
          </a:xfrm>
          <a:prstGeom prst="rect">
            <a:avLst/>
          </a:prstGeom>
        </p:spPr>
      </p:pic>
      <p:pic>
        <p:nvPicPr>
          <p:cNvPr id="8" name="Picture 7"/>
          <p:cNvPicPr>
            <a:picLocks noChangeAspect="1"/>
          </p:cNvPicPr>
          <p:nvPr/>
        </p:nvPicPr>
        <p:blipFill>
          <a:blip r:embed="rId3"/>
          <a:stretch>
            <a:fillRect/>
          </a:stretch>
        </p:blipFill>
        <p:spPr>
          <a:xfrm>
            <a:off x="3779912" y="2996952"/>
            <a:ext cx="3744416" cy="2592288"/>
          </a:xfrm>
          <a:prstGeom prst="rect">
            <a:avLst/>
          </a:prstGeom>
        </p:spPr>
      </p:pic>
    </p:spTree>
    <p:extLst>
      <p:ext uri="{BB962C8B-B14F-4D97-AF65-F5344CB8AC3E}">
        <p14:creationId xmlns:p14="http://schemas.microsoft.com/office/powerpoint/2010/main" val="184149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Herpes simplex virus infection</a:t>
            </a:r>
            <a:endParaRPr lang="en-US" dirty="0">
              <a:solidFill>
                <a:srgbClr val="002060"/>
              </a:solidFill>
            </a:endParaRPr>
          </a:p>
        </p:txBody>
      </p:sp>
      <p:sp>
        <p:nvSpPr>
          <p:cNvPr id="3" name="Content Placeholder 2"/>
          <p:cNvSpPr>
            <a:spLocks noGrp="1"/>
          </p:cNvSpPr>
          <p:nvPr>
            <p:ph idx="1"/>
          </p:nvPr>
        </p:nvSpPr>
        <p:spPr>
          <a:xfrm>
            <a:off x="457200" y="1628800"/>
            <a:ext cx="8229600" cy="4824536"/>
          </a:xfrm>
        </p:spPr>
        <p:txBody>
          <a:bodyPr>
            <a:normAutofit/>
          </a:bodyPr>
          <a:lstStyle/>
          <a:p>
            <a:r>
              <a:rPr lang="en-US" b="1" dirty="0"/>
              <a:t>Herpes </a:t>
            </a:r>
            <a:r>
              <a:rPr lang="en-US" dirty="0"/>
              <a:t>“cold sores” </a:t>
            </a:r>
          </a:p>
          <a:p>
            <a:r>
              <a:rPr lang="en-US" b="1" dirty="0"/>
              <a:t>Symptoms </a:t>
            </a:r>
            <a:r>
              <a:rPr lang="en-US" dirty="0"/>
              <a:t>Superficial clear vesicles (blisters) with red base, usually on face or lips, which crust and heal within days.</a:t>
            </a:r>
          </a:p>
          <a:p>
            <a:r>
              <a:rPr lang="en-US" b="1" dirty="0"/>
              <a:t>Method of </a:t>
            </a:r>
            <a:r>
              <a:rPr lang="en-US" dirty="0"/>
              <a:t>Direct contact </a:t>
            </a:r>
          </a:p>
          <a:p>
            <a:r>
              <a:rPr lang="en-US" dirty="0"/>
              <a:t>avoid contact with children with eczema or burns and the </a:t>
            </a:r>
            <a:r>
              <a:rPr lang="en-US" dirty="0" err="1"/>
              <a:t>immunocompromised</a:t>
            </a:r>
            <a:r>
              <a:rPr lang="en-US" dirty="0"/>
              <a:t>.</a:t>
            </a:r>
          </a:p>
        </p:txBody>
      </p:sp>
    </p:spTree>
    <p:extLst>
      <p:ext uri="{BB962C8B-B14F-4D97-AF65-F5344CB8AC3E}">
        <p14:creationId xmlns:p14="http://schemas.microsoft.com/office/powerpoint/2010/main" val="2189678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2"/>
                </a:solidFill>
              </a:rPr>
              <a:t>Herpes simplex virus infection</a:t>
            </a:r>
          </a:p>
        </p:txBody>
      </p:sp>
      <p:sp>
        <p:nvSpPr>
          <p:cNvPr id="3" name="Content Placeholder 2"/>
          <p:cNvSpPr>
            <a:spLocks noGrp="1"/>
          </p:cNvSpPr>
          <p:nvPr>
            <p:ph idx="1"/>
          </p:nvPr>
        </p:nvSpPr>
        <p:spPr/>
        <p:txBody>
          <a:bodyPr>
            <a:normAutofit fontScale="92500" lnSpcReduction="10000"/>
          </a:bodyPr>
          <a:lstStyle/>
          <a:p>
            <a:r>
              <a:rPr lang="en-US" dirty="0" err="1">
                <a:solidFill>
                  <a:schemeClr val="tx2"/>
                </a:solidFill>
              </a:rPr>
              <a:t>Gingivostomatitis</a:t>
            </a:r>
            <a:r>
              <a:rPr lang="en-US" dirty="0"/>
              <a:t> – may necessitate, intravenous fluids and </a:t>
            </a:r>
            <a:r>
              <a:rPr lang="en-US" dirty="0" err="1"/>
              <a:t>aciclovir</a:t>
            </a:r>
            <a:endParaRPr lang="en-US" dirty="0"/>
          </a:p>
          <a:p>
            <a:r>
              <a:rPr lang="en-US" dirty="0"/>
              <a:t>Eczema </a:t>
            </a:r>
            <a:r>
              <a:rPr lang="en-US" dirty="0" err="1"/>
              <a:t>herpeticum</a:t>
            </a:r>
            <a:r>
              <a:rPr lang="en-US" dirty="0"/>
              <a:t> – may result in secondary</a:t>
            </a:r>
          </a:p>
          <a:p>
            <a:pPr marL="0" indent="0">
              <a:buNone/>
            </a:pPr>
            <a:r>
              <a:rPr lang="en-US" dirty="0"/>
              <a:t>   bacterial infection and </a:t>
            </a:r>
            <a:r>
              <a:rPr lang="en-US" dirty="0" err="1"/>
              <a:t>septicaemia</a:t>
            </a:r>
            <a:endParaRPr lang="en-US" dirty="0"/>
          </a:p>
          <a:p>
            <a:r>
              <a:rPr lang="en-US" dirty="0"/>
              <a:t>Herpetic whitlows – painful pustules on the fingers</a:t>
            </a:r>
          </a:p>
          <a:p>
            <a:r>
              <a:rPr lang="en-US" dirty="0"/>
              <a:t>Eye disease – blepharitis, conjunctivitis, corneal</a:t>
            </a:r>
          </a:p>
          <a:p>
            <a:pPr marL="0" indent="0">
              <a:buNone/>
            </a:pPr>
            <a:r>
              <a:rPr lang="en-US" dirty="0"/>
              <a:t>   ulceration and scarring</a:t>
            </a:r>
          </a:p>
          <a:p>
            <a:r>
              <a:rPr lang="en-US" dirty="0"/>
              <a:t> CNS – aseptic meningitis, encephalitis</a:t>
            </a:r>
          </a:p>
          <a:p>
            <a:r>
              <a:rPr lang="en-US" dirty="0"/>
              <a:t> Pneumonia and disseminated infection in the</a:t>
            </a:r>
          </a:p>
          <a:p>
            <a:pPr marL="0" indent="0">
              <a:buNone/>
            </a:pPr>
            <a:r>
              <a:rPr lang="en-US" dirty="0"/>
              <a:t>    immunocompromised.</a:t>
            </a:r>
          </a:p>
        </p:txBody>
      </p:sp>
    </p:spTree>
    <p:extLst>
      <p:ext uri="{BB962C8B-B14F-4D97-AF65-F5344CB8AC3E}">
        <p14:creationId xmlns:p14="http://schemas.microsoft.com/office/powerpoint/2010/main" val="1227544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45D3280-69BA-4E83-A08E-EFB70CC01BBF}"/>
              </a:ext>
            </a:extLst>
          </p:cNvPr>
          <p:cNvPicPr>
            <a:picLocks noChangeAspect="1"/>
          </p:cNvPicPr>
          <p:nvPr/>
        </p:nvPicPr>
        <p:blipFill>
          <a:blip r:embed="rId2"/>
          <a:stretch>
            <a:fillRect/>
          </a:stretch>
        </p:blipFill>
        <p:spPr>
          <a:xfrm>
            <a:off x="971600" y="365126"/>
            <a:ext cx="3168353" cy="3063874"/>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5004048" y="260648"/>
            <a:ext cx="3816424" cy="4104455"/>
          </a:xfrm>
          <a:prstGeom prst="rect">
            <a:avLst/>
          </a:prstGeom>
        </p:spPr>
      </p:pic>
      <p:pic>
        <p:nvPicPr>
          <p:cNvPr id="3" name="Picture 2">
            <a:extLst>
              <a:ext uri="{FF2B5EF4-FFF2-40B4-BE49-F238E27FC236}">
                <a16:creationId xmlns:a16="http://schemas.microsoft.com/office/drawing/2014/main" xmlns="" id="{00DEEC24-097F-49FC-9F87-020CA0C2E0F5}"/>
              </a:ext>
            </a:extLst>
          </p:cNvPr>
          <p:cNvPicPr>
            <a:picLocks noChangeAspect="1"/>
          </p:cNvPicPr>
          <p:nvPr/>
        </p:nvPicPr>
        <p:blipFill>
          <a:blip r:embed="rId4"/>
          <a:stretch>
            <a:fillRect/>
          </a:stretch>
        </p:blipFill>
        <p:spPr>
          <a:xfrm>
            <a:off x="1184608" y="3595453"/>
            <a:ext cx="3816424" cy="326901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23729" y="1628800"/>
            <a:ext cx="5472608" cy="3816424"/>
          </a:xfrm>
          <a:prstGeom prst="rect">
            <a:avLst/>
          </a:prstGeom>
        </p:spPr>
      </p:pic>
    </p:spTree>
    <p:extLst>
      <p:ext uri="{BB962C8B-B14F-4D97-AF65-F5344CB8AC3E}">
        <p14:creationId xmlns:p14="http://schemas.microsoft.com/office/powerpoint/2010/main" val="2383568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2"/>
                </a:solidFill>
              </a:rPr>
              <a:t>Eczema </a:t>
            </a:r>
            <a:r>
              <a:rPr lang="en-US" b="1" dirty="0" err="1">
                <a:solidFill>
                  <a:schemeClr val="tx2"/>
                </a:solidFill>
              </a:rPr>
              <a:t>herpeticum</a:t>
            </a:r>
            <a:r>
              <a:rPr lang="en-US" b="1" dirty="0">
                <a:solidFill>
                  <a:schemeClr val="tx2"/>
                </a:solidFill>
              </a:rPr>
              <a:t> </a:t>
            </a:r>
            <a:br>
              <a:rPr lang="en-US" b="1" dirty="0">
                <a:solidFill>
                  <a:schemeClr val="tx2"/>
                </a:solidFill>
              </a:rPr>
            </a:br>
            <a:r>
              <a:rPr lang="en-US" dirty="0"/>
              <a:t>(</a:t>
            </a:r>
            <a:r>
              <a:rPr lang="en-US" dirty="0" err="1"/>
              <a:t>kaposi</a:t>
            </a:r>
            <a:r>
              <a:rPr lang="en-US" dirty="0"/>
              <a:t> </a:t>
            </a:r>
            <a:r>
              <a:rPr lang="en-US" dirty="0" err="1"/>
              <a:t>varicelliform</a:t>
            </a:r>
            <a:r>
              <a:rPr lang="en-US" dirty="0"/>
              <a:t> eruption)</a:t>
            </a:r>
          </a:p>
        </p:txBody>
      </p:sp>
      <p:sp>
        <p:nvSpPr>
          <p:cNvPr id="3" name="Content Placeholder 2"/>
          <p:cNvSpPr>
            <a:spLocks noGrp="1"/>
          </p:cNvSpPr>
          <p:nvPr>
            <p:ph idx="1"/>
          </p:nvPr>
        </p:nvSpPr>
        <p:spPr/>
        <p:txBody>
          <a:bodyPr>
            <a:normAutofit fontScale="92500"/>
          </a:bodyPr>
          <a:lstStyle/>
          <a:p>
            <a:r>
              <a:rPr lang="en-US" sz="2600" dirty="0"/>
              <a:t>serious condition, emergency care</a:t>
            </a:r>
          </a:p>
          <a:p>
            <a:r>
              <a:rPr lang="en-US" sz="2600" dirty="0"/>
              <a:t>Widespread </a:t>
            </a:r>
            <a:r>
              <a:rPr lang="fr-FR" sz="2600" dirty="0" err="1"/>
              <a:t>vesicular</a:t>
            </a:r>
            <a:r>
              <a:rPr lang="fr-FR" sz="2600" dirty="0"/>
              <a:t> </a:t>
            </a:r>
            <a:r>
              <a:rPr lang="fr-FR" sz="2600" dirty="0" err="1"/>
              <a:t>lesions</a:t>
            </a:r>
            <a:r>
              <a:rPr lang="fr-FR" sz="2600" dirty="0"/>
              <a:t> </a:t>
            </a:r>
            <a:r>
              <a:rPr lang="fr-FR" sz="2600" dirty="0" err="1"/>
              <a:t>develop</a:t>
            </a:r>
            <a:r>
              <a:rPr lang="fr-FR" sz="2600" dirty="0"/>
              <a:t> on </a:t>
            </a:r>
            <a:r>
              <a:rPr lang="fr-FR" sz="2600" dirty="0" err="1"/>
              <a:t>eczematous</a:t>
            </a:r>
            <a:r>
              <a:rPr lang="fr-FR" sz="2600" dirty="0"/>
              <a:t> skin</a:t>
            </a:r>
          </a:p>
          <a:p>
            <a:r>
              <a:rPr lang="en-US" sz="2600" dirty="0"/>
              <a:t>This may be complicated by secondary bacterial</a:t>
            </a:r>
          </a:p>
          <a:p>
            <a:r>
              <a:rPr lang="en-US" sz="2600" dirty="0"/>
              <a:t>infection, which may result in </a:t>
            </a:r>
            <a:r>
              <a:rPr lang="en-US" sz="2600" dirty="0" err="1"/>
              <a:t>septicaemia</a:t>
            </a:r>
            <a:endParaRPr lang="en-US" sz="2600" dirty="0"/>
          </a:p>
          <a:p>
            <a:r>
              <a:rPr lang="en-US" sz="2600" dirty="0"/>
              <a:t> high fever, irritability, </a:t>
            </a:r>
            <a:r>
              <a:rPr lang="en-US" sz="2600" dirty="0" err="1"/>
              <a:t>lesionsthen</a:t>
            </a:r>
            <a:r>
              <a:rPr lang="en-US" sz="2600" dirty="0"/>
              <a:t> rupture and crust over the course of a couple of days</a:t>
            </a:r>
          </a:p>
          <a:p>
            <a:r>
              <a:rPr lang="en-US" sz="2600" dirty="0"/>
              <a:t>Lesions can become hemorrhagic</a:t>
            </a:r>
          </a:p>
          <a:p>
            <a:r>
              <a:rPr lang="en-US" sz="2600" dirty="0"/>
              <a:t>If area of involvement is large, can be lots of fluid loss and potentially fatal</a:t>
            </a:r>
          </a:p>
          <a:p>
            <a:r>
              <a:rPr lang="en-US" sz="2600" dirty="0"/>
              <a:t>Treat promptly with acyclovir</a:t>
            </a:r>
          </a:p>
          <a:p>
            <a:pPr marL="0" indent="0">
              <a:buNone/>
            </a:pPr>
            <a:endParaRPr lang="en-US" sz="2600" dirty="0"/>
          </a:p>
          <a:p>
            <a:pPr>
              <a:buBlip>
                <a:blip r:embed="rId2"/>
              </a:buBlip>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91528" y="1"/>
            <a:ext cx="3309070"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528" y="3717032"/>
            <a:ext cx="319397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323528" y="3096670"/>
            <a:ext cx="5074867" cy="342880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476672"/>
            <a:ext cx="4968551" cy="2207354"/>
          </a:xfrm>
          <a:prstGeom prst="rect">
            <a:avLst/>
          </a:prstGeom>
        </p:spPr>
      </p:pic>
    </p:spTree>
    <p:extLst>
      <p:ext uri="{BB962C8B-B14F-4D97-AF65-F5344CB8AC3E}">
        <p14:creationId xmlns:p14="http://schemas.microsoft.com/office/powerpoint/2010/main" val="1039283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508104" y="15237"/>
            <a:ext cx="3389670" cy="2194750"/>
          </a:xfrm>
          <a:prstGeom prst="rect">
            <a:avLst/>
          </a:prstGeom>
        </p:spPr>
      </p:pic>
      <p:pic>
        <p:nvPicPr>
          <p:cNvPr id="5" name="Picture 4"/>
          <p:cNvPicPr>
            <a:picLocks noChangeAspect="1"/>
          </p:cNvPicPr>
          <p:nvPr/>
        </p:nvPicPr>
        <p:blipFill>
          <a:blip r:embed="rId3"/>
          <a:stretch>
            <a:fillRect/>
          </a:stretch>
        </p:blipFill>
        <p:spPr>
          <a:xfrm>
            <a:off x="3160653" y="2209987"/>
            <a:ext cx="2822693" cy="2267616"/>
          </a:xfrm>
          <a:prstGeom prst="rect">
            <a:avLst/>
          </a:prstGeom>
        </p:spPr>
      </p:pic>
      <p:pic>
        <p:nvPicPr>
          <p:cNvPr id="6" name="Picture 5"/>
          <p:cNvPicPr>
            <a:picLocks noChangeAspect="1"/>
          </p:cNvPicPr>
          <p:nvPr/>
        </p:nvPicPr>
        <p:blipFill>
          <a:blip r:embed="rId4"/>
          <a:stretch>
            <a:fillRect/>
          </a:stretch>
        </p:blipFill>
        <p:spPr>
          <a:xfrm>
            <a:off x="755575" y="4502201"/>
            <a:ext cx="2405077" cy="2060627"/>
          </a:xfrm>
          <a:prstGeom prst="rect">
            <a:avLst/>
          </a:prstGeom>
        </p:spPr>
      </p:pic>
    </p:spTree>
    <p:extLst>
      <p:ext uri="{BB962C8B-B14F-4D97-AF65-F5344CB8AC3E}">
        <p14:creationId xmlns:p14="http://schemas.microsoft.com/office/powerpoint/2010/main" val="1066335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chemeClr val="tx2"/>
                </a:solidFill>
              </a:rPr>
              <a:t>Infectious Mononucleosis</a:t>
            </a:r>
            <a:endParaRPr lang="en-US" dirty="0">
              <a:solidFill>
                <a:schemeClr val="tx2"/>
              </a:solidFill>
            </a:endParaRPr>
          </a:p>
        </p:txBody>
      </p:sp>
      <p:sp>
        <p:nvSpPr>
          <p:cNvPr id="4" name="Rectangle 3"/>
          <p:cNvSpPr/>
          <p:nvPr/>
        </p:nvSpPr>
        <p:spPr>
          <a:xfrm>
            <a:off x="179512" y="1844824"/>
            <a:ext cx="6678488" cy="3108543"/>
          </a:xfrm>
          <a:prstGeom prst="rect">
            <a:avLst/>
          </a:prstGeom>
        </p:spPr>
        <p:txBody>
          <a:bodyPr wrap="square">
            <a:spAutoFit/>
          </a:bodyPr>
          <a:lstStyle/>
          <a:p>
            <a:r>
              <a:rPr lang="en-US" sz="2800" dirty="0"/>
              <a:t>Cause: Epstein-Barr virus and Cytomegalovirus</a:t>
            </a:r>
          </a:p>
          <a:p>
            <a:endParaRPr lang="en-US" sz="2800" dirty="0"/>
          </a:p>
          <a:p>
            <a:endParaRPr lang="en-US" sz="2800" dirty="0"/>
          </a:p>
          <a:p>
            <a:endParaRPr lang="en-US" sz="2800" dirty="0"/>
          </a:p>
          <a:p>
            <a:endParaRPr lang="en-US" sz="2800" dirty="0"/>
          </a:p>
          <a:p>
            <a:endParaRPr lang="en-US" sz="2800" dirty="0"/>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1556792"/>
            <a:ext cx="3491880" cy="4464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573016"/>
            <a:ext cx="4608512" cy="244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7450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05385" y="1825625"/>
            <a:ext cx="6733229" cy="4351338"/>
          </a:xfrm>
          <a:prstGeom prst="rect">
            <a:avLst/>
          </a:prstGeom>
        </p:spPr>
      </p:pic>
    </p:spTree>
    <p:extLst>
      <p:ext uri="{BB962C8B-B14F-4D97-AF65-F5344CB8AC3E}">
        <p14:creationId xmlns:p14="http://schemas.microsoft.com/office/powerpoint/2010/main" val="2932153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548680"/>
            <a:ext cx="8229600" cy="5577483"/>
          </a:xfrm>
        </p:spPr>
        <p:txBody>
          <a:bodyPr/>
          <a:lstStyle/>
          <a:p>
            <a:r>
              <a:rPr lang="en-US" sz="2800" dirty="0"/>
              <a:t>Enlarged lymph nodes </a:t>
            </a:r>
          </a:p>
          <a:p>
            <a:r>
              <a:rPr lang="en-US" sz="2800" dirty="0"/>
              <a:t>Rash</a:t>
            </a:r>
          </a:p>
          <a:p>
            <a:pPr lvl="1"/>
            <a:r>
              <a:rPr lang="en-US" sz="2400" dirty="0"/>
              <a:t>Pink, measles-like rash </a:t>
            </a:r>
          </a:p>
          <a:p>
            <a:pPr lvl="2"/>
            <a:r>
              <a:rPr lang="en-US" sz="2000" dirty="0"/>
              <a:t>more common if given amoxicillin for throat infection</a:t>
            </a:r>
          </a:p>
          <a:p>
            <a:r>
              <a:rPr lang="en-US" sz="2800" dirty="0"/>
              <a:t>Enlarged spleen &amp; liver</a:t>
            </a:r>
          </a:p>
          <a:p>
            <a:r>
              <a:rPr lang="en-US" sz="2800" dirty="0"/>
              <a:t>transmitted by saliva and close contact</a:t>
            </a:r>
          </a:p>
          <a:p>
            <a:r>
              <a:rPr lang="en-US" sz="2800" dirty="0"/>
              <a:t>Diagnosis: serology, PCR</a:t>
            </a:r>
          </a:p>
          <a:p>
            <a:r>
              <a:rPr lang="en-US" sz="2800" dirty="0"/>
              <a:t>Treatment is usually supportive, unless </a:t>
            </a:r>
            <a:r>
              <a:rPr lang="en-US" sz="2800" dirty="0" err="1"/>
              <a:t>immunocompromised</a:t>
            </a:r>
            <a:r>
              <a:rPr lang="en-US" sz="2800" dirty="0"/>
              <a:t>, where antiviral is indicated.</a:t>
            </a:r>
          </a:p>
          <a:p>
            <a:endParaRPr lang="en-US" sz="2800" dirty="0"/>
          </a:p>
          <a:p>
            <a:endParaRPr lang="en-US" sz="2800" dirty="0"/>
          </a:p>
        </p:txBody>
      </p:sp>
    </p:spTree>
    <p:extLst>
      <p:ext uri="{BB962C8B-B14F-4D97-AF65-F5344CB8AC3E}">
        <p14:creationId xmlns:p14="http://schemas.microsoft.com/office/powerpoint/2010/main" val="2929648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b="1" dirty="0">
                <a:solidFill>
                  <a:srgbClr val="002060"/>
                </a:solidFill>
              </a:rPr>
              <a:t>ADENOVIRUSES</a:t>
            </a:r>
            <a:endParaRPr lang="en-US" dirty="0">
              <a:solidFill>
                <a:srgbClr val="002060"/>
              </a:solidFill>
            </a:endParaRPr>
          </a:p>
        </p:txBody>
      </p:sp>
      <p:sp>
        <p:nvSpPr>
          <p:cNvPr id="3" name="Content Placeholder 2"/>
          <p:cNvSpPr>
            <a:spLocks noGrp="1"/>
          </p:cNvSpPr>
          <p:nvPr>
            <p:ph idx="1"/>
          </p:nvPr>
        </p:nvSpPr>
        <p:spPr>
          <a:xfrm>
            <a:off x="457200" y="1268760"/>
            <a:ext cx="8229600" cy="4857403"/>
          </a:xfrm>
        </p:spPr>
        <p:txBody>
          <a:bodyPr>
            <a:normAutofit fontScale="85000" lnSpcReduction="20000"/>
          </a:bodyPr>
          <a:lstStyle/>
          <a:p>
            <a:r>
              <a:rPr lang="en-US" dirty="0"/>
              <a:t/>
            </a:r>
            <a:br>
              <a:rPr lang="en-US" dirty="0"/>
            </a:br>
            <a:r>
              <a:rPr lang="en-US" dirty="0"/>
              <a:t>Incubation period is 2-14 days. </a:t>
            </a:r>
          </a:p>
          <a:p>
            <a:r>
              <a:rPr lang="en-US" dirty="0"/>
              <a:t>Clinical syndromes:</a:t>
            </a:r>
          </a:p>
          <a:p>
            <a:r>
              <a:rPr lang="en-US" dirty="0" err="1"/>
              <a:t>EyeEpidemic</a:t>
            </a:r>
            <a:r>
              <a:rPr lang="en-US" dirty="0"/>
              <a:t> </a:t>
            </a:r>
            <a:r>
              <a:rPr lang="en-US" dirty="0" err="1"/>
              <a:t>keratoconjunctivitis</a:t>
            </a:r>
            <a:r>
              <a:rPr lang="en-US" dirty="0"/>
              <a:t>, acute follicular conjunctivitis, </a:t>
            </a:r>
            <a:r>
              <a:rPr lang="en-US" dirty="0" err="1"/>
              <a:t>pharyngoconjunctival</a:t>
            </a:r>
            <a:r>
              <a:rPr lang="en-US" dirty="0"/>
              <a:t> fever.</a:t>
            </a:r>
          </a:p>
          <a:p>
            <a:r>
              <a:rPr lang="en-US" dirty="0"/>
              <a:t>Respiratory </a:t>
            </a:r>
            <a:r>
              <a:rPr lang="en-US" dirty="0" err="1"/>
              <a:t>systemCommon</a:t>
            </a:r>
            <a:r>
              <a:rPr lang="en-US" dirty="0"/>
              <a:t> cold (rhinitis), pharyngitis, tonsillitis, bronchitis, pneumonia.</a:t>
            </a:r>
          </a:p>
          <a:p>
            <a:r>
              <a:rPr lang="en-US" dirty="0" err="1"/>
              <a:t>GenitourinaryAcute</a:t>
            </a:r>
            <a:r>
              <a:rPr lang="en-US" dirty="0"/>
              <a:t> hemorrhagic cystitis, </a:t>
            </a:r>
            <a:r>
              <a:rPr lang="en-US" dirty="0" err="1"/>
              <a:t>orchitis</a:t>
            </a:r>
            <a:r>
              <a:rPr lang="en-US" dirty="0"/>
              <a:t>, nephritis.</a:t>
            </a:r>
          </a:p>
          <a:p>
            <a:r>
              <a:rPr lang="en-US" dirty="0" err="1"/>
              <a:t>GastrointestinalGastroenteritis</a:t>
            </a:r>
            <a:r>
              <a:rPr lang="en-US" dirty="0"/>
              <a:t>, mesenteric adenitis, appendicitis.</a:t>
            </a:r>
          </a:p>
          <a:p>
            <a:r>
              <a:rPr lang="en-US" dirty="0"/>
              <a:t>Rare results of adenovirus infections: Meningitis, encephalitis, arthritis, myocarditis, hepatitis.</a:t>
            </a:r>
          </a:p>
          <a:p>
            <a:r>
              <a:rPr lang="en-US" dirty="0"/>
              <a:t>Fatal disease may occur in </a:t>
            </a:r>
            <a:r>
              <a:rPr lang="en-US" dirty="0" err="1"/>
              <a:t>immunocompromised</a:t>
            </a:r>
            <a:r>
              <a:rPr lang="en-US" dirty="0"/>
              <a:t> patients, as a result of a new infection or reactivation of latent virus</a:t>
            </a:r>
          </a:p>
        </p:txBody>
      </p:sp>
    </p:spTree>
    <p:extLst>
      <p:ext uri="{BB962C8B-B14F-4D97-AF65-F5344CB8AC3E}">
        <p14:creationId xmlns:p14="http://schemas.microsoft.com/office/powerpoint/2010/main" val="4384044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01924" y="1052736"/>
            <a:ext cx="2971800" cy="2228850"/>
          </a:xfrm>
          <a:prstGeom prst="rect">
            <a:avLst/>
          </a:prstGeom>
        </p:spPr>
      </p:pic>
      <p:pic>
        <p:nvPicPr>
          <p:cNvPr id="5" name="Picture 4"/>
          <p:cNvPicPr>
            <a:picLocks noChangeAspect="1"/>
          </p:cNvPicPr>
          <p:nvPr/>
        </p:nvPicPr>
        <p:blipFill>
          <a:blip r:embed="rId3"/>
          <a:stretch>
            <a:fillRect/>
          </a:stretch>
        </p:blipFill>
        <p:spPr>
          <a:xfrm>
            <a:off x="2987824" y="3789040"/>
            <a:ext cx="4392488" cy="2562225"/>
          </a:xfrm>
          <a:prstGeom prst="rect">
            <a:avLst/>
          </a:prstGeom>
        </p:spPr>
      </p:pic>
    </p:spTree>
    <p:extLst>
      <p:ext uri="{BB962C8B-B14F-4D97-AF65-F5344CB8AC3E}">
        <p14:creationId xmlns:p14="http://schemas.microsoft.com/office/powerpoint/2010/main" val="6867097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b="1" dirty="0">
                <a:solidFill>
                  <a:schemeClr val="tx2"/>
                </a:solidFill>
              </a:rPr>
              <a:t>MCQ</a:t>
            </a:r>
          </a:p>
        </p:txBody>
      </p:sp>
      <p:sp>
        <p:nvSpPr>
          <p:cNvPr id="3" name="Content Placeholder 2"/>
          <p:cNvSpPr>
            <a:spLocks noGrp="1"/>
          </p:cNvSpPr>
          <p:nvPr>
            <p:ph idx="1"/>
          </p:nvPr>
        </p:nvSpPr>
        <p:spPr>
          <a:xfrm>
            <a:off x="457200" y="1417638"/>
            <a:ext cx="8229600" cy="4708525"/>
          </a:xfrm>
        </p:spPr>
        <p:txBody>
          <a:bodyPr>
            <a:normAutofit fontScale="92500" lnSpcReduction="10000"/>
          </a:bodyPr>
          <a:lstStyle/>
          <a:p>
            <a:pPr marL="0" indent="0">
              <a:buNone/>
            </a:pPr>
            <a:r>
              <a:rPr lang="en-US" dirty="0"/>
              <a:t>An 8-year-old sickle-cell patient seen at the emergency room (ER) for fever. Over the previous several days, the child has become progressively tired and pale. The hemoglobin concentration in the ER is 3.1 mg/dL. </a:t>
            </a:r>
          </a:p>
          <a:p>
            <a:pPr marL="0" indent="0">
              <a:buNone/>
            </a:pPr>
            <a:r>
              <a:rPr lang="en-US" dirty="0"/>
              <a:t>Which of the following viruses commonly causes such </a:t>
            </a:r>
          </a:p>
          <a:p>
            <a:pPr marL="0" indent="0">
              <a:buNone/>
            </a:pPr>
            <a:r>
              <a:rPr lang="en-US" dirty="0"/>
              <a:t>a clinical picture?</a:t>
            </a:r>
          </a:p>
          <a:p>
            <a:pPr marL="0" indent="0">
              <a:buNone/>
            </a:pPr>
            <a:r>
              <a:rPr lang="en-US" sz="2800" dirty="0"/>
              <a:t>a. Roseola</a:t>
            </a:r>
          </a:p>
          <a:p>
            <a:pPr marL="0" indent="0">
              <a:buNone/>
            </a:pPr>
            <a:r>
              <a:rPr lang="en-US" sz="2800" dirty="0"/>
              <a:t>b. Parvovirus B19</a:t>
            </a:r>
          </a:p>
          <a:p>
            <a:pPr marL="0" indent="0">
              <a:buNone/>
            </a:pPr>
            <a:r>
              <a:rPr lang="en-US" sz="2800" dirty="0"/>
              <a:t>c. Coxsackie A16</a:t>
            </a:r>
          </a:p>
          <a:p>
            <a:pPr marL="0" indent="0">
              <a:buNone/>
            </a:pPr>
            <a:r>
              <a:rPr lang="en-US" sz="2800" dirty="0"/>
              <a:t>d. Echovirus 11</a:t>
            </a:r>
          </a:p>
          <a:p>
            <a:pPr marL="0" indent="0">
              <a:buNone/>
            </a:pPr>
            <a:r>
              <a:rPr lang="en-US" sz="2800" dirty="0"/>
              <a:t>e. Cytomegalovirus</a:t>
            </a:r>
            <a:endParaRPr lang="en-US" dirty="0"/>
          </a:p>
        </p:txBody>
      </p:sp>
    </p:spTree>
    <p:extLst>
      <p:ext uri="{BB962C8B-B14F-4D97-AF65-F5344CB8AC3E}">
        <p14:creationId xmlns:p14="http://schemas.microsoft.com/office/powerpoint/2010/main" val="2502755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case</a:t>
            </a:r>
          </a:p>
        </p:txBody>
      </p:sp>
      <p:sp>
        <p:nvSpPr>
          <p:cNvPr id="3" name="Content Placeholder 2"/>
          <p:cNvSpPr>
            <a:spLocks noGrp="1"/>
          </p:cNvSpPr>
          <p:nvPr>
            <p:ph idx="1"/>
          </p:nvPr>
        </p:nvSpPr>
        <p:spPr/>
        <p:txBody>
          <a:bodyPr/>
          <a:lstStyle/>
          <a:p>
            <a:r>
              <a:rPr lang="en-US" dirty="0"/>
              <a:t>a six month old male, had the acute onset of fever to 39</a:t>
            </a:r>
            <a:r>
              <a:rPr lang="en-US" baseline="30000" dirty="0"/>
              <a:t>o</a:t>
            </a:r>
            <a:r>
              <a:rPr lang="en-US" dirty="0"/>
              <a:t> c and irritability.  </a:t>
            </a:r>
          </a:p>
          <a:p>
            <a:r>
              <a:rPr lang="en-US" dirty="0"/>
              <a:t>He was seen in your office and examination of the tympanic membranes revealed the physical findings noted. </a:t>
            </a:r>
          </a:p>
          <a:p>
            <a:endParaRPr lang="en-US" dirty="0"/>
          </a:p>
        </p:txBody>
      </p:sp>
    </p:spTree>
    <p:extLst>
      <p:ext uri="{BB962C8B-B14F-4D97-AF65-F5344CB8AC3E}">
        <p14:creationId xmlns:p14="http://schemas.microsoft.com/office/powerpoint/2010/main" val="528909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700808"/>
            <a:ext cx="3816423"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93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2"/>
                </a:solidFill>
              </a:rPr>
              <a:t>Risk factors for OM</a:t>
            </a:r>
          </a:p>
        </p:txBody>
      </p:sp>
      <p:sp>
        <p:nvSpPr>
          <p:cNvPr id="3" name="Content Placeholder 2"/>
          <p:cNvSpPr>
            <a:spLocks noGrp="1"/>
          </p:cNvSpPr>
          <p:nvPr>
            <p:ph idx="1"/>
          </p:nvPr>
        </p:nvSpPr>
        <p:spPr/>
        <p:txBody>
          <a:bodyPr/>
          <a:lstStyle/>
          <a:p>
            <a:r>
              <a:rPr lang="en-US" dirty="0"/>
              <a:t>Children cared for in group settings</a:t>
            </a:r>
          </a:p>
          <a:p>
            <a:r>
              <a:rPr lang="en-US" dirty="0"/>
              <a:t>Children who live with adults who smoke </a:t>
            </a:r>
          </a:p>
          <a:p>
            <a:r>
              <a:rPr lang="en-US" dirty="0"/>
              <a:t>Infants who nurse from a bottle while lying down </a:t>
            </a:r>
          </a:p>
          <a:p>
            <a:r>
              <a:rPr lang="en-US" dirty="0"/>
              <a:t>Children who are not breast-fed </a:t>
            </a:r>
          </a:p>
          <a:p>
            <a:endParaRPr lang="en-US" dirty="0"/>
          </a:p>
        </p:txBody>
      </p:sp>
    </p:spTree>
    <p:extLst>
      <p:ext uri="{BB962C8B-B14F-4D97-AF65-F5344CB8AC3E}">
        <p14:creationId xmlns:p14="http://schemas.microsoft.com/office/powerpoint/2010/main" val="750850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tx2"/>
                </a:solidFill>
                <a:latin typeface="+mn-lt"/>
              </a:rPr>
              <a:t>Measles</a:t>
            </a:r>
            <a:br>
              <a:rPr lang="en-US" b="1" dirty="0">
                <a:solidFill>
                  <a:schemeClr val="tx2"/>
                </a:solidFill>
                <a:latin typeface="+mn-lt"/>
              </a:rPr>
            </a:br>
            <a:endParaRPr lang="en-US" b="1" dirty="0">
              <a:solidFill>
                <a:schemeClr val="tx2"/>
              </a:solidFill>
              <a:latin typeface="+mn-lt"/>
            </a:endParaRPr>
          </a:p>
        </p:txBody>
      </p:sp>
      <p:sp>
        <p:nvSpPr>
          <p:cNvPr id="3" name="Content Placeholder 2"/>
          <p:cNvSpPr>
            <a:spLocks noGrp="1"/>
          </p:cNvSpPr>
          <p:nvPr>
            <p:ph idx="1"/>
          </p:nvPr>
        </p:nvSpPr>
        <p:spPr/>
        <p:txBody>
          <a:bodyPr>
            <a:normAutofit/>
          </a:bodyPr>
          <a:lstStyle/>
          <a:p>
            <a:endParaRPr lang="en-US" dirty="0"/>
          </a:p>
          <a:p>
            <a:pPr marL="0" indent="0">
              <a:buNone/>
            </a:pPr>
            <a:r>
              <a:rPr lang="en-US" dirty="0"/>
              <a:t>•</a:t>
            </a:r>
            <a:r>
              <a:rPr lang="en-US" dirty="0" err="1">
                <a:latin typeface="Calibri" panose="020F0502020204030204" pitchFamily="34" charset="0"/>
                <a:cs typeface="Calibri" panose="020F0502020204030204" pitchFamily="34" charset="0"/>
              </a:rPr>
              <a:t>Paramyxovirus</a:t>
            </a: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•At risk: children who are not yet vaccinated or   </a:t>
            </a:r>
          </a:p>
          <a:p>
            <a:pPr marL="0" indent="0">
              <a:buNone/>
            </a:pPr>
            <a:r>
              <a:rPr lang="en-US" dirty="0">
                <a:latin typeface="Calibri" panose="020F0502020204030204" pitchFamily="34" charset="0"/>
                <a:cs typeface="Calibri" panose="020F0502020204030204" pitchFamily="34" charset="0"/>
              </a:rPr>
              <a:t>  who miss vaccination</a:t>
            </a:r>
          </a:p>
          <a:p>
            <a:pPr marL="0" indent="0">
              <a:buNone/>
            </a:pPr>
            <a:r>
              <a:rPr lang="en-US" dirty="0">
                <a:latin typeface="Calibri" panose="020F0502020204030204" pitchFamily="34" charset="0"/>
                <a:cs typeface="Calibri" panose="020F0502020204030204" pitchFamily="34" charset="0"/>
              </a:rPr>
              <a:t>•Incubation period: 10-14 days</a:t>
            </a:r>
          </a:p>
          <a:p>
            <a:pPr marL="0" indent="0">
              <a:buNone/>
            </a:pPr>
            <a:r>
              <a:rPr lang="en-US" dirty="0">
                <a:latin typeface="Calibri" panose="020F0502020204030204" pitchFamily="34" charset="0"/>
                <a:cs typeface="Calibri" panose="020F0502020204030204" pitchFamily="34" charset="0"/>
              </a:rPr>
              <a:t>•Infectious period: 1-2d before prodrome to 4 days after onset of rash</a:t>
            </a:r>
          </a:p>
          <a:p>
            <a:pPr marL="0" indent="0">
              <a:buNone/>
            </a:pPr>
            <a:endParaRPr lang="en-US" dirty="0"/>
          </a:p>
        </p:txBody>
      </p:sp>
    </p:spTree>
    <p:extLst>
      <p:ext uri="{BB962C8B-B14F-4D97-AF65-F5344CB8AC3E}">
        <p14:creationId xmlns:p14="http://schemas.microsoft.com/office/powerpoint/2010/main" val="38597555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defTabSz="915988" eaLnBrk="0" hangingPunct="0">
              <a:lnSpc>
                <a:spcPct val="90000"/>
              </a:lnSpc>
            </a:pPr>
            <a:r>
              <a:rPr lang="en-US" b="1" dirty="0"/>
              <a:t>Strep. </a:t>
            </a:r>
            <a:r>
              <a:rPr lang="en-US" b="1" dirty="0" err="1"/>
              <a:t>Pneumoniae</a:t>
            </a:r>
            <a:endParaRPr lang="en-US" b="1" dirty="0"/>
          </a:p>
          <a:p>
            <a:pPr defTabSz="915988" eaLnBrk="0" hangingPunct="0">
              <a:lnSpc>
                <a:spcPct val="90000"/>
              </a:lnSpc>
            </a:pPr>
            <a:r>
              <a:rPr lang="en-US" b="1" dirty="0"/>
              <a:t>H. </a:t>
            </a:r>
            <a:r>
              <a:rPr lang="en-US" b="1" dirty="0" err="1"/>
              <a:t>influenzae</a:t>
            </a:r>
            <a:endParaRPr lang="en-US" b="1" dirty="0"/>
          </a:p>
          <a:p>
            <a:pPr defTabSz="915988" eaLnBrk="0" hangingPunct="0">
              <a:lnSpc>
                <a:spcPct val="90000"/>
              </a:lnSpc>
            </a:pPr>
            <a:r>
              <a:rPr lang="en-US" b="1" dirty="0"/>
              <a:t>M. </a:t>
            </a:r>
            <a:r>
              <a:rPr lang="en-US" b="1" dirty="0" err="1"/>
              <a:t>catarrhalis</a:t>
            </a:r>
            <a:endParaRPr lang="en-US" b="1" dirty="0"/>
          </a:p>
          <a:p>
            <a:pPr defTabSz="935038" eaLnBrk="0" hangingPunct="0"/>
            <a:r>
              <a:rPr lang="en-US" b="1" dirty="0"/>
              <a:t>Strep. </a:t>
            </a:r>
            <a:r>
              <a:rPr lang="en-US" b="1" dirty="0" err="1"/>
              <a:t>pyogenes</a:t>
            </a:r>
            <a:r>
              <a:rPr lang="en-US" b="1" dirty="0"/>
              <a:t>  </a:t>
            </a:r>
          </a:p>
          <a:p>
            <a:pPr defTabSz="935038" eaLnBrk="0" hangingPunct="0"/>
            <a:r>
              <a:rPr lang="en-US" b="1" dirty="0"/>
              <a:t>Staph. </a:t>
            </a:r>
            <a:r>
              <a:rPr lang="en-US" b="1" dirty="0" err="1"/>
              <a:t>Aureus</a:t>
            </a:r>
            <a:endParaRPr lang="en-US" b="1" dirty="0"/>
          </a:p>
          <a:p>
            <a:pPr defTabSz="935038" eaLnBrk="0" hangingPunct="0"/>
            <a:r>
              <a:rPr lang="en-US" b="1" dirty="0"/>
              <a:t>No growth</a:t>
            </a:r>
          </a:p>
        </p:txBody>
      </p:sp>
    </p:spTree>
    <p:extLst>
      <p:ext uri="{BB962C8B-B14F-4D97-AF65-F5344CB8AC3E}">
        <p14:creationId xmlns:p14="http://schemas.microsoft.com/office/powerpoint/2010/main" val="4443792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OM treatment</a:t>
            </a:r>
          </a:p>
        </p:txBody>
      </p:sp>
      <p:sp>
        <p:nvSpPr>
          <p:cNvPr id="3" name="Content Placeholder 2"/>
          <p:cNvSpPr>
            <a:spLocks noGrp="1"/>
          </p:cNvSpPr>
          <p:nvPr>
            <p:ph idx="1"/>
          </p:nvPr>
        </p:nvSpPr>
        <p:spPr/>
        <p:txBody>
          <a:bodyPr/>
          <a:lstStyle/>
          <a:p>
            <a:pPr marL="0" indent="0">
              <a:lnSpc>
                <a:spcPct val="150000"/>
              </a:lnSpc>
              <a:buNone/>
            </a:pPr>
            <a:r>
              <a:rPr lang="en-US" sz="2800" dirty="0"/>
              <a:t> </a:t>
            </a:r>
          </a:p>
          <a:p>
            <a:pPr marL="457200" lvl="1" indent="0">
              <a:lnSpc>
                <a:spcPct val="150000"/>
              </a:lnSpc>
              <a:buNone/>
            </a:pPr>
            <a:r>
              <a:rPr lang="en-US" dirty="0"/>
              <a:t>Amoxicillin</a:t>
            </a:r>
          </a:p>
          <a:p>
            <a:pPr marL="457200" lvl="1" indent="0">
              <a:lnSpc>
                <a:spcPct val="150000"/>
              </a:lnSpc>
              <a:buNone/>
            </a:pPr>
            <a:endParaRPr lang="en-US" dirty="0"/>
          </a:p>
        </p:txBody>
      </p:sp>
    </p:spTree>
    <p:extLst>
      <p:ext uri="{BB962C8B-B14F-4D97-AF65-F5344CB8AC3E}">
        <p14:creationId xmlns:p14="http://schemas.microsoft.com/office/powerpoint/2010/main" val="40464905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2"/>
                </a:solidFill>
                <a:latin typeface="MinionPro-Regular"/>
                <a:ea typeface="+mn-ea"/>
                <a:cs typeface="+mn-cs"/>
              </a:rPr>
              <a:t>Complications of OM</a:t>
            </a:r>
            <a:endParaRPr lang="en-US" b="1" dirty="0">
              <a:solidFill>
                <a:schemeClr val="tx2"/>
              </a:solidFill>
            </a:endParaRPr>
          </a:p>
        </p:txBody>
      </p:sp>
      <p:sp>
        <p:nvSpPr>
          <p:cNvPr id="3" name="Content Placeholder 2"/>
          <p:cNvSpPr>
            <a:spLocks noGrp="1"/>
          </p:cNvSpPr>
          <p:nvPr>
            <p:ph idx="1"/>
          </p:nvPr>
        </p:nvSpPr>
        <p:spPr/>
        <p:txBody>
          <a:bodyPr/>
          <a:lstStyle/>
          <a:p>
            <a:r>
              <a:rPr lang="en-US" dirty="0">
                <a:latin typeface="Calibri" panose="020F0502020204030204" pitchFamily="34" charset="0"/>
                <a:cs typeface="Calibri" panose="020F0502020204030204" pitchFamily="34" charset="0"/>
              </a:rPr>
              <a:t>chronic effusion, hearing loss</a:t>
            </a:r>
          </a:p>
          <a:p>
            <a:pPr lvl="0"/>
            <a:r>
              <a:rPr lang="en-US" dirty="0">
                <a:latin typeface="Calibri" panose="020F0502020204030204" pitchFamily="34" charset="0"/>
                <a:cs typeface="Calibri" panose="020F0502020204030204" pitchFamily="34" charset="0"/>
              </a:rPr>
              <a:t>Mastoiditis</a:t>
            </a:r>
          </a:p>
          <a:p>
            <a:r>
              <a:rPr lang="en-US" dirty="0">
                <a:latin typeface="Calibri" panose="020F0502020204030204" pitchFamily="34" charset="0"/>
                <a:cs typeface="Calibri" panose="020F0502020204030204" pitchFamily="34" charset="0"/>
              </a:rPr>
              <a:t>intracranial extension (brain abscess, subdural empyema, or venous thrombosis</a:t>
            </a:r>
            <a:r>
              <a:rPr lang="en-US" dirty="0">
                <a:latin typeface="MinionPro-Regular"/>
              </a:rPr>
              <a:t>). </a:t>
            </a:r>
          </a:p>
          <a:p>
            <a:r>
              <a:rPr lang="en-US" dirty="0"/>
              <a:t>cholesteatoma (mass-like keratinized epithelial growth)</a:t>
            </a:r>
          </a:p>
          <a:p>
            <a:endParaRPr lang="en-US" dirty="0"/>
          </a:p>
        </p:txBody>
      </p:sp>
    </p:spTree>
    <p:extLst>
      <p:ext uri="{BB962C8B-B14F-4D97-AF65-F5344CB8AC3E}">
        <p14:creationId xmlns:p14="http://schemas.microsoft.com/office/powerpoint/2010/main" val="29503203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3E09D-6596-4AAE-B823-42931BC28038}"/>
              </a:ext>
            </a:extLst>
          </p:cNvPr>
          <p:cNvSpPr>
            <a:spLocks noGrp="1"/>
          </p:cNvSpPr>
          <p:nvPr>
            <p:ph type="title"/>
          </p:nvPr>
        </p:nvSpPr>
        <p:spPr/>
        <p:txBody>
          <a:bodyPr/>
          <a:lstStyle/>
          <a:p>
            <a:r>
              <a:rPr lang="en-US" b="1" dirty="0">
                <a:latin typeface="BrandingSans-SemiBold"/>
              </a:rPr>
              <a:t>Pneumococcal infections</a:t>
            </a:r>
            <a:endParaRPr lang="en-US" dirty="0"/>
          </a:p>
        </p:txBody>
      </p:sp>
      <p:sp>
        <p:nvSpPr>
          <p:cNvPr id="3" name="Content Placeholder 2">
            <a:extLst>
              <a:ext uri="{FF2B5EF4-FFF2-40B4-BE49-F238E27FC236}">
                <a16:creationId xmlns:a16="http://schemas.microsoft.com/office/drawing/2014/main" xmlns="" id="{8C51EA27-54B5-459F-93E6-8395E1AC6DAE}"/>
              </a:ext>
            </a:extLst>
          </p:cNvPr>
          <p:cNvSpPr>
            <a:spLocks noGrp="1"/>
          </p:cNvSpPr>
          <p:nvPr>
            <p:ph idx="1"/>
          </p:nvPr>
        </p:nvSpPr>
        <p:spPr/>
        <p:txBody>
          <a:bodyPr>
            <a:normAutofit fontScale="92500" lnSpcReduction="10000"/>
          </a:bodyPr>
          <a:lstStyle/>
          <a:p>
            <a:r>
              <a:rPr lang="en-US" dirty="0"/>
              <a:t>Often carried in nasopharynx of healthy children</a:t>
            </a:r>
          </a:p>
          <a:p>
            <a:r>
              <a:rPr lang="en-US" dirty="0"/>
              <a:t>transmission is by respiratory droplets.</a:t>
            </a:r>
          </a:p>
          <a:p>
            <a:r>
              <a:rPr lang="en-US" dirty="0"/>
              <a:t>the incidence of invasive disease has declined.</a:t>
            </a:r>
          </a:p>
          <a:p>
            <a:r>
              <a:rPr lang="en-US" dirty="0"/>
              <a:t>Susceptibility is increased in </a:t>
            </a:r>
            <a:r>
              <a:rPr lang="en-US" dirty="0" err="1"/>
              <a:t>hyposplenism</a:t>
            </a:r>
            <a:r>
              <a:rPr lang="en-US" dirty="0"/>
              <a:t> (e.g.</a:t>
            </a:r>
          </a:p>
          <a:p>
            <a:r>
              <a:rPr lang="en-US" dirty="0"/>
              <a:t>SCD, nephrotic syndrome, </a:t>
            </a:r>
            <a:r>
              <a:rPr lang="en-US" dirty="0" err="1"/>
              <a:t>spleenectomy</a:t>
            </a:r>
            <a:r>
              <a:rPr lang="en-US" dirty="0"/>
              <a:t>)</a:t>
            </a:r>
          </a:p>
          <a:p>
            <a:r>
              <a:rPr lang="en-US" dirty="0"/>
              <a:t>May cause pharyngitis, otitis media, conjunctivitis, sinusitis, invasive disease (pneumonia, bacterial sepsis and meningitis).</a:t>
            </a:r>
          </a:p>
          <a:p>
            <a:r>
              <a:rPr lang="en-US" dirty="0"/>
              <a:t>Prevention</a:t>
            </a:r>
            <a:r>
              <a:rPr lang="en-US"/>
              <a:t>: Vaccine (PCV13, PPV23)</a:t>
            </a:r>
            <a:endParaRPr lang="en-US" dirty="0"/>
          </a:p>
          <a:p>
            <a:r>
              <a:rPr lang="en-US" dirty="0"/>
              <a:t>Prophylaxis for high risk.</a:t>
            </a:r>
          </a:p>
          <a:p>
            <a:endParaRPr lang="en-US" dirty="0"/>
          </a:p>
        </p:txBody>
      </p:sp>
      <p:pic>
        <p:nvPicPr>
          <p:cNvPr id="4" name="Picture 3">
            <a:extLst>
              <a:ext uri="{FF2B5EF4-FFF2-40B4-BE49-F238E27FC236}">
                <a16:creationId xmlns:a16="http://schemas.microsoft.com/office/drawing/2014/main" xmlns="" id="{6DD10A6B-89E1-4834-823E-96A75C19FFD4}"/>
              </a:ext>
            </a:extLst>
          </p:cNvPr>
          <p:cNvPicPr>
            <a:picLocks noChangeAspect="1"/>
          </p:cNvPicPr>
          <p:nvPr/>
        </p:nvPicPr>
        <p:blipFill>
          <a:blip r:embed="rId2"/>
          <a:stretch>
            <a:fillRect/>
          </a:stretch>
        </p:blipFill>
        <p:spPr>
          <a:xfrm>
            <a:off x="6489953" y="4848671"/>
            <a:ext cx="2619375" cy="1743075"/>
          </a:xfrm>
          <a:prstGeom prst="rect">
            <a:avLst/>
          </a:prstGeom>
        </p:spPr>
      </p:pic>
    </p:spTree>
    <p:extLst>
      <p:ext uri="{BB962C8B-B14F-4D97-AF65-F5344CB8AC3E}">
        <p14:creationId xmlns:p14="http://schemas.microsoft.com/office/powerpoint/2010/main" val="675785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700808"/>
            <a:ext cx="5189562" cy="374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3785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Impetigo</a:t>
            </a:r>
          </a:p>
        </p:txBody>
      </p:sp>
      <p:sp>
        <p:nvSpPr>
          <p:cNvPr id="3" name="Content Placeholder 2"/>
          <p:cNvSpPr>
            <a:spLocks noGrp="1"/>
          </p:cNvSpPr>
          <p:nvPr>
            <p:ph idx="1"/>
          </p:nvPr>
        </p:nvSpPr>
        <p:spPr/>
        <p:txBody>
          <a:bodyPr>
            <a:normAutofit/>
          </a:bodyPr>
          <a:lstStyle/>
          <a:p>
            <a:r>
              <a:rPr lang="en-GB" sz="2800" dirty="0"/>
              <a:t>Impetigo is a bacterial skin infection</a:t>
            </a:r>
          </a:p>
          <a:p>
            <a:r>
              <a:rPr lang="en-US" sz="2800" dirty="0"/>
              <a:t>Staphylococcus </a:t>
            </a:r>
            <a:r>
              <a:rPr lang="en-US" sz="2800" dirty="0" err="1"/>
              <a:t>aureus</a:t>
            </a:r>
            <a:r>
              <a:rPr lang="en-US" sz="2800" dirty="0"/>
              <a:t> / streptococcus </a:t>
            </a:r>
            <a:r>
              <a:rPr lang="en-US" sz="2800" dirty="0" err="1"/>
              <a:t>pyogenes</a:t>
            </a:r>
            <a:r>
              <a:rPr lang="en-US" sz="2800" dirty="0"/>
              <a:t>.</a:t>
            </a:r>
          </a:p>
          <a:p>
            <a:r>
              <a:rPr lang="en-US" sz="2800" dirty="0"/>
              <a:t>honey-</a:t>
            </a:r>
            <a:r>
              <a:rPr lang="en-US" sz="2800" dirty="0" err="1"/>
              <a:t>coloured</a:t>
            </a:r>
            <a:r>
              <a:rPr lang="en-US" sz="2800" dirty="0"/>
              <a:t> crusted lesions</a:t>
            </a:r>
          </a:p>
          <a:p>
            <a:r>
              <a:rPr lang="en-US" sz="2800" dirty="0"/>
              <a:t>Lesions are usually on the face, neck and hands</a:t>
            </a:r>
          </a:p>
          <a:p>
            <a:r>
              <a:rPr lang="en-US" sz="2800" dirty="0"/>
              <a:t>most common in infants and young children.</a:t>
            </a:r>
            <a:endParaRPr lang="en-GB" sz="2800" dirty="0"/>
          </a:p>
          <a:p>
            <a:r>
              <a:rPr lang="en-GB" sz="2800" dirty="0"/>
              <a:t>It is contagious.</a:t>
            </a:r>
          </a:p>
          <a:p>
            <a:r>
              <a:rPr lang="en-US" sz="2800" dirty="0"/>
              <a:t>Topical antibiotics (e.g. mupirocin)</a:t>
            </a:r>
          </a:p>
          <a:p>
            <a:r>
              <a:rPr lang="en-US" sz="2800" dirty="0"/>
              <a:t>Systemic: </a:t>
            </a:r>
            <a:r>
              <a:rPr lang="en-US" sz="2800" dirty="0" err="1"/>
              <a:t>cloxa</a:t>
            </a:r>
            <a:r>
              <a:rPr lang="en-US" sz="2800" dirty="0"/>
              <a:t>, </a:t>
            </a:r>
            <a:r>
              <a:rPr lang="en-US" sz="2800" dirty="0" err="1"/>
              <a:t>augmentin</a:t>
            </a:r>
            <a:r>
              <a:rPr lang="en-US" sz="2800" dirty="0"/>
              <a:t>, cephalexin.</a:t>
            </a:r>
          </a:p>
        </p:txBody>
      </p:sp>
    </p:spTree>
    <p:extLst>
      <p:ext uri="{BB962C8B-B14F-4D97-AF65-F5344CB8AC3E}">
        <p14:creationId xmlns:p14="http://schemas.microsoft.com/office/powerpoint/2010/main" val="41659686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1484784"/>
            <a:ext cx="4804569" cy="357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946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275" y="1285875"/>
            <a:ext cx="321945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9037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2"/>
                </a:solidFill>
              </a:rPr>
              <a:t>Cellulitis</a:t>
            </a:r>
            <a:br>
              <a:rPr lang="en-US" b="1" dirty="0">
                <a:solidFill>
                  <a:schemeClr val="tx2"/>
                </a:solidFill>
              </a:rPr>
            </a:br>
            <a:endParaRPr lang="en-US" b="1" dirty="0">
              <a:solidFill>
                <a:schemeClr val="tx2"/>
              </a:solidFill>
            </a:endParaRPr>
          </a:p>
        </p:txBody>
      </p:sp>
      <p:sp>
        <p:nvSpPr>
          <p:cNvPr id="3" name="Content Placeholder 2"/>
          <p:cNvSpPr>
            <a:spLocks noGrp="1"/>
          </p:cNvSpPr>
          <p:nvPr>
            <p:ph idx="1"/>
          </p:nvPr>
        </p:nvSpPr>
        <p:spPr/>
        <p:txBody>
          <a:bodyPr/>
          <a:lstStyle/>
          <a:p>
            <a:r>
              <a:rPr lang="hu-HU" dirty="0"/>
              <a:t>Inflammation of the subcutaneous connective </a:t>
            </a:r>
          </a:p>
          <a:p>
            <a:pPr>
              <a:buFont typeface="Wingdings" pitchFamily="2" charset="2"/>
              <a:buNone/>
            </a:pPr>
            <a:r>
              <a:rPr lang="hu-HU" dirty="0"/>
              <a:t>  tissue – may lead to abscess</a:t>
            </a:r>
          </a:p>
          <a:p>
            <a:r>
              <a:rPr lang="hu-HU" dirty="0"/>
              <a:t>Streptococcus pyogenes, Staphylococcus aureus,  Haemophilus influenzae (</a:t>
            </a:r>
            <a:r>
              <a:rPr lang="en-US" dirty="0"/>
              <a:t>&lt;</a:t>
            </a:r>
            <a:r>
              <a:rPr lang="hu-HU" dirty="0"/>
              <a:t>2 yrs)</a:t>
            </a:r>
          </a:p>
          <a:p>
            <a:r>
              <a:rPr lang="hu-HU" dirty="0"/>
              <a:t>Therapy: clindamycin</a:t>
            </a:r>
            <a:r>
              <a:rPr lang="en-US" dirty="0"/>
              <a:t>, </a:t>
            </a:r>
            <a:r>
              <a:rPr lang="en-US" dirty="0" err="1"/>
              <a:t>cefazolin</a:t>
            </a:r>
            <a:r>
              <a:rPr lang="en-US" dirty="0"/>
              <a:t>, </a:t>
            </a:r>
            <a:r>
              <a:rPr lang="en-US" dirty="0" err="1"/>
              <a:t>cloxacillin</a:t>
            </a:r>
            <a:endParaRPr lang="hu-HU" dirty="0"/>
          </a:p>
          <a:p>
            <a:endParaRPr lang="en-US" dirty="0"/>
          </a:p>
        </p:txBody>
      </p:sp>
    </p:spTree>
    <p:extLst>
      <p:ext uri="{BB962C8B-B14F-4D97-AF65-F5344CB8AC3E}">
        <p14:creationId xmlns:p14="http://schemas.microsoft.com/office/powerpoint/2010/main" val="41844663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742" y="2278481"/>
            <a:ext cx="5170516" cy="3445625"/>
          </a:xfrm>
        </p:spPr>
      </p:pic>
    </p:spTree>
    <p:extLst>
      <p:ext uri="{BB962C8B-B14F-4D97-AF65-F5344CB8AC3E}">
        <p14:creationId xmlns:p14="http://schemas.microsoft.com/office/powerpoint/2010/main" val="3302920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latin typeface="+mn-lt"/>
              </a:rPr>
              <a:t>Measles clinical features</a:t>
            </a:r>
          </a:p>
        </p:txBody>
      </p:sp>
      <p:pic>
        <p:nvPicPr>
          <p:cNvPr id="4" name="Content Placeholder 3"/>
          <p:cNvPicPr>
            <a:picLocks noGrp="1" noChangeAspect="1"/>
          </p:cNvPicPr>
          <p:nvPr>
            <p:ph idx="1"/>
          </p:nvPr>
        </p:nvPicPr>
        <p:blipFill>
          <a:blip r:embed="rId2"/>
          <a:stretch>
            <a:fillRect/>
          </a:stretch>
        </p:blipFill>
        <p:spPr>
          <a:xfrm>
            <a:off x="1259632" y="1844824"/>
            <a:ext cx="6912768" cy="4248471"/>
          </a:xfrm>
          <a:prstGeom prst="rect">
            <a:avLst/>
          </a:prstGeom>
        </p:spPr>
      </p:pic>
    </p:spTree>
    <p:extLst>
      <p:ext uri="{BB962C8B-B14F-4D97-AF65-F5344CB8AC3E}">
        <p14:creationId xmlns:p14="http://schemas.microsoft.com/office/powerpoint/2010/main" val="9229030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Periorbital cellulitis</a:t>
            </a:r>
          </a:p>
        </p:txBody>
      </p:sp>
      <p:sp>
        <p:nvSpPr>
          <p:cNvPr id="3" name="Content Placeholder 2"/>
          <p:cNvSpPr>
            <a:spLocks noGrp="1"/>
          </p:cNvSpPr>
          <p:nvPr>
            <p:ph idx="1"/>
          </p:nvPr>
        </p:nvSpPr>
        <p:spPr/>
        <p:txBody>
          <a:bodyPr>
            <a:normAutofit fontScale="92500"/>
          </a:bodyPr>
          <a:lstStyle/>
          <a:p>
            <a:r>
              <a:rPr lang="en-US" dirty="0"/>
              <a:t>fever with erythema, tenderness, </a:t>
            </a:r>
            <a:r>
              <a:rPr lang="en-US" dirty="0" err="1"/>
              <a:t>oedema</a:t>
            </a:r>
            <a:r>
              <a:rPr lang="en-US" dirty="0"/>
              <a:t> of the eyelid.</a:t>
            </a:r>
          </a:p>
          <a:p>
            <a:r>
              <a:rPr lang="en-US" dirty="0"/>
              <a:t>It is almost always unilateral. </a:t>
            </a:r>
          </a:p>
          <a:p>
            <a:r>
              <a:rPr lang="en-US" dirty="0"/>
              <a:t>In young, </a:t>
            </a:r>
            <a:r>
              <a:rPr lang="en-US" dirty="0" err="1"/>
              <a:t>unimmunised</a:t>
            </a:r>
            <a:r>
              <a:rPr lang="en-US" dirty="0"/>
              <a:t> children it may also be caused </a:t>
            </a:r>
          </a:p>
          <a:p>
            <a:r>
              <a:rPr lang="en-US" dirty="0"/>
              <a:t>by </a:t>
            </a:r>
            <a:r>
              <a:rPr lang="en-US" i="1" dirty="0" err="1"/>
              <a:t>Haemophilus</a:t>
            </a:r>
            <a:r>
              <a:rPr lang="en-US" i="1" dirty="0"/>
              <a:t> influenza </a:t>
            </a:r>
            <a:r>
              <a:rPr lang="en-US" dirty="0"/>
              <a:t>type b which may also be accompanied by infection at other sites, e.g. meningitis. </a:t>
            </a:r>
          </a:p>
          <a:p>
            <a:r>
              <a:rPr lang="en-US" dirty="0"/>
              <a:t>It may follow local trauma to the skin. In older children, it may spread from a paranasal sinus infection or dental abscess</a:t>
            </a:r>
          </a:p>
          <a:p>
            <a:r>
              <a:rPr lang="en-US" dirty="0"/>
              <a:t>Treatment : </a:t>
            </a:r>
            <a:r>
              <a:rPr lang="en-US" dirty="0" err="1"/>
              <a:t>i.v</a:t>
            </a:r>
            <a:r>
              <a:rPr lang="en-US" dirty="0"/>
              <a:t> antibiotic</a:t>
            </a:r>
          </a:p>
        </p:txBody>
      </p:sp>
    </p:spTree>
    <p:extLst>
      <p:ext uri="{BB962C8B-B14F-4D97-AF65-F5344CB8AC3E}">
        <p14:creationId xmlns:p14="http://schemas.microsoft.com/office/powerpoint/2010/main" val="3121235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99592" y="548680"/>
            <a:ext cx="3310415" cy="2292295"/>
          </a:xfrm>
          <a:prstGeom prst="rect">
            <a:avLst/>
          </a:prstGeom>
        </p:spPr>
      </p:pic>
      <p:pic>
        <p:nvPicPr>
          <p:cNvPr id="5" name="Picture 4"/>
          <p:cNvPicPr>
            <a:picLocks noChangeAspect="1"/>
          </p:cNvPicPr>
          <p:nvPr/>
        </p:nvPicPr>
        <p:blipFill>
          <a:blip r:embed="rId3"/>
          <a:stretch>
            <a:fillRect/>
          </a:stretch>
        </p:blipFill>
        <p:spPr>
          <a:xfrm>
            <a:off x="5148064" y="2204864"/>
            <a:ext cx="3240360" cy="3791235"/>
          </a:xfrm>
          <a:prstGeom prst="rect">
            <a:avLst/>
          </a:prstGeom>
        </p:spPr>
      </p:pic>
    </p:spTree>
    <p:extLst>
      <p:ext uri="{BB962C8B-B14F-4D97-AF65-F5344CB8AC3E}">
        <p14:creationId xmlns:p14="http://schemas.microsoft.com/office/powerpoint/2010/main" val="28373209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457200" lvl="1" indent="0">
              <a:lnSpc>
                <a:spcPct val="90000"/>
              </a:lnSpc>
              <a:buNone/>
            </a:pPr>
            <a:r>
              <a:rPr lang="en-US" sz="3000" dirty="0">
                <a:solidFill>
                  <a:srgbClr val="FFFFFF"/>
                </a:solidFill>
                <a:hlinkClick r:id="rId2"/>
              </a:rPr>
              <a:t>https://www.youtube.com/watch?v=TIV460AQUWk</a:t>
            </a:r>
            <a:endParaRPr lang="en-US" sz="3000" dirty="0">
              <a:solidFill>
                <a:srgbClr val="FFFFFF"/>
              </a:solidFill>
            </a:endParaRPr>
          </a:p>
          <a:p>
            <a:pPr marL="457200" lvl="1" indent="0">
              <a:lnSpc>
                <a:spcPct val="90000"/>
              </a:lnSpc>
              <a:buNone/>
            </a:pPr>
            <a:r>
              <a:rPr lang="en-US" sz="3000">
                <a:solidFill>
                  <a:srgbClr val="FFFFFF"/>
                </a:solidFill>
                <a:hlinkClick r:id="rId3"/>
              </a:rPr>
              <a:t>https://www.youtube.com/watch?v=S3oZrMGDMMw</a:t>
            </a:r>
            <a:endParaRPr lang="en-US" sz="3000">
              <a:solidFill>
                <a:srgbClr val="FFFFFF"/>
              </a:solidFill>
            </a:endParaRPr>
          </a:p>
          <a:p>
            <a:pPr marL="0" indent="0">
              <a:buNone/>
            </a:pPr>
            <a:endParaRPr lang="en-US"/>
          </a:p>
        </p:txBody>
      </p:sp>
    </p:spTree>
    <p:extLst>
      <p:ext uri="{BB962C8B-B14F-4D97-AF65-F5344CB8AC3E}">
        <p14:creationId xmlns:p14="http://schemas.microsoft.com/office/powerpoint/2010/main" val="42712725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552" y="142543"/>
            <a:ext cx="8229600" cy="1143000"/>
          </a:xfrm>
        </p:spPr>
        <p:txBody>
          <a:bodyPr/>
          <a:lstStyle/>
          <a:p>
            <a:r>
              <a:rPr lang="en-GB" b="1" dirty="0" err="1">
                <a:solidFill>
                  <a:schemeClr val="tx2"/>
                </a:solidFill>
              </a:rPr>
              <a:t>Pertusis</a:t>
            </a:r>
            <a:r>
              <a:rPr lang="en-GB" b="1" dirty="0">
                <a:solidFill>
                  <a:schemeClr val="tx2"/>
                </a:solidFill>
              </a:rPr>
              <a:t> (Whooping Cough)</a:t>
            </a:r>
            <a:endParaRPr lang="en-US" b="1" dirty="0">
              <a:solidFill>
                <a:schemeClr val="tx2"/>
              </a:solidFill>
            </a:endParaRPr>
          </a:p>
        </p:txBody>
      </p:sp>
      <p:sp>
        <p:nvSpPr>
          <p:cNvPr id="3" name="Content Placeholder 2"/>
          <p:cNvSpPr>
            <a:spLocks noGrp="1"/>
          </p:cNvSpPr>
          <p:nvPr>
            <p:ph idx="1"/>
          </p:nvPr>
        </p:nvSpPr>
        <p:spPr>
          <a:xfrm>
            <a:off x="457200" y="1412776"/>
            <a:ext cx="8229600" cy="4713387"/>
          </a:xfrm>
        </p:spPr>
        <p:txBody>
          <a:bodyPr>
            <a:noAutofit/>
          </a:bodyPr>
          <a:lstStyle/>
          <a:p>
            <a:r>
              <a:rPr lang="en-GB" sz="2000" dirty="0" err="1"/>
              <a:t>Bordetella</a:t>
            </a:r>
            <a:r>
              <a:rPr lang="en-GB" sz="2000" dirty="0"/>
              <a:t> </a:t>
            </a:r>
            <a:r>
              <a:rPr lang="en-GB" sz="2000" dirty="0" err="1"/>
              <a:t>Pertusis</a:t>
            </a:r>
            <a:endParaRPr lang="en-GB" sz="2000" dirty="0"/>
          </a:p>
          <a:p>
            <a:r>
              <a:rPr lang="en-GB" sz="2000" dirty="0"/>
              <a:t>Incubation Period: 7 – 14 days</a:t>
            </a:r>
          </a:p>
          <a:p>
            <a:r>
              <a:rPr lang="en-GB" sz="2000" dirty="0"/>
              <a:t>Coughing adults are major reservoirs</a:t>
            </a:r>
          </a:p>
          <a:p>
            <a:r>
              <a:rPr lang="en-GB" sz="2000" dirty="0"/>
              <a:t>Clinical Features:</a:t>
            </a:r>
            <a:r>
              <a:rPr lang="en-US" sz="2000" dirty="0"/>
              <a:t>The infection usually lasts 6 </a:t>
            </a:r>
            <a:r>
              <a:rPr lang="en-US" sz="2000" dirty="0" err="1"/>
              <a:t>wks</a:t>
            </a:r>
            <a:r>
              <a:rPr lang="en-US" sz="2000" dirty="0"/>
              <a:t> </a:t>
            </a:r>
          </a:p>
          <a:p>
            <a:pPr lvl="1"/>
            <a:r>
              <a:rPr lang="en-US" sz="2000" dirty="0"/>
              <a:t>Cold symptoms (~2 weeks)</a:t>
            </a:r>
          </a:p>
          <a:p>
            <a:pPr lvl="1"/>
            <a:r>
              <a:rPr lang="en-US" sz="2000" dirty="0"/>
              <a:t>Progressively worse cough (~4 weeks)</a:t>
            </a:r>
          </a:p>
          <a:p>
            <a:pPr lvl="1"/>
            <a:r>
              <a:rPr lang="en-US" sz="2000" dirty="0"/>
              <a:t>Complete resolution (may take months)</a:t>
            </a:r>
          </a:p>
          <a:p>
            <a:endParaRPr lang="en-GB" sz="2000" dirty="0"/>
          </a:p>
          <a:p>
            <a:r>
              <a:rPr lang="en-GB" sz="2000" dirty="0"/>
              <a:t>Treatment: erythromycin (other </a:t>
            </a:r>
            <a:r>
              <a:rPr lang="en-GB" sz="2000" dirty="0" err="1"/>
              <a:t>macrolids</a:t>
            </a:r>
            <a:r>
              <a:rPr lang="en-GB" sz="2000" dirty="0"/>
              <a:t>)</a:t>
            </a:r>
          </a:p>
          <a:p>
            <a:r>
              <a:rPr lang="en-GB" sz="2000" dirty="0"/>
              <a:t>Isolation &amp; Infectivity: up to</a:t>
            </a:r>
          </a:p>
          <a:p>
            <a:pPr marL="0" indent="0">
              <a:buNone/>
            </a:pPr>
            <a:r>
              <a:rPr lang="en-GB" sz="2000" dirty="0"/>
              <a:t>     6 weeks, but with treatment =&gt; </a:t>
            </a:r>
          </a:p>
          <a:p>
            <a:pPr marL="0" indent="0">
              <a:buNone/>
            </a:pPr>
            <a:r>
              <a:rPr lang="en-GB" sz="2000" dirty="0"/>
              <a:t>     5 days after starting therapy</a:t>
            </a:r>
          </a:p>
          <a:p>
            <a:r>
              <a:rPr lang="en-GB" sz="2000" dirty="0"/>
              <a:t>Vaccine, doesn’t provide lifelong immunity</a:t>
            </a:r>
          </a:p>
          <a:p>
            <a:endParaRPr lang="en-GB" sz="2000" dirty="0"/>
          </a:p>
        </p:txBody>
      </p:sp>
    </p:spTree>
    <p:extLst>
      <p:ext uri="{BB962C8B-B14F-4D97-AF65-F5344CB8AC3E}">
        <p14:creationId xmlns:p14="http://schemas.microsoft.com/office/powerpoint/2010/main" val="4385045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2034"/>
          </a:xfrm>
        </p:spPr>
        <p:txBody>
          <a:bodyPr>
            <a:normAutofit fontScale="90000"/>
          </a:bodyPr>
          <a:lstStyle/>
          <a:p>
            <a:endParaRPr lang="en-US" dirty="0"/>
          </a:p>
        </p:txBody>
      </p:sp>
      <p:sp>
        <p:nvSpPr>
          <p:cNvPr id="3" name="Content Placeholder 2"/>
          <p:cNvSpPr>
            <a:spLocks noGrp="1"/>
          </p:cNvSpPr>
          <p:nvPr>
            <p:ph idx="1"/>
          </p:nvPr>
        </p:nvSpPr>
        <p:spPr>
          <a:xfrm>
            <a:off x="457200" y="476672"/>
            <a:ext cx="8229600" cy="5649491"/>
          </a:xfrm>
        </p:spPr>
        <p:txBody>
          <a:bodyPr>
            <a:normAutofit/>
          </a:bodyPr>
          <a:lstStyle/>
          <a:p>
            <a:pPr marL="457200" lvl="1" indent="0">
              <a:lnSpc>
                <a:spcPct val="90000"/>
              </a:lnSpc>
              <a:buNone/>
            </a:pPr>
            <a:r>
              <a:rPr lang="en-US" sz="3200" dirty="0"/>
              <a:t> </a:t>
            </a:r>
          </a:p>
          <a:p>
            <a:pPr marL="457200" lvl="1" indent="0">
              <a:lnSpc>
                <a:spcPct val="90000"/>
              </a:lnSpc>
              <a:buNone/>
            </a:pPr>
            <a:r>
              <a:rPr lang="en-US" sz="3200" dirty="0"/>
              <a:t>Video </a:t>
            </a:r>
            <a:r>
              <a:rPr lang="en-US" sz="3200" dirty="0">
                <a:hlinkClick r:id="rId2"/>
              </a:rPr>
              <a:t>https://www.youtube.com/watch?v=TIV460AQUWk</a:t>
            </a:r>
            <a:endParaRPr lang="en-US" sz="3200" dirty="0"/>
          </a:p>
          <a:p>
            <a:pPr marL="457200" lvl="1" indent="0">
              <a:lnSpc>
                <a:spcPct val="90000"/>
              </a:lnSpc>
              <a:buNone/>
            </a:pPr>
            <a:endParaRPr lang="en-US" sz="3200" dirty="0"/>
          </a:p>
          <a:p>
            <a:pPr marL="457200" lvl="1" indent="0">
              <a:lnSpc>
                <a:spcPct val="90000"/>
              </a:lnSpc>
              <a:buNone/>
            </a:pPr>
            <a:r>
              <a:rPr lang="en-US" sz="3200" dirty="0"/>
              <a:t>Complication</a:t>
            </a:r>
          </a:p>
          <a:p>
            <a:pPr lvl="1">
              <a:lnSpc>
                <a:spcPct val="90000"/>
              </a:lnSpc>
            </a:pPr>
            <a:r>
              <a:rPr lang="en-US" dirty="0"/>
              <a:t>OM </a:t>
            </a:r>
          </a:p>
          <a:p>
            <a:pPr lvl="1">
              <a:lnSpc>
                <a:spcPct val="90000"/>
              </a:lnSpc>
            </a:pPr>
            <a:r>
              <a:rPr lang="en-US" dirty="0"/>
              <a:t>Pneumonia </a:t>
            </a:r>
          </a:p>
          <a:p>
            <a:pPr lvl="1">
              <a:lnSpc>
                <a:spcPct val="90000"/>
              </a:lnSpc>
            </a:pPr>
            <a:r>
              <a:rPr lang="en-US" dirty="0"/>
              <a:t>apnea </a:t>
            </a:r>
          </a:p>
          <a:p>
            <a:pPr lvl="1">
              <a:lnSpc>
                <a:spcPct val="90000"/>
              </a:lnSpc>
            </a:pPr>
            <a:r>
              <a:rPr lang="en-US" dirty="0"/>
              <a:t>Convulsions  </a:t>
            </a:r>
          </a:p>
          <a:p>
            <a:pPr lvl="1">
              <a:lnSpc>
                <a:spcPct val="90000"/>
              </a:lnSpc>
            </a:pPr>
            <a:r>
              <a:rPr lang="en-US" dirty="0"/>
              <a:t>Brain damage from lack of oxygen </a:t>
            </a:r>
          </a:p>
          <a:p>
            <a:pPr lvl="1">
              <a:lnSpc>
                <a:spcPct val="90000"/>
              </a:lnSpc>
            </a:pPr>
            <a:r>
              <a:rPr lang="en-US" dirty="0"/>
              <a:t>cerebral hemorrhage </a:t>
            </a:r>
          </a:p>
          <a:p>
            <a:endParaRPr lang="en-US" dirty="0"/>
          </a:p>
        </p:txBody>
      </p:sp>
    </p:spTree>
    <p:extLst>
      <p:ext uri="{BB962C8B-B14F-4D97-AF65-F5344CB8AC3E}">
        <p14:creationId xmlns:p14="http://schemas.microsoft.com/office/powerpoint/2010/main" val="27479768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MCQ</a:t>
            </a:r>
          </a:p>
        </p:txBody>
      </p:sp>
      <p:sp>
        <p:nvSpPr>
          <p:cNvPr id="3" name="Content Placeholder 2"/>
          <p:cNvSpPr>
            <a:spLocks noGrp="1"/>
          </p:cNvSpPr>
          <p:nvPr>
            <p:ph idx="1"/>
          </p:nvPr>
        </p:nvSpPr>
        <p:spPr/>
        <p:txBody>
          <a:bodyPr/>
          <a:lstStyle/>
          <a:p>
            <a:pPr marL="0" indent="0">
              <a:buFont typeface="Wingdings" pitchFamily="-1" charset="2"/>
              <a:buChar char="§"/>
            </a:pPr>
            <a:r>
              <a:rPr lang="en-US" altLang="en-US" sz="2400" dirty="0">
                <a:latin typeface="Arial" charset="0"/>
                <a:ea typeface="ＭＳ Ｐゴシック" pitchFamily="-1" charset="-128"/>
                <a:cs typeface="Arial" charset="0"/>
              </a:rPr>
              <a:t>Which of the following is responsible for causing Hand-Foot-and-Mouth Disease?</a:t>
            </a:r>
          </a:p>
          <a:p>
            <a:pPr marL="1314450" lvl="2" indent="-457200">
              <a:buFont typeface="Calibri" pitchFamily="-1" charset="0"/>
              <a:buAutoNum type="alphaLcPeriod"/>
            </a:pPr>
            <a:r>
              <a:rPr lang="en-US" altLang="en-US" sz="2300" dirty="0">
                <a:latin typeface="Arial" charset="0"/>
                <a:cs typeface="Arial" charset="0"/>
              </a:rPr>
              <a:t>Adenovirus</a:t>
            </a:r>
            <a:endParaRPr lang="en-US" altLang="en-US" sz="2300" dirty="0">
              <a:solidFill>
                <a:srgbClr val="7F7F7F"/>
              </a:solidFill>
              <a:latin typeface="Arial" charset="0"/>
              <a:cs typeface="Arial" charset="0"/>
            </a:endParaRPr>
          </a:p>
          <a:p>
            <a:pPr marL="1314450" lvl="2" indent="-457200">
              <a:buFont typeface="Calibri" pitchFamily="-1" charset="0"/>
              <a:buAutoNum type="alphaLcPeriod"/>
            </a:pPr>
            <a:r>
              <a:rPr lang="en-US" altLang="en-US" sz="2300" dirty="0">
                <a:latin typeface="Arial" charset="0"/>
                <a:cs typeface="Arial" charset="0"/>
              </a:rPr>
              <a:t>Coxsackievirus </a:t>
            </a:r>
          </a:p>
          <a:p>
            <a:pPr marL="1314450" lvl="2" indent="-457200">
              <a:buFont typeface="Calibri" pitchFamily="-1" charset="0"/>
              <a:buAutoNum type="alphaLcPeriod"/>
            </a:pPr>
            <a:r>
              <a:rPr lang="en-US" altLang="en-US" sz="2300" dirty="0">
                <a:latin typeface="Arial" charset="0"/>
                <a:cs typeface="Arial" charset="0"/>
              </a:rPr>
              <a:t>Cytomegalovirus</a:t>
            </a:r>
            <a:endParaRPr lang="en-US" altLang="en-US" sz="2300" dirty="0">
              <a:solidFill>
                <a:srgbClr val="7F7F7F"/>
              </a:solidFill>
              <a:latin typeface="Arial" charset="0"/>
              <a:cs typeface="Arial" charset="0"/>
            </a:endParaRPr>
          </a:p>
          <a:p>
            <a:pPr marL="1314450" lvl="2" indent="-457200">
              <a:buFont typeface="Calibri" pitchFamily="-1" charset="0"/>
              <a:buAutoNum type="alphaLcPeriod"/>
            </a:pPr>
            <a:r>
              <a:rPr lang="en-US" altLang="en-US" sz="2300" dirty="0">
                <a:latin typeface="Arial" charset="0"/>
                <a:cs typeface="Arial" charset="0"/>
              </a:rPr>
              <a:t>Echovirus 22</a:t>
            </a:r>
            <a:endParaRPr lang="en-US" altLang="en-US" sz="2300" dirty="0">
              <a:solidFill>
                <a:srgbClr val="7F7F7F"/>
              </a:solidFill>
              <a:latin typeface="Arial" charset="0"/>
              <a:cs typeface="Arial" charset="0"/>
            </a:endParaRPr>
          </a:p>
          <a:p>
            <a:pPr marL="1314450" lvl="2" indent="-457200">
              <a:buFont typeface="Calibri" pitchFamily="-1" charset="0"/>
              <a:buAutoNum type="alphaLcPeriod"/>
            </a:pPr>
            <a:r>
              <a:rPr lang="en-US" altLang="en-US" sz="2300" dirty="0">
                <a:latin typeface="Arial" charset="0"/>
                <a:cs typeface="Arial" charset="0"/>
              </a:rPr>
              <a:t>Epstein-Barr Virus </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27984" y="2132856"/>
            <a:ext cx="3384376" cy="2808312"/>
          </a:xfrm>
          <a:prstGeom prst="rect">
            <a:avLst/>
          </a:prstGeom>
        </p:spPr>
      </p:pic>
      <p:pic>
        <p:nvPicPr>
          <p:cNvPr id="5" name="Picture 4"/>
          <p:cNvPicPr>
            <a:picLocks noChangeAspect="1"/>
          </p:cNvPicPr>
          <p:nvPr/>
        </p:nvPicPr>
        <p:blipFill>
          <a:blip r:embed="rId3"/>
          <a:stretch>
            <a:fillRect/>
          </a:stretch>
        </p:blipFill>
        <p:spPr>
          <a:xfrm>
            <a:off x="1187624" y="2132856"/>
            <a:ext cx="2800410" cy="2850062"/>
          </a:xfrm>
          <a:prstGeom prst="rect">
            <a:avLst/>
          </a:prstGeom>
        </p:spPr>
      </p:pic>
    </p:spTree>
    <p:extLst>
      <p:ext uri="{BB962C8B-B14F-4D97-AF65-F5344CB8AC3E}">
        <p14:creationId xmlns:p14="http://schemas.microsoft.com/office/powerpoint/2010/main" val="9754195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Tuberculosis</a:t>
            </a:r>
          </a:p>
        </p:txBody>
      </p:sp>
      <p:sp>
        <p:nvSpPr>
          <p:cNvPr id="3" name="Content Placeholder 2"/>
          <p:cNvSpPr>
            <a:spLocks noGrp="1"/>
          </p:cNvSpPr>
          <p:nvPr>
            <p:ph idx="1"/>
          </p:nvPr>
        </p:nvSpPr>
        <p:spPr>
          <a:xfrm>
            <a:off x="457200" y="1600200"/>
            <a:ext cx="8435280" cy="4525963"/>
          </a:xfrm>
        </p:spPr>
        <p:txBody>
          <a:bodyPr>
            <a:noAutofit/>
          </a:bodyPr>
          <a:lstStyle/>
          <a:p>
            <a:r>
              <a:rPr lang="en-US" sz="2000" dirty="0"/>
              <a:t>TB affects millions of children worldwide; low but increasing incidence in many developed countries.</a:t>
            </a:r>
          </a:p>
          <a:p>
            <a:r>
              <a:rPr lang="en-US" sz="2000" dirty="0"/>
              <a:t>Diagnosis of TB in children is even more difficult than</a:t>
            </a:r>
          </a:p>
          <a:p>
            <a:pPr marL="0" indent="0">
              <a:buNone/>
            </a:pPr>
            <a:r>
              <a:rPr lang="en-US" sz="2000" dirty="0"/>
              <a:t>     in adults. The clinical features of the disease are nonspecific,</a:t>
            </a:r>
          </a:p>
          <a:p>
            <a:pPr marL="0" indent="0">
              <a:buNone/>
            </a:pPr>
            <a:r>
              <a:rPr lang="en-US" sz="2000" dirty="0"/>
              <a:t>     such as prolonged fever, malaise, anorexia, weight loss or </a:t>
            </a:r>
          </a:p>
          <a:p>
            <a:pPr marL="0" indent="0">
              <a:buNone/>
            </a:pPr>
            <a:r>
              <a:rPr lang="en-US" sz="2000" dirty="0"/>
              <a:t>     focal signs of infection.</a:t>
            </a:r>
          </a:p>
          <a:p>
            <a:r>
              <a:rPr lang="en-US" sz="2000" dirty="0"/>
              <a:t>Clinical features follow a sequence – primary infection, then dormancy, which may be followed by reactivation to post-primary TB.</a:t>
            </a:r>
          </a:p>
          <a:p>
            <a:r>
              <a:rPr lang="en-US" sz="2000" dirty="0"/>
              <a:t>TB disease can present  as local disease or may be widely disseminated, </a:t>
            </a:r>
            <a:r>
              <a:rPr lang="en-US" sz="2000" dirty="0" err="1"/>
              <a:t>miliary</a:t>
            </a:r>
            <a:r>
              <a:rPr lang="en-US" sz="2000" dirty="0"/>
              <a:t> TB to sites such as bones, joints, kidneys, pericardium and CNS. </a:t>
            </a:r>
          </a:p>
          <a:p>
            <a:r>
              <a:rPr lang="en-US" sz="2000" dirty="0"/>
              <a:t>In infants and young children, seeding of the CNS is particularly likely, causing tuberculous meningitis</a:t>
            </a:r>
          </a:p>
          <a:p>
            <a:endParaRPr lang="en-US" sz="2000" dirty="0">
              <a:latin typeface="BrandingSans-Roman"/>
            </a:endParaRPr>
          </a:p>
        </p:txBody>
      </p:sp>
    </p:spTree>
    <p:extLst>
      <p:ext uri="{BB962C8B-B14F-4D97-AF65-F5344CB8AC3E}">
        <p14:creationId xmlns:p14="http://schemas.microsoft.com/office/powerpoint/2010/main" val="28224062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lvl="0"/>
            <a:r>
              <a:rPr lang="en-US" sz="2400" dirty="0"/>
              <a:t>Diagnosis is often difficult, so decision to treat is usually based on contact history, Mantoux test, interferon-gamma release assays (</a:t>
            </a:r>
            <a:r>
              <a:rPr lang="en-US" sz="2400" dirty="0" err="1"/>
              <a:t>Quantiferon</a:t>
            </a:r>
            <a:r>
              <a:rPr lang="en-US" sz="2400" dirty="0"/>
              <a:t>), chest X-ray and clinical features. </a:t>
            </a:r>
          </a:p>
          <a:p>
            <a:pPr lvl="0"/>
            <a:r>
              <a:rPr lang="en-US" sz="2400" dirty="0"/>
              <a:t>Young children swallow their sputum, so early morning gastric aspirate are required (3 samples)</a:t>
            </a:r>
          </a:p>
          <a:p>
            <a:pPr lvl="0"/>
            <a:r>
              <a:rPr lang="en-US" sz="2400" dirty="0"/>
              <a:t>Contact tracing is important.</a:t>
            </a:r>
          </a:p>
          <a:p>
            <a:pPr lvl="0"/>
            <a:r>
              <a:rPr lang="en-US" sz="2400" dirty="0"/>
              <a:t>TB is more difficult to diagnose and more likely to disseminate in the immunosuppressed.</a:t>
            </a:r>
          </a:p>
          <a:p>
            <a:endParaRPr lang="en-US" dirty="0"/>
          </a:p>
        </p:txBody>
      </p:sp>
    </p:spTree>
    <p:extLst>
      <p:ext uri="{BB962C8B-B14F-4D97-AF65-F5344CB8AC3E}">
        <p14:creationId xmlns:p14="http://schemas.microsoft.com/office/powerpoint/2010/main" val="6774932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58976" y="1825625"/>
            <a:ext cx="3226047" cy="4351338"/>
          </a:xfrm>
          <a:prstGeom prst="rect">
            <a:avLst/>
          </a:prstGeom>
        </p:spPr>
      </p:pic>
    </p:spTree>
    <p:extLst>
      <p:ext uri="{BB962C8B-B14F-4D97-AF65-F5344CB8AC3E}">
        <p14:creationId xmlns:p14="http://schemas.microsoft.com/office/powerpoint/2010/main" val="188102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32656"/>
            <a:ext cx="4176464" cy="579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91880" y="3284984"/>
            <a:ext cx="1080120"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07904" y="3068960"/>
            <a:ext cx="1275415" cy="720080"/>
          </a:xfrm>
          <a:prstGeom prst="rect">
            <a:avLst/>
          </a:prstGeom>
          <a:solidFill>
            <a:srgbClr val="00206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222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3552" y="1196752"/>
            <a:ext cx="8229600" cy="4679953"/>
          </a:xfrm>
          <a:prstGeom prst="rect">
            <a:avLst/>
          </a:prstGeom>
        </p:spPr>
      </p:pic>
    </p:spTree>
    <p:extLst>
      <p:ext uri="{BB962C8B-B14F-4D97-AF65-F5344CB8AC3E}">
        <p14:creationId xmlns:p14="http://schemas.microsoft.com/office/powerpoint/2010/main" val="378730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868958"/>
          </a:xfrm>
        </p:spPr>
        <p:txBody>
          <a:bodyPr>
            <a:normAutofit fontScale="90000"/>
          </a:bodyPr>
          <a:lstStyle/>
          <a:p>
            <a:r>
              <a:rPr lang="en-US" b="1" dirty="0">
                <a:latin typeface="+mn-lt"/>
              </a:rPr>
              <a:t/>
            </a:r>
            <a:br>
              <a:rPr lang="en-US" b="1" dirty="0">
                <a:latin typeface="+mn-lt"/>
              </a:rPr>
            </a:br>
            <a:r>
              <a:rPr lang="en-US" b="1" dirty="0">
                <a:solidFill>
                  <a:schemeClr val="tx2"/>
                </a:solidFill>
                <a:latin typeface="+mn-lt"/>
              </a:rPr>
              <a:t>Symptoms</a:t>
            </a:r>
            <a:r>
              <a:rPr lang="en-US" b="1" dirty="0">
                <a:solidFill>
                  <a:schemeClr val="tx2"/>
                </a:solidFill>
              </a:rPr>
              <a:t/>
            </a:r>
            <a:br>
              <a:rPr lang="en-US" b="1" dirty="0">
                <a:solidFill>
                  <a:schemeClr val="tx2"/>
                </a:solidFill>
              </a:rPr>
            </a:br>
            <a:r>
              <a:rPr lang="en-US" b="1" dirty="0"/>
              <a:t/>
            </a:r>
            <a:br>
              <a:rPr lang="en-US" b="1" dirty="0"/>
            </a:br>
            <a:endParaRPr lang="en-US" dirty="0"/>
          </a:p>
        </p:txBody>
      </p:sp>
      <p:sp>
        <p:nvSpPr>
          <p:cNvPr id="3" name="Content Placeholder 2"/>
          <p:cNvSpPr>
            <a:spLocks noGrp="1"/>
          </p:cNvSpPr>
          <p:nvPr>
            <p:ph idx="1"/>
          </p:nvPr>
        </p:nvSpPr>
        <p:spPr>
          <a:xfrm>
            <a:off x="457200" y="1124744"/>
            <a:ext cx="8229600" cy="5001419"/>
          </a:xfrm>
        </p:spPr>
        <p:txBody>
          <a:bodyPr>
            <a:normAutofit lnSpcReduction="10000"/>
          </a:bodyPr>
          <a:lstStyle/>
          <a:p>
            <a:endParaRPr lang="en-US" dirty="0"/>
          </a:p>
          <a:p>
            <a:r>
              <a:rPr lang="en-US" dirty="0">
                <a:latin typeface="Calibri" panose="020F0502020204030204" pitchFamily="34" charset="0"/>
                <a:cs typeface="Calibri" panose="020F0502020204030204" pitchFamily="34" charset="0"/>
              </a:rPr>
              <a:t>Prodrome: day 7-11 after exposure</a:t>
            </a:r>
          </a:p>
          <a:p>
            <a:pPr marL="0" indent="0">
              <a:buNone/>
            </a:pPr>
            <a:r>
              <a:rPr lang="en-US" dirty="0">
                <a:latin typeface="Calibri" panose="020F0502020204030204" pitchFamily="34" charset="0"/>
                <a:cs typeface="Calibri" panose="020F0502020204030204" pitchFamily="34" charset="0"/>
              </a:rPr>
              <a:t>     - Fever, cough, </a:t>
            </a:r>
            <a:r>
              <a:rPr lang="en-US" dirty="0" err="1">
                <a:latin typeface="Calibri" panose="020F0502020204030204" pitchFamily="34" charset="0"/>
                <a:cs typeface="Calibri" panose="020F0502020204030204" pitchFamily="34" charset="0"/>
              </a:rPr>
              <a:t>coryza</a:t>
            </a:r>
            <a:r>
              <a:rPr lang="en-US" dirty="0">
                <a:latin typeface="Calibri" panose="020F0502020204030204" pitchFamily="34" charset="0"/>
                <a:cs typeface="Calibri" panose="020F0502020204030204" pitchFamily="34" charset="0"/>
              </a:rPr>
              <a:t>, conjunctivitis</a:t>
            </a:r>
          </a:p>
          <a:p>
            <a:pPr marL="0" indent="0">
              <a:buNone/>
            </a:pP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Enanthem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Koplik’s</a:t>
            </a:r>
            <a:r>
              <a:rPr lang="en-US" dirty="0">
                <a:latin typeface="Calibri" panose="020F0502020204030204" pitchFamily="34" charset="0"/>
                <a:cs typeface="Calibri" panose="020F0502020204030204" pitchFamily="34" charset="0"/>
              </a:rPr>
              <a:t> spots appear 2 days before </a:t>
            </a:r>
          </a:p>
          <a:p>
            <a:pPr marL="0" indent="0">
              <a:buNone/>
            </a:pPr>
            <a:r>
              <a:rPr lang="en-US" dirty="0">
                <a:latin typeface="Calibri" panose="020F0502020204030204" pitchFamily="34" charset="0"/>
                <a:cs typeface="Calibri" panose="020F0502020204030204" pitchFamily="34" charset="0"/>
              </a:rPr>
              <a:t>       the rash, last 2 days into the rash</a:t>
            </a:r>
          </a:p>
          <a:p>
            <a:r>
              <a:rPr lang="en-US" dirty="0">
                <a:latin typeface="Calibri" panose="020F0502020204030204" pitchFamily="34" charset="0"/>
                <a:cs typeface="Calibri" panose="020F0502020204030204" pitchFamily="34" charset="0"/>
              </a:rPr>
              <a:t>rash spread downwards from face</a:t>
            </a:r>
          </a:p>
          <a:p>
            <a:r>
              <a:rPr lang="en-US" dirty="0">
                <a:latin typeface="Calibri" panose="020F0502020204030204" pitchFamily="34" charset="0"/>
                <a:cs typeface="Calibri" panose="020F0502020204030204" pitchFamily="34" charset="0"/>
              </a:rPr>
              <a:t>Highly contagious</a:t>
            </a:r>
          </a:p>
          <a:p>
            <a:r>
              <a:rPr lang="en-US" dirty="0">
                <a:latin typeface="Calibri" panose="020F0502020204030204" pitchFamily="34" charset="0"/>
                <a:cs typeface="Calibri" panose="020F0502020204030204" pitchFamily="34" charset="0"/>
              </a:rPr>
              <a:t>Treatment: symptomatic, Vitamin A</a:t>
            </a:r>
          </a:p>
          <a:p>
            <a:r>
              <a:rPr lang="en-US" b="1" dirty="0">
                <a:latin typeface="Calibri" panose="020F0502020204030204" pitchFamily="34" charset="0"/>
                <a:cs typeface="Calibri" panose="020F0502020204030204" pitchFamily="34" charset="0"/>
              </a:rPr>
              <a:t>Prevention </a:t>
            </a:r>
            <a:r>
              <a:rPr lang="en-US" dirty="0">
                <a:latin typeface="Calibri" panose="020F0502020204030204" pitchFamily="34" charset="0"/>
                <a:cs typeface="Calibri" panose="020F0502020204030204" pitchFamily="34" charset="0"/>
              </a:rPr>
              <a:t>2 doses of measles vaccine</a:t>
            </a:r>
          </a:p>
          <a:p>
            <a:r>
              <a:rPr lang="en-US" dirty="0">
                <a:latin typeface="Calibri" panose="020F0502020204030204" pitchFamily="34" charset="0"/>
                <a:cs typeface="Calibri" panose="020F0502020204030204" pitchFamily="34" charset="0"/>
              </a:rPr>
              <a:t>Immunize susceptible contacts, Immune globulin</a:t>
            </a:r>
          </a:p>
        </p:txBody>
      </p:sp>
    </p:spTree>
    <p:extLst>
      <p:ext uri="{BB962C8B-B14F-4D97-AF65-F5344CB8AC3E}">
        <p14:creationId xmlns:p14="http://schemas.microsoft.com/office/powerpoint/2010/main" val="39061168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3060</TotalTime>
  <Words>1829</Words>
  <Application>Microsoft Office PowerPoint</Application>
  <PresentationFormat>On-screen Show (4:3)</PresentationFormat>
  <Paragraphs>327</Paragraphs>
  <Slides>80</Slides>
  <Notes>2</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Common Childhood Infectious Diseases</vt:lpstr>
      <vt:lpstr>PowerPoint Presentation</vt:lpstr>
      <vt:lpstr>Causes of fever and rash</vt:lpstr>
      <vt:lpstr>Classic Childhood Exanthems</vt:lpstr>
      <vt:lpstr>PowerPoint Presentation</vt:lpstr>
      <vt:lpstr>Measles </vt:lpstr>
      <vt:lpstr>Measles clinical features</vt:lpstr>
      <vt:lpstr>PowerPoint Presentation</vt:lpstr>
      <vt:lpstr> Symptoms  </vt:lpstr>
      <vt:lpstr>Measles: complications </vt:lpstr>
      <vt:lpstr>PowerPoint Presentation</vt:lpstr>
      <vt:lpstr>PowerPoint Presentation</vt:lpstr>
      <vt:lpstr>Scarlet Fever</vt:lpstr>
      <vt:lpstr>Scarlet Fever</vt:lpstr>
      <vt:lpstr>PowerPoint Presentation</vt:lpstr>
      <vt:lpstr>Measles versus Scarlet fever</vt:lpstr>
      <vt:lpstr>       Pastia lines</vt:lpstr>
      <vt:lpstr>PowerPoint Presentation</vt:lpstr>
      <vt:lpstr>PowerPoint Presentation</vt:lpstr>
      <vt:lpstr>PowerPoint Presentation</vt:lpstr>
      <vt:lpstr>PowerPoint Presentation</vt:lpstr>
      <vt:lpstr>Roseola infantum (exanthema subitum)</vt:lpstr>
      <vt:lpstr>PowerPoint Presentation</vt:lpstr>
      <vt:lpstr>PowerPoint Presentation</vt:lpstr>
      <vt:lpstr>Chicken Pox (Varicella) </vt:lpstr>
      <vt:lpstr>Varicella</vt:lpstr>
      <vt:lpstr>PowerPoint Presentation</vt:lpstr>
      <vt:lpstr>PowerPoint Presentation</vt:lpstr>
      <vt:lpstr>PowerPoint Presentation</vt:lpstr>
      <vt:lpstr>Mumps</vt:lpstr>
      <vt:lpstr>Rubella</vt:lpstr>
      <vt:lpstr>PowerPoint Presentation</vt:lpstr>
      <vt:lpstr>Congenital rubella syndrome</vt:lpstr>
      <vt:lpstr>PowerPoint Presentation</vt:lpstr>
      <vt:lpstr>PowerPoint Presentation</vt:lpstr>
      <vt:lpstr>MCQ</vt:lpstr>
      <vt:lpstr>Enterovirus infection </vt:lpstr>
      <vt:lpstr>PowerPoint Presentation</vt:lpstr>
      <vt:lpstr>PowerPoint Presentation</vt:lpstr>
      <vt:lpstr>PowerPoint Presentation</vt:lpstr>
      <vt:lpstr>Hand-Foot-and-Mouth Disease</vt:lpstr>
      <vt:lpstr>Herpes simplex virus 1</vt:lpstr>
      <vt:lpstr>PowerPoint Presentation</vt:lpstr>
      <vt:lpstr>PowerPoint Presentation</vt:lpstr>
      <vt:lpstr>Herpes simplex virus infection</vt:lpstr>
      <vt:lpstr>Herpes simplex virus infection</vt:lpstr>
      <vt:lpstr>PowerPoint Presentation</vt:lpstr>
      <vt:lpstr>PowerPoint Presentation</vt:lpstr>
      <vt:lpstr>Eczema herpeticum  (kaposi varicelliform eruption)</vt:lpstr>
      <vt:lpstr>PowerPoint Presentation</vt:lpstr>
      <vt:lpstr>Infectious Mononucleosis</vt:lpstr>
      <vt:lpstr>PowerPoint Presentation</vt:lpstr>
      <vt:lpstr>PowerPoint Presentation</vt:lpstr>
      <vt:lpstr>ADENOVIRUSES</vt:lpstr>
      <vt:lpstr>PowerPoint Presentation</vt:lpstr>
      <vt:lpstr>MCQ</vt:lpstr>
      <vt:lpstr>case</vt:lpstr>
      <vt:lpstr>PowerPoint Presentation</vt:lpstr>
      <vt:lpstr>Risk factors for OM</vt:lpstr>
      <vt:lpstr>PowerPoint Presentation</vt:lpstr>
      <vt:lpstr>OM treatment</vt:lpstr>
      <vt:lpstr>Complications of OM</vt:lpstr>
      <vt:lpstr>Pneumococcal infections</vt:lpstr>
      <vt:lpstr>PowerPoint Presentation</vt:lpstr>
      <vt:lpstr>Impetigo</vt:lpstr>
      <vt:lpstr>PowerPoint Presentation</vt:lpstr>
      <vt:lpstr>PowerPoint Presentation</vt:lpstr>
      <vt:lpstr>Cellulitis </vt:lpstr>
      <vt:lpstr>PowerPoint Presentation</vt:lpstr>
      <vt:lpstr>Periorbital cellulitis</vt:lpstr>
      <vt:lpstr>PowerPoint Presentation</vt:lpstr>
      <vt:lpstr>PowerPoint Presentation</vt:lpstr>
      <vt:lpstr>Pertusis (Whooping Cough)</vt:lpstr>
      <vt:lpstr>PowerPoint Presentation</vt:lpstr>
      <vt:lpstr>MCQ</vt:lpstr>
      <vt:lpstr>PowerPoint Presentation</vt:lpstr>
      <vt:lpstr>Tuberculosis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az</dc:creator>
  <cp:lastModifiedBy>3422</cp:lastModifiedBy>
  <cp:revision>150</cp:revision>
  <dcterms:created xsi:type="dcterms:W3CDTF">2011-03-18T03:26:34Z</dcterms:created>
  <dcterms:modified xsi:type="dcterms:W3CDTF">2020-02-12T05:22:53Z</dcterms:modified>
</cp:coreProperties>
</file>