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84" r:id="rId4"/>
    <p:sldId id="289" r:id="rId5"/>
    <p:sldId id="290" r:id="rId6"/>
    <p:sldId id="291" r:id="rId7"/>
    <p:sldId id="258" r:id="rId8"/>
    <p:sldId id="275" r:id="rId9"/>
    <p:sldId id="288" r:id="rId10"/>
    <p:sldId id="287" r:id="rId11"/>
    <p:sldId id="285" r:id="rId12"/>
    <p:sldId id="259" r:id="rId13"/>
    <p:sldId id="260" r:id="rId14"/>
    <p:sldId id="267" r:id="rId15"/>
    <p:sldId id="263" r:id="rId16"/>
    <p:sldId id="264" r:id="rId17"/>
    <p:sldId id="265" r:id="rId18"/>
    <p:sldId id="266" r:id="rId19"/>
    <p:sldId id="276" r:id="rId20"/>
    <p:sldId id="261" r:id="rId21"/>
    <p:sldId id="270" r:id="rId22"/>
    <p:sldId id="273" r:id="rId23"/>
    <p:sldId id="274" r:id="rId24"/>
    <p:sldId id="278" r:id="rId25"/>
    <p:sldId id="262" r:id="rId26"/>
    <p:sldId id="292" r:id="rId27"/>
    <p:sldId id="271" r:id="rId28"/>
    <p:sldId id="272" r:id="rId29"/>
    <p:sldId id="277" r:id="rId30"/>
    <p:sldId id="282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5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47559B8-F01B-477A-80A2-424485BD45F3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818D82-C42C-4EEE-BB25-6B32B9A0DD8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6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Cat scratch disease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6EB229-035A-44D7-AA75-9A2E52E9C594}" type="slidenum">
              <a:rPr lang="ar-SA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3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59D99-0EBD-4EE2-99E7-96D802834C2E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0F7F20-743F-4F6F-A3B0-34991646E62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094E-C4FA-4C79-8B9B-B5E83AB6AFEE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ABAAD-465E-4D45-AF3F-747D2A35E3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B84B-0A0A-48EE-929E-AE8BF6B0F879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6C00EB34-98DC-4C54-9A3A-0123E0112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A477-1F4D-441A-AB9C-A4C2F02FC400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13DFC-29F2-4DC9-85FD-D6201EA207C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C762-A97D-47A1-B022-41A6BFA665CC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4B602FB-D3CA-411C-9BC9-778E4AEA8558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F1285E-3EA6-46C9-BAC2-171655359E55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566C86-3E76-4C1A-9AC5-F7435D0B21DF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502068-F6DE-42E3-9D10-655CDB4760F7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849A86-3DE4-4415-8E8C-5E840AD1600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7CE8-8781-4821-AA22-DBD1D3ECB710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8767-8BB9-4D10-AAD7-55D39496112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5AF7B-053A-40E2-90B5-F2DD521AB1E9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6C4BD-B9A3-43B9-92B0-FA5F89C9694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704F-7A27-40CC-85CC-B8EF87C0CBE2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A32AC-8AFA-4B2E-8D8A-D9E27FF48E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0D2F81-4E79-46A2-9E87-26FB982A55EC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F400BE4-5C9B-42B2-A6C0-5AA949BB85D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2B3926-85EF-4827-B82A-3435EA43B857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637CF31-CAA4-4B9D-8CFF-BC19157E88A0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5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90600" y="762000"/>
            <a:ext cx="6781800" cy="3124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Approach to lymphadenopathy with/without hepatosplenomegaly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By:Prof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. Elham Bukhari</a:t>
            </a:r>
          </a:p>
          <a:p>
            <a:pPr lvl="0" algn="ctr" eaLnBrk="1" hangingPunct="1">
              <a:buClr>
                <a:srgbClr val="DD8047"/>
              </a:buClr>
              <a:buNone/>
            </a:pPr>
            <a:r>
              <a:rPr lang="en-US" sz="20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Professor,</a:t>
            </a:r>
            <a:r>
              <a:rPr lang="en-US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Pediatric Infectious Diseases consultant,</a:t>
            </a:r>
          </a:p>
          <a:p>
            <a:pPr lvl="0" algn="ctr" eaLnBrk="1" hangingPunct="1">
              <a:buClr>
                <a:srgbClr val="DD8047"/>
              </a:buClr>
              <a:buNone/>
            </a:pPr>
            <a:r>
              <a:rPr lang="en-US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Department of Pediatrics .King </a:t>
            </a:r>
            <a:r>
              <a:rPr lang="en-US" sz="20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saud</a:t>
            </a:r>
            <a:r>
              <a:rPr lang="en-US" sz="2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University.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000" b="1" dirty="0"/>
          </a:p>
          <a:p>
            <a:pPr algn="ctr" eaLnBrk="1" hangingPunct="1">
              <a:buFont typeface="Wingdings" pitchFamily="2" charset="2"/>
              <a:buNone/>
            </a:pPr>
            <a:endParaRPr lang="en-US" b="1" dirty="0"/>
          </a:p>
          <a:p>
            <a:pPr algn="ctr" eaLnBrk="1" hangingPunct="1">
              <a:buFont typeface="Wingdings" pitchFamily="2" charset="2"/>
              <a:buNone/>
            </a:pPr>
            <a:endParaRPr lang="en-US" b="1" dirty="0"/>
          </a:p>
        </p:txBody>
      </p:sp>
      <p:pic>
        <p:nvPicPr>
          <p:cNvPr id="14339" name="Picture 9" descr="VDCA1LT0FCCAQ5QEFPCAOI33DVCA16H8DFCAS9CRK9CAR7SRZ6CAV3I1JWCALYO3COCA64E8A2CAYGGUBJCA2Y5E58CA1WF48TCAHMP82ICA32L3UXCAU7KJZECA4JBCFJCAC54D0SCAXPFG8DCAF4I9F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TB_L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963" y="4648200"/>
            <a:ext cx="3094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tb ln atypic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6482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6482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7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943600" y="6324600"/>
            <a:ext cx="990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7696200" y="6553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19088" lvl="0" indent="-319088" eaLnBrk="1" hangingPunct="1">
              <a:spcBef>
                <a:spcPts val="700"/>
              </a:spcBef>
            </a:pPr>
            <a: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  <a:t>History &amp; Physical Exam</a:t>
            </a:r>
            <a:b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history and physical examination are particularly important in determining the differential diagnosis and ultimately the timing, workup and treatment of lymphadenopathy. 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/>
              <a:t>History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b="1"/>
              <a:t>Duration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Short (&lt; 2 weeks) -likely to be infectious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Long (&gt; 2 weeks but &lt; 1 year) -likely to be infectious, malignancy, autoimmune, drug reaction. 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400" b="1" dirty="0">
                <a:solidFill>
                  <a:prstClr val="black"/>
                </a:solidFill>
              </a:rPr>
              <a:t>Location:</a:t>
            </a:r>
            <a: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371600"/>
            <a:ext cx="8153400" cy="4724400"/>
          </a:xfrm>
        </p:spPr>
        <p:txBody>
          <a:bodyPr>
            <a:normAutofit fontScale="5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51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highlight>
                  <a:srgbClr val="FFFF00"/>
                </a:highlight>
              </a:rPr>
              <a:t> </a:t>
            </a:r>
            <a:r>
              <a:rPr lang="en-US" sz="3600" dirty="0">
                <a:highlight>
                  <a:srgbClr val="FFFF00"/>
                </a:highlight>
              </a:rPr>
              <a:t>Localized -likely to be infectious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/>
              <a:t>Generalized -more likely pathologic (e.g. malignancy, autoimmune, etc.)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>
                <a:highlight>
                  <a:srgbClr val="FFFF00"/>
                </a:highlight>
              </a:rPr>
              <a:t>Head and Neck -likely infectious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err="1"/>
              <a:t>Mediastinal</a:t>
            </a:r>
            <a:r>
              <a:rPr lang="en-US" sz="3600" dirty="0"/>
              <a:t> -likely pathologic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/>
              <a:t>Abdominal -likely pathologic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/>
              <a:t>Inguinal -likely infectious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200" b="1" dirty="0">
                <a:solidFill>
                  <a:prstClr val="black"/>
                </a:solidFill>
                <a:ea typeface="+mn-ea"/>
                <a:cs typeface="+mn-cs"/>
              </a:rPr>
              <a:t>Associated symptoms-each may be associated with infectious, malignant, autoimmune, or immunodeficiency diseases</a:t>
            </a:r>
            <a:r>
              <a:rPr lang="en-US" sz="1600" b="1" dirty="0">
                <a:solidFill>
                  <a:prstClr val="black"/>
                </a:solidFill>
                <a:ea typeface="+mn-ea"/>
                <a:cs typeface="+mn-cs"/>
              </a:rPr>
              <a:t>: </a:t>
            </a:r>
            <a:br>
              <a:rPr lang="en-US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Pain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/>
              <a:t>Sore Throat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/>
              <a:t>URI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/>
              <a:t>Toothache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/>
              <a:t>Ear pain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highlight>
                  <a:srgbClr val="FFFF00"/>
                </a:highlight>
              </a:rPr>
              <a:t>Fever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highlight>
                  <a:srgbClr val="FFFF00"/>
                </a:highlight>
              </a:rPr>
              <a:t>Weight loss (&gt; 10% over 6 months)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Night sweats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Pruritis</a:t>
            </a:r>
            <a:r>
              <a:rPr lang="en-US" dirty="0"/>
              <a:t>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Myalgia</a:t>
            </a:r>
            <a:r>
              <a:rPr lang="en-US" dirty="0"/>
              <a:t>/</a:t>
            </a:r>
            <a:r>
              <a:rPr lang="en-US" dirty="0" err="1"/>
              <a:t>arthralgia</a:t>
            </a:r>
            <a:r>
              <a:rPr lang="en-US" dirty="0"/>
              <a:t>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Rashes 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Malaise</a:t>
            </a:r>
          </a:p>
          <a:p>
            <a:pPr marL="320040" indent="-320040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>Other history</a:t>
            </a:r>
            <a:b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Pets - especially cats for Cat Scratch Disease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Travel - including Tuberculosis exposure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Possible immunodeficiency risk such as HIV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Family history of similar problems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Previous treatments (such as antibiotics and how patient responded)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What do parents think might be going on? What are parents most worried about?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dirty="0"/>
              <a:t>Physical Examination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/>
              <a:t>Nodes</a:t>
            </a:r>
          </a:p>
          <a:p>
            <a:pPr eaLnBrk="1" hangingPunct="1"/>
            <a:r>
              <a:rPr lang="en-US" dirty="0"/>
              <a:t>Location -local, regional, generalized</a:t>
            </a:r>
          </a:p>
          <a:p>
            <a:pPr eaLnBrk="1" hangingPunct="1"/>
            <a:r>
              <a:rPr lang="en-US" dirty="0"/>
              <a:t>Size </a:t>
            </a:r>
          </a:p>
          <a:p>
            <a:pPr eaLnBrk="1" hangingPunct="1"/>
            <a:r>
              <a:rPr lang="en-US" dirty="0"/>
              <a:t>Character- e.g. firm, soft, etc. (may be subjective)</a:t>
            </a:r>
          </a:p>
          <a:p>
            <a:pPr eaLnBrk="1" hangingPunct="1"/>
            <a:r>
              <a:rPr lang="en-US" dirty="0"/>
              <a:t>Fixed or non-fixed </a:t>
            </a:r>
          </a:p>
          <a:p>
            <a:pPr eaLnBrk="1" hangingPunct="1"/>
            <a:r>
              <a:rPr lang="en-US" dirty="0"/>
              <a:t>Erythema and tenderness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 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19088" lvl="0" indent="-319088" eaLnBrk="1" hangingPunct="1">
              <a:spcBef>
                <a:spcPts val="700"/>
              </a:spcBef>
            </a:pPr>
            <a: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  <a:t>Note:</a:t>
            </a:r>
            <a:br>
              <a:rPr lang="en-US" sz="29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Generalized, firm, discrete, non-tender, fixed tend to be more ominous causes such as </a:t>
            </a:r>
            <a:r>
              <a:rPr lang="en-US" dirty="0">
                <a:highlight>
                  <a:srgbClr val="FFFF00"/>
                </a:highlight>
              </a:rPr>
              <a:t>malignancy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Localized, warm, tender, matted, erythematous -tend to be associated with </a:t>
            </a:r>
            <a:r>
              <a:rPr lang="en-US" dirty="0">
                <a:highlight>
                  <a:srgbClr val="FFFF00"/>
                </a:highlight>
              </a:rPr>
              <a:t>infections</a:t>
            </a:r>
            <a:r>
              <a:rPr lang="en-US" dirty="0"/>
              <a:t> </a:t>
            </a:r>
          </a:p>
          <a:p>
            <a:pPr eaLnBrk="1" hangingPunct="1"/>
            <a:endParaRPr lang="en-US" dirty="0"/>
          </a:p>
        </p:txBody>
      </p:sp>
      <p:pic>
        <p:nvPicPr>
          <p:cNvPr id="31747" name="Picture 2" descr="http://www.childrenscolorado.org/imgs/Housecalls/axillarylymphnode_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955" y="49530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sciencephoto.com/image/259236/large/M2000096-Swollen_glands_lymphadenopathy_in_child_s_neck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530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775F55"/>
                </a:solidFill>
              </a:rPr>
              <a:t>Physical Examination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/>
              <a:t>General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/>
              <a:t>Febrile or toxic appearing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/>
              <a:t>Skin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/>
              <a:t>Cellulitis, impetigo, rash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/>
              <a:t>HEENT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/>
              <a:t>Otitis, pharyngitis, teeth, and nasal cavity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/>
              <a:t>Lungs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/>
              <a:t>Consolidations suggesting TB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/>
              <a:t>Abdomen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b="1"/>
              <a:t>Hepatosplenomegaly</a:t>
            </a:r>
          </a:p>
          <a:p>
            <a:pPr eaLnBrk="1" hangingPunct="1"/>
            <a:endParaRPr lang="en-US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LN Head and neck</a:t>
            </a:r>
          </a:p>
        </p:txBody>
      </p:sp>
      <p:pic>
        <p:nvPicPr>
          <p:cNvPr id="15362" name="Content Placeholder 4" descr="Lymph_nodes_head_and_nec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6435725" cy="4953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/>
              <a:t>Worrying Signs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lymphadenopathy of more than </a:t>
            </a:r>
            <a:r>
              <a:rPr lang="en-US" dirty="0">
                <a:highlight>
                  <a:srgbClr val="FFFF00"/>
                </a:highlight>
                <a:cs typeface="Arial" charset="0"/>
              </a:rPr>
              <a:t>3 cm in size </a:t>
            </a:r>
          </a:p>
          <a:p>
            <a:pPr eaLnBrk="1" hangingPunct="1"/>
            <a:r>
              <a:rPr lang="en-US" dirty="0">
                <a:cs typeface="Arial" charset="0"/>
              </a:rPr>
              <a:t> more than </a:t>
            </a:r>
            <a:r>
              <a:rPr lang="en-US" dirty="0">
                <a:highlight>
                  <a:srgbClr val="FFFF00"/>
                </a:highlight>
                <a:cs typeface="Arial" charset="0"/>
              </a:rPr>
              <a:t>4 weeks </a:t>
            </a:r>
            <a:r>
              <a:rPr lang="en-US" dirty="0">
                <a:cs typeface="Arial" charset="0"/>
              </a:rPr>
              <a:t>in duration</a:t>
            </a:r>
          </a:p>
          <a:p>
            <a:pPr eaLnBrk="1" hangingPunct="1"/>
            <a:r>
              <a:rPr lang="en-US" dirty="0">
                <a:cs typeface="Arial" charset="0"/>
              </a:rPr>
              <a:t> </a:t>
            </a:r>
            <a:r>
              <a:rPr lang="en-US" dirty="0">
                <a:highlight>
                  <a:srgbClr val="FFFF00"/>
                </a:highlight>
                <a:cs typeface="Arial" charset="0"/>
              </a:rPr>
              <a:t>supraclavicular, post. cervical </a:t>
            </a:r>
            <a:r>
              <a:rPr lang="en-US" dirty="0">
                <a:cs typeface="Arial" charset="0"/>
              </a:rPr>
              <a:t>involvement</a:t>
            </a:r>
          </a:p>
          <a:p>
            <a:pPr eaLnBrk="1" hangingPunct="1"/>
            <a:r>
              <a:rPr lang="en-US" dirty="0">
                <a:highlight>
                  <a:srgbClr val="FFFF00"/>
                </a:highlight>
                <a:cs typeface="Arial" charset="0"/>
              </a:rPr>
              <a:t>Skin tethering/ulceration</a:t>
            </a:r>
          </a:p>
          <a:p>
            <a:pPr eaLnBrk="1" hangingPunct="1"/>
            <a:r>
              <a:rPr lang="en-US" dirty="0">
                <a:highlight>
                  <a:srgbClr val="FFFF00"/>
                </a:highlight>
                <a:cs typeface="Arial" charset="0"/>
              </a:rPr>
              <a:t>Fixed</a:t>
            </a:r>
            <a:r>
              <a:rPr lang="en-US" dirty="0">
                <a:cs typeface="Arial" charset="0"/>
              </a:rPr>
              <a:t> nodes</a:t>
            </a:r>
          </a:p>
          <a:p>
            <a:pPr eaLnBrk="1" hangingPunct="1"/>
            <a:r>
              <a:rPr lang="en-US" dirty="0">
                <a:highlight>
                  <a:srgbClr val="FFFF00"/>
                </a:highlight>
                <a:cs typeface="Arial" charset="0"/>
              </a:rPr>
              <a:t>Firm/rubbery consistency</a:t>
            </a:r>
          </a:p>
          <a:p>
            <a:pPr eaLnBrk="1" hangingPunct="1"/>
            <a:r>
              <a:rPr lang="en-US" dirty="0">
                <a:cs typeface="Arial" charset="0"/>
              </a:rPr>
              <a:t>abnormal</a:t>
            </a:r>
            <a:r>
              <a:rPr lang="en-US" dirty="0">
                <a:highlight>
                  <a:srgbClr val="FFFF00"/>
                </a:highlight>
                <a:cs typeface="Arial" charset="0"/>
              </a:rPr>
              <a:t> laboratory </a:t>
            </a:r>
            <a:r>
              <a:rPr lang="en-US" dirty="0">
                <a:cs typeface="Arial" charset="0"/>
              </a:rPr>
              <a:t>and </a:t>
            </a:r>
            <a:r>
              <a:rPr lang="en-US" dirty="0">
                <a:highlight>
                  <a:srgbClr val="FFFF00"/>
                </a:highlight>
                <a:cs typeface="Arial" charset="0"/>
              </a:rPr>
              <a:t>radiological </a:t>
            </a:r>
            <a:r>
              <a:rPr lang="en-US" dirty="0">
                <a:cs typeface="Arial" charset="0"/>
              </a:rPr>
              <a:t>findings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/>
              <a:t>Other Signs</a:t>
            </a:r>
            <a:endParaRPr lang="en-US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/>
              <a:t>Signs of </a:t>
            </a:r>
            <a:r>
              <a:rPr lang="en-US" dirty="0">
                <a:highlight>
                  <a:srgbClr val="FFFF00"/>
                </a:highlight>
              </a:rPr>
              <a:t>anemia -tachycardia</a:t>
            </a:r>
            <a:r>
              <a:rPr lang="en-US" dirty="0"/>
              <a:t>, pale conjunctiva -may be associated with malignancy, autoimmune diseases </a:t>
            </a:r>
          </a:p>
          <a:p>
            <a:pPr eaLnBrk="1" hangingPunct="1"/>
            <a:r>
              <a:rPr lang="en-US" dirty="0"/>
              <a:t>Dermatological changes -</a:t>
            </a:r>
            <a:r>
              <a:rPr lang="en-US" dirty="0" err="1">
                <a:highlight>
                  <a:srgbClr val="FFFF00"/>
                </a:highlight>
              </a:rPr>
              <a:t>petechiae</a:t>
            </a:r>
            <a:r>
              <a:rPr lang="en-US" dirty="0">
                <a:highlight>
                  <a:srgbClr val="FFFF00"/>
                </a:highlight>
              </a:rPr>
              <a:t>, bruising, bleeding </a:t>
            </a:r>
            <a:r>
              <a:rPr lang="en-US" dirty="0"/>
              <a:t>-may be associated with malignancy </a:t>
            </a:r>
          </a:p>
          <a:p>
            <a:pPr eaLnBrk="1" hangingPunct="1"/>
            <a:r>
              <a:rPr lang="en-US" dirty="0"/>
              <a:t>Weight/growth -</a:t>
            </a:r>
            <a:r>
              <a:rPr lang="en-US" dirty="0">
                <a:highlight>
                  <a:srgbClr val="FFFF00"/>
                </a:highlight>
              </a:rPr>
              <a:t>poor growth </a:t>
            </a:r>
            <a:r>
              <a:rPr lang="en-US" dirty="0"/>
              <a:t>may be associated with malignancy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2" name="Content Placeholder 3" descr="Lymphadenit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676400"/>
            <a:ext cx="2743200" cy="3505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tb ln atypic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28875"/>
            <a:ext cx="37338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Facial Papule with Adenopathy</a:t>
            </a:r>
          </a:p>
        </p:txBody>
      </p:sp>
      <p:pic>
        <p:nvPicPr>
          <p:cNvPr id="37890" name="Content Placeholder 3" descr="cat_scratch_disease_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524000"/>
            <a:ext cx="3127375" cy="45307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Mimickers of lymphadenopathy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3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6000" dirty="0"/>
              <a:t>Thyroglossal duct cyst 	:Moves with tongue protrusion and is midline. 	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6000" dirty="0"/>
              <a:t>Dermoid Cyst                       : Midline and often has calcifications on plain films. 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6000" dirty="0"/>
              <a:t>Branchial Cyst 	                :Smooth and fluctuant along SCM border. 	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6000" dirty="0"/>
              <a:t>Hemangioma 	               : Mass is presents after birth, rapidly grows,    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6000" dirty="0"/>
              <a:t>                                                 plateaus, and is red or bluish in color </a:t>
            </a:r>
            <a:r>
              <a:rPr lang="en-US" sz="3400" dirty="0"/>
              <a:t>	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400" dirty="0"/>
              <a:t>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BF0D-0237-4DF0-98DF-97FB167E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B31D-C1A8-4C86-B871-C37CA9F8A6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Cystic Hygroma 	                :</a:t>
            </a:r>
            <a:r>
              <a:rPr lang="en-US" dirty="0" err="1"/>
              <a:t>Transilluminates</a:t>
            </a:r>
            <a:r>
              <a:rPr lang="en-US" dirty="0"/>
              <a:t> and is compressible 	</a:t>
            </a:r>
          </a:p>
          <a:p>
            <a:r>
              <a:rPr lang="en-US" dirty="0"/>
              <a:t>Sternocleidomastoid Tumor    : Presents with torticollis, 	</a:t>
            </a:r>
          </a:p>
          <a:p>
            <a:r>
              <a:rPr lang="en-US" dirty="0"/>
              <a:t>Mumps 	                :  Mass palpated superior to jaw line, not just inferior to it.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5331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320040" lvl="0" indent="-320040" eaLnBrk="1" fontAlgn="auto" hangingPunct="1">
              <a:spcBef>
                <a:spcPts val="7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b="1" dirty="0">
                <a:solidFill>
                  <a:prstClr val="black"/>
                </a:solidFill>
              </a:rPr>
              <a:t>When to Investigate ?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05000"/>
            <a:ext cx="8153400" cy="41910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Patients generally should be considered for investigation and/or referral if: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Unexplained generalized lymphadenopathy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Any palpable </a:t>
            </a:r>
            <a:r>
              <a:rPr lang="en-US" dirty="0" err="1">
                <a:highlight>
                  <a:srgbClr val="FFFF00"/>
                </a:highlight>
              </a:rPr>
              <a:t>supraclavicular</a:t>
            </a:r>
            <a:r>
              <a:rPr lang="en-US" dirty="0">
                <a:highlight>
                  <a:srgbClr val="FFFF00"/>
                </a:highlight>
              </a:rPr>
              <a:t> or </a:t>
            </a:r>
            <a:r>
              <a:rPr lang="en-US" dirty="0" err="1">
                <a:highlight>
                  <a:srgbClr val="FFFF00"/>
                </a:highlight>
              </a:rPr>
              <a:t>popliteal</a:t>
            </a:r>
            <a:r>
              <a:rPr lang="en-US" dirty="0">
                <a:highlight>
                  <a:srgbClr val="FFFF00"/>
                </a:highlight>
              </a:rPr>
              <a:t> node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Significant constitutional symptoms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highlight>
                  <a:srgbClr val="FFFF00"/>
                </a:highlight>
              </a:rPr>
              <a:t>Hepatic or </a:t>
            </a:r>
            <a:r>
              <a:rPr lang="en-US" dirty="0" err="1">
                <a:highlight>
                  <a:srgbClr val="FFFF00"/>
                </a:highlight>
              </a:rPr>
              <a:t>splenic</a:t>
            </a:r>
            <a:r>
              <a:rPr lang="en-US" dirty="0">
                <a:highlight>
                  <a:srgbClr val="FFFF00"/>
                </a:highlight>
              </a:rPr>
              <a:t> enlargement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Anemia or bleeding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highlight>
                  <a:srgbClr val="FFFF00"/>
                </a:highlight>
              </a:rPr>
              <a:t>Unresponsiveness to antibiotic treatment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Not decreasing in size after appropriate period of observation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Laboratory Workup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/>
              <a:t>CBC with Differential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ESR/CRP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Throat swab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Serology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/>
              <a:t>EBV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/>
              <a:t>Bartonella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/>
              <a:t>CMV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/>
              <a:t>Toxoplasmosis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PPD (Mantoux test)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LDH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Uric acid</a:t>
            </a:r>
          </a:p>
          <a:p>
            <a:pPr eaLnBrk="1" hangingPunct="1">
              <a:lnSpc>
                <a:spcPct val="80000"/>
              </a:lnSpc>
            </a:pPr>
            <a:r>
              <a:rPr lang="en-US" sz="2500"/>
              <a:t>LFT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Imaging Workup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CXR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/>
              <a:t>To look for mediastinal lymphadenopathy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Ultrasound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/>
              <a:t>To evaluate for or follow progress of an abscess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/>
              <a:t>To assess the consistency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CT- scan</a:t>
            </a:r>
            <a:endParaRPr lang="en-US" sz="2300"/>
          </a:p>
          <a:p>
            <a:pPr eaLnBrk="1" hangingPunct="1">
              <a:lnSpc>
                <a:spcPct val="90000"/>
              </a:lnSpc>
            </a:pPr>
            <a:r>
              <a:rPr lang="en-US" sz="2600"/>
              <a:t>Biopsy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/>
              <a:t>FNA or Excisional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Early biopsy is indicated in children with supraclavicular, mediastinal, or massively enlarged nodes or groups of nodes &gt;3 cm.</a:t>
            </a:r>
            <a:br>
              <a:rPr lang="en-US" sz="2400"/>
            </a:br>
            <a:endParaRPr lang="en-US" sz="2300"/>
          </a:p>
          <a:p>
            <a:pPr lvl="1" eaLnBrk="1" hangingPunct="1">
              <a:lnSpc>
                <a:spcPct val="90000"/>
              </a:lnSpc>
            </a:pPr>
            <a:endParaRPr lang="en-US" sz="2300"/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300"/>
          </a:p>
          <a:p>
            <a:pPr eaLnBrk="1" hangingPunct="1">
              <a:lnSpc>
                <a:spcPct val="90000"/>
              </a:lnSpc>
            </a:pPr>
            <a:endParaRPr lang="en-US"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787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7086600" y="6248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066800"/>
            <a:ext cx="8153400" cy="50292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/>
              <a:t>Suggested approach to generalized adenopathy in children.</a:t>
            </a:r>
          </a:p>
        </p:txBody>
      </p:sp>
      <p:pic>
        <p:nvPicPr>
          <p:cNvPr id="44035" name="Picture 3" descr="Appr_generalized_adenopath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00200"/>
            <a:ext cx="77692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/>
              <a:t>Case  #1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/>
              <a:t>A 2- year- old boy brought to the clinic with fever and ® sided neck swelling for 3 days.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/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are the likely etiologies? (mention at least 3)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points in history will be suggestive of each etiology?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points in physical examination relevant to each possible etiology?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are the appropriate investigations helpful in reaching a diagnosis?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 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/>
              <a:t>Case  #2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/>
              <a:t>An 8 – year – old patient with left cervical lymphadenopathy for the past 4 weeks.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/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are the likely etiologies? (mention at least 3)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points in history will be suggestive of each etiology?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points in physical examination relevant to each possible etiology?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are the appropriate investigations helpful in reaching a diagnosis?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 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/>
              <a:t>Case  #3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/>
              <a:t>10 years old girl presented with history of  fever, pallor, cervical and axillary lymphadenopathy for the past 8 weeks.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/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are the likely etiologies? (mention at least 3)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points in history will be suggestive of each etiology?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points in physical examination relevant to each possible etiology?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/>
              <a:t>What are the appropriate investigations helpful in reaching a diagnosis?</a:t>
            </a:r>
            <a:r>
              <a:rPr lang="en-US"/>
              <a:t>  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ilateral level II cervical lymphadenopat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2" descr="http://www.med.cmu.ac.th/dept/pediatrics/06-interest-cases/ic-60-61/supraLN_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599"/>
            <a:ext cx="90678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8" name="Content Placeholder 3" descr="LYMPHADENOPATH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00200"/>
            <a:ext cx="5278438" cy="4343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Palpable lymph nodes are normal in anterior cervical, axillary and inguinal regions in healthy children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Lymphadenopathy:  enlargement of the lymph nodes beyond this normal state. Practically this is any node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&gt;1.0 cm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greatest diameter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Certain nodes should be considered enlarged at different sizes (i.e.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epitrochlear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nodes &gt; 0.5 cm, inguinal nodes &gt;1.5 cm,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submandibular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nodes &gt; 1.5 cm)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5052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Acute Lymphadenopathy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 2 weeks duration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Subacute Lymphadenopathy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2-6 weeks duration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Chronic Lymphadenopathy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&gt; 6 weeks duration</a:t>
            </a: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Definitions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54525"/>
              </p:ext>
            </p:extLst>
          </p:nvPr>
        </p:nvGraphicFramePr>
        <p:xfrm>
          <a:off x="304800" y="152400"/>
          <a:ext cx="8534400" cy="6727679"/>
        </p:xfrm>
        <a:graphic>
          <a:graphicData uri="http://schemas.openxmlformats.org/drawingml/2006/table">
            <a:tbl>
              <a:tblPr/>
              <a:tblGrid>
                <a:gridCol w="431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59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Causes of Lymphadenopathy: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Examples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41">
                <a:tc gridSpan="2"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Infections</a:t>
                      </a:r>
                      <a:r>
                        <a:rPr lang="en-US" sz="2000" b="1" u="sng" dirty="0"/>
                        <a:t>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31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Bacterial</a:t>
                      </a:r>
                      <a:r>
                        <a:rPr lang="en-US" sz="1400" b="1" dirty="0"/>
                        <a:t>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Localized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Streptococcal </a:t>
                      </a:r>
                      <a:r>
                        <a:rPr lang="en-US" sz="1400" b="1" dirty="0" err="1"/>
                        <a:t>pharyngitis</a:t>
                      </a:r>
                      <a:r>
                        <a:rPr lang="en-US" sz="1400" b="1" dirty="0"/>
                        <a:t>; skin infections; tularemia; cat scratch disease; diphtheria;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62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Generalized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Brucellosis; </a:t>
                      </a:r>
                      <a:r>
                        <a:rPr lang="en-US" sz="1400" b="1" dirty="0" err="1"/>
                        <a:t>leptospirosis</a:t>
                      </a:r>
                      <a:r>
                        <a:rPr lang="en-US" sz="1400" b="1" dirty="0"/>
                        <a:t>; typhoid fever.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19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Viral</a:t>
                      </a:r>
                      <a:r>
                        <a:rPr lang="en-US" sz="1400" b="1" dirty="0"/>
                        <a:t>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Epstein-Barr virus; herpes simplex virus; cytomegalovirus; mumps; measles; rubella; HIV, hepatitis B; dengue fever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274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Mycobacterial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Mycobacterium tuberculosis</a:t>
                      </a:r>
                      <a:r>
                        <a:rPr lang="en-US" sz="1400" b="1" dirty="0"/>
                        <a:t>; atypical </a:t>
                      </a:r>
                      <a:r>
                        <a:rPr lang="en-US" sz="1400" b="1" dirty="0" err="1"/>
                        <a:t>mycobacteria</a:t>
                      </a:r>
                      <a:endParaRPr lang="en-US" sz="1400" b="1" dirty="0"/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Fungal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Histoplasmosis</a:t>
                      </a:r>
                      <a:r>
                        <a:rPr lang="en-US" sz="1400" b="1" dirty="0"/>
                        <a:t>; </a:t>
                      </a:r>
                      <a:r>
                        <a:rPr lang="en-US" sz="1400" b="1" dirty="0" err="1"/>
                        <a:t>coccidioidomycosis</a:t>
                      </a:r>
                      <a:r>
                        <a:rPr lang="en-US" sz="1400" b="1" dirty="0"/>
                        <a:t>; </a:t>
                      </a:r>
                      <a:r>
                        <a:rPr lang="en-US" sz="1400" b="1" dirty="0" err="1"/>
                        <a:t>cryptococcosis</a:t>
                      </a:r>
                      <a:endParaRPr lang="en-US" sz="1400" b="1" dirty="0"/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47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70C0"/>
                          </a:solidFill>
                        </a:rPr>
                        <a:t>Protozoal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Toxoplasmosis; </a:t>
                      </a:r>
                      <a:r>
                        <a:rPr lang="en-US" sz="1400" b="1" dirty="0" err="1"/>
                        <a:t>Leishmaniasis</a:t>
                      </a:r>
                      <a:endParaRPr lang="en-US" sz="1400" b="1" dirty="0"/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841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Autoimmune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SLE, JRA, serum sickness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65349">
                <a:tc>
                  <a:txBody>
                    <a:bodyPr/>
                    <a:lstStyle/>
                    <a:p>
                      <a:r>
                        <a:rPr lang="en-US" sz="2000" b="1" u="sng" dirty="0" err="1">
                          <a:solidFill>
                            <a:srgbClr val="FF0000"/>
                          </a:solidFill>
                        </a:rPr>
                        <a:t>Neoplastic</a:t>
                      </a:r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 diseases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leukemia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metastatic; lymphoma; </a:t>
                      </a:r>
                      <a:r>
                        <a:rPr lang="en-US" sz="1400" b="1" dirty="0" err="1"/>
                        <a:t>Hemophagocytic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lymphohistiocytosis</a:t>
                      </a:r>
                      <a:endParaRPr lang="en-US" sz="1400" b="1" dirty="0"/>
                    </a:p>
                    <a:p>
                      <a:endParaRPr lang="en-US" sz="1400" b="1" dirty="0"/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3049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Drugs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20040" lvl="2" indent="-320040" algn="l" fontAlgn="auto">
                        <a:spcBef>
                          <a:spcPts val="700"/>
                        </a:spcBef>
                        <a:spcAft>
                          <a:spcPts val="0"/>
                        </a:spcAft>
                        <a:buSzPct val="60000"/>
                        <a:buFont typeface="Wingdings"/>
                        <a:buNone/>
                        <a:defRPr/>
                      </a:pPr>
                      <a:r>
                        <a:rPr lang="en-US" sz="1400" b="1" dirty="0"/>
                        <a:t>phenytoin, Hydralazine, Allopurinol, Pyrimethamine,                    </a:t>
                      </a:r>
                      <a:r>
                        <a:rPr lang="en-US" sz="1400" b="1" dirty="0" err="1"/>
                        <a:t>Isoniazide</a:t>
                      </a:r>
                      <a:endParaRPr lang="en-US" sz="1400" b="1" dirty="0"/>
                    </a:p>
                    <a:p>
                      <a:pPr marL="320040" indent="-320040" fontAlgn="auto"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1400" b="1" dirty="0"/>
                        <a:t> </a:t>
                      </a:r>
                    </a:p>
                    <a:p>
                      <a:endParaRPr lang="en-US" sz="1400" b="1" dirty="0"/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1748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FF0000"/>
                          </a:solidFill>
                        </a:rPr>
                        <a:t>Miscellaneous</a:t>
                      </a:r>
                      <a:r>
                        <a:rPr lang="en-US" sz="2000" b="1" u="sng" dirty="0"/>
                        <a:t> 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Sarcoidosis</a:t>
                      </a:r>
                      <a:r>
                        <a:rPr lang="en-US" sz="1400" b="1" dirty="0"/>
                        <a:t>; lipid storage diseases; </a:t>
                      </a:r>
                      <a:r>
                        <a:rPr lang="en-US" sz="1400" b="1" dirty="0" err="1"/>
                        <a:t>amyloidosis</a:t>
                      </a:r>
                      <a:r>
                        <a:rPr lang="en-US" sz="1400" b="1" dirty="0"/>
                        <a:t>; </a:t>
                      </a:r>
                      <a:r>
                        <a:rPr lang="en-US" sz="1400" b="1" dirty="0" err="1"/>
                        <a:t>histiocytosis</a:t>
                      </a:r>
                      <a:r>
                        <a:rPr lang="en-US" sz="1400" b="1" dirty="0"/>
                        <a:t>; chronic </a:t>
                      </a:r>
                      <a:r>
                        <a:rPr lang="en-US" sz="1400" b="1" dirty="0" err="1"/>
                        <a:t>granulomatous</a:t>
                      </a:r>
                      <a:r>
                        <a:rPr lang="en-US" sz="1400" b="1" dirty="0"/>
                        <a:t> diseases</a:t>
                      </a:r>
                    </a:p>
                  </a:txBody>
                  <a:tcPr marL="27093" marR="27093" marT="13547" marB="135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701</TotalTime>
  <Words>778</Words>
  <Application>Microsoft Office PowerPoint</Application>
  <PresentationFormat>On-screen Show (4:3)</PresentationFormat>
  <Paragraphs>207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AngsanaUPC</vt:lpstr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LN Head and neck</vt:lpstr>
      <vt:lpstr>PowerPoint Presentation</vt:lpstr>
      <vt:lpstr>PowerPoint Presentation</vt:lpstr>
      <vt:lpstr>PowerPoint Presentation</vt:lpstr>
      <vt:lpstr>PowerPoint Presentation</vt:lpstr>
      <vt:lpstr>Definitions</vt:lpstr>
      <vt:lpstr>Definitions</vt:lpstr>
      <vt:lpstr>PowerPoint Presentation</vt:lpstr>
      <vt:lpstr>PowerPoint Presentation</vt:lpstr>
      <vt:lpstr>PowerPoint Presentation</vt:lpstr>
      <vt:lpstr>  History &amp; Physical Exam </vt:lpstr>
      <vt:lpstr>History </vt:lpstr>
      <vt:lpstr>   Location: </vt:lpstr>
      <vt:lpstr>  Associated symptoms-each may be associated with infectious, malignant, autoimmune, or immunodeficiency diseases:  </vt:lpstr>
      <vt:lpstr>  Other history </vt:lpstr>
      <vt:lpstr>Physical Examination</vt:lpstr>
      <vt:lpstr>  Note: </vt:lpstr>
      <vt:lpstr>Physical Examination</vt:lpstr>
      <vt:lpstr>Worrying Signs</vt:lpstr>
      <vt:lpstr>Other Signs</vt:lpstr>
      <vt:lpstr>PowerPoint Presentation</vt:lpstr>
      <vt:lpstr>PowerPoint Presentation</vt:lpstr>
      <vt:lpstr>Facial Papule with Adenopathy</vt:lpstr>
      <vt:lpstr>Mimickers of lymphadenopathy</vt:lpstr>
      <vt:lpstr>PowerPoint Presentation</vt:lpstr>
      <vt:lpstr>  When to Investigate ? </vt:lpstr>
      <vt:lpstr>Laboratory Workup</vt:lpstr>
      <vt:lpstr>Imaging Workup</vt:lpstr>
      <vt:lpstr> </vt:lpstr>
      <vt:lpstr>Case  #1 </vt:lpstr>
      <vt:lpstr>Case  #2 </vt:lpstr>
      <vt:lpstr>Case  #3 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Sarah</dc:creator>
  <cp:lastModifiedBy>Windows User</cp:lastModifiedBy>
  <cp:revision>76</cp:revision>
  <dcterms:created xsi:type="dcterms:W3CDTF">2010-04-14T11:34:50Z</dcterms:created>
  <dcterms:modified xsi:type="dcterms:W3CDTF">2020-03-02T07:07:17Z</dcterms:modified>
</cp:coreProperties>
</file>