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8" r:id="rId18"/>
    <p:sldId id="273" r:id="rId19"/>
    <p:sldId id="279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/>
    <p:restoredTop sz="94681"/>
  </p:normalViewPr>
  <p:slideViewPr>
    <p:cSldViewPr snapToGrid="0" snapToObjects="1">
      <p:cViewPr varScale="1">
        <p:scale>
          <a:sx n="98" d="100"/>
          <a:sy n="98" d="100"/>
        </p:scale>
        <p:origin x="192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C81E1-C0A1-CE4C-86A1-5CCD1AC620D8}" type="datetimeFigureOut">
              <a:rPr lang="en-US" smtClean="0"/>
              <a:t>9/25/19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1C8BC-29D5-B249-A41F-D5C8D104B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4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2019-FA71-1A4A-A976-296A15E70716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98EA-1BC9-A94A-A998-AC3CF4930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94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2019-FA71-1A4A-A976-296A15E70716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98EA-1BC9-A94A-A998-AC3CF4930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9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2019-FA71-1A4A-A976-296A15E70716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98EA-1BC9-A94A-A998-AC3CF4930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2019-FA71-1A4A-A976-296A15E70716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98EA-1BC9-A94A-A998-AC3CF4930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2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2019-FA71-1A4A-A976-296A15E70716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98EA-1BC9-A94A-A998-AC3CF4930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0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2019-FA71-1A4A-A976-296A15E70716}" type="datetimeFigureOut">
              <a:rPr lang="en-US" smtClean="0"/>
              <a:t>9/25/19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98EA-1BC9-A94A-A998-AC3CF4930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2019-FA71-1A4A-A976-296A15E70716}" type="datetimeFigureOut">
              <a:rPr lang="en-US" smtClean="0"/>
              <a:t>9/25/19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98EA-1BC9-A94A-A998-AC3CF4930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2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2019-FA71-1A4A-A976-296A15E70716}" type="datetimeFigureOut">
              <a:rPr lang="en-US" smtClean="0"/>
              <a:t>9/25/19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98EA-1BC9-A94A-A998-AC3CF4930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8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2019-FA71-1A4A-A976-296A15E70716}" type="datetimeFigureOut">
              <a:rPr lang="en-US" smtClean="0"/>
              <a:t>9/25/19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98EA-1BC9-A94A-A998-AC3CF4930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9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2019-FA71-1A4A-A976-296A15E70716}" type="datetimeFigureOut">
              <a:rPr lang="en-US" smtClean="0"/>
              <a:t>9/25/19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98EA-1BC9-A94A-A998-AC3CF4930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0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2019-FA71-1A4A-A976-296A15E70716}" type="datetimeFigureOut">
              <a:rPr lang="en-US" smtClean="0"/>
              <a:t>9/25/19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98EA-1BC9-A94A-A998-AC3CF4930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3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D2019-FA71-1A4A-A976-296A15E70716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098EA-1BC9-A94A-A998-AC3CF4930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7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Day Surgery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Hamad Alsubaie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241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7382"/>
            <a:ext cx="10515600" cy="6270171"/>
          </a:xfrm>
        </p:spPr>
        <p:txBody>
          <a:bodyPr/>
          <a:lstStyle/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Obesity: Obese patients benefit from day surgery management with its short-acting </a:t>
            </a:r>
            <a:r>
              <a:rPr lang="en-US" dirty="0" err="1" smtClean="0"/>
              <a:t>anaesthetics</a:t>
            </a:r>
            <a:r>
              <a:rPr lang="en-US" dirty="0" smtClean="0"/>
              <a:t> and early mobilization. Even morbid obesity is not a contraindication to day </a:t>
            </a:r>
            <a:r>
              <a:rPr lang="en-US" dirty="0" smtClean="0"/>
              <a:t>surgery.</a:t>
            </a:r>
            <a:r>
              <a:rPr lang="en-US" dirty="0" smtClean="0"/>
              <a:t> While technically challenging, the majority of complications occur during the procedure or in first-stage recovery and resolve early in the recovery period. An overnight stay is unlikely to confer any benefit and in fact day-case bariatric surgery is a developing area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The elderly: There is no upper age limit for day-case surgery. Increasing age does not lead to adverse day surgery outcomes</a:t>
            </a:r>
            <a:r>
              <a:rPr lang="en-US" baseline="30000" dirty="0" smtClean="0"/>
              <a:t>3 </a:t>
            </a:r>
            <a:r>
              <a:rPr lang="en-US" dirty="0" smtClean="0"/>
              <a:t> and being in their familiar home surroundings may reduce postoperative cognitive dysfunction.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16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7382"/>
            <a:ext cx="10515600" cy="6270171"/>
          </a:xfrm>
        </p:spPr>
        <p:txBody>
          <a:bodyPr>
            <a:normAutofit/>
          </a:bodyPr>
          <a:lstStyle/>
          <a:p>
            <a:pPr fontAlgn="base"/>
            <a:r>
              <a:rPr lang="en-US" b="1" dirty="0"/>
              <a:t>Social factors</a:t>
            </a:r>
          </a:p>
          <a:p>
            <a:pPr fontAlgn="base"/>
            <a:r>
              <a:rPr lang="en-US" dirty="0"/>
              <a:t>24 h home care: It is generally recommended that after a general </a:t>
            </a:r>
            <a:r>
              <a:rPr lang="en-US" dirty="0" err="1"/>
              <a:t>anaesthetic</a:t>
            </a:r>
            <a:r>
              <a:rPr lang="en-US" dirty="0"/>
              <a:t>, most patients should have a responsible adult to accompany them home and remain with them for 24 h after surgery 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Access </a:t>
            </a:r>
            <a:r>
              <a:rPr lang="en-US" dirty="0"/>
              <a:t>to a telephone.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Geographical </a:t>
            </a:r>
            <a:r>
              <a:rPr lang="en-US" dirty="0"/>
              <a:t>proximity to hospital; travelling time &gt;1 h may be contraindication for certain procedures (e.g. day-case tonsillectomy).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The </a:t>
            </a:r>
            <a:r>
              <a:rPr lang="en-US" dirty="0"/>
              <a:t>patient must understand, engage with, and consent to the surgical procedure and for it to be performed as day surgery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22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7382"/>
            <a:ext cx="10515600" cy="6270171"/>
          </a:xfrm>
        </p:spPr>
        <p:txBody>
          <a:bodyPr>
            <a:normAutofit/>
          </a:bodyPr>
          <a:lstStyle/>
          <a:p>
            <a:pPr fontAlgn="base"/>
            <a:r>
              <a:rPr lang="en-US" b="1" dirty="0"/>
              <a:t>Preoperative preparation</a:t>
            </a:r>
          </a:p>
          <a:p>
            <a:pPr fontAlgn="base"/>
            <a:r>
              <a:rPr lang="en-US" dirty="0"/>
              <a:t>Successful day surgery outcomes require good preoperative preparation. 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Education </a:t>
            </a:r>
            <a:r>
              <a:rPr lang="en-US" dirty="0"/>
              <a:t>of patients and </a:t>
            </a:r>
            <a:r>
              <a:rPr lang="en-US" dirty="0" err="1"/>
              <a:t>carers</a:t>
            </a:r>
            <a:r>
              <a:rPr lang="en-US" dirty="0"/>
              <a:t> about day surgery pathways.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Helping </a:t>
            </a:r>
            <a:r>
              <a:rPr lang="en-US" dirty="0"/>
              <a:t>patients to make informed decisions by providing verbal and written information regarding planned procedures and postoperative care.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Identification </a:t>
            </a:r>
            <a:r>
              <a:rPr lang="en-US" dirty="0"/>
              <a:t>of any medical risk factors and optimizing medical conditions before surgery.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9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7382"/>
            <a:ext cx="10515600" cy="6270171"/>
          </a:xfrm>
        </p:spPr>
        <p:txBody>
          <a:bodyPr/>
          <a:lstStyle/>
          <a:p>
            <a:pPr fontAlgn="base"/>
            <a:r>
              <a:rPr lang="en-US" b="1" dirty="0" err="1"/>
              <a:t>Anaesthetic</a:t>
            </a:r>
            <a:r>
              <a:rPr lang="en-US" b="1" dirty="0"/>
              <a:t> management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rapid </a:t>
            </a:r>
            <a:r>
              <a:rPr lang="en-US" dirty="0"/>
              <a:t>onset and offset of </a:t>
            </a:r>
            <a:r>
              <a:rPr lang="en-US" dirty="0" err="1"/>
              <a:t>anaesthesia</a:t>
            </a:r>
            <a:r>
              <a:rPr lang="en-US" dirty="0"/>
              <a:t> with clear-headed emergence,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minimal </a:t>
            </a:r>
            <a:r>
              <a:rPr lang="en-US" dirty="0"/>
              <a:t>postoperative nausea and vomiting (PONV), dizziness, or drowsiness,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rapid </a:t>
            </a:r>
            <a:r>
              <a:rPr lang="en-US" dirty="0"/>
              <a:t>return to full cognitive functions.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7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7382"/>
            <a:ext cx="10515600" cy="6270171"/>
          </a:xfrm>
        </p:spPr>
        <p:txBody>
          <a:bodyPr/>
          <a:lstStyle/>
          <a:p>
            <a:pPr fontAlgn="base"/>
            <a:r>
              <a:rPr lang="en-US" b="1" dirty="0"/>
              <a:t>Analgesia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Regular oral analgesia with paracetamol combined with long-acting non-steroidal anti-inflammatory drugs, if not contraindicated.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Supplementation </a:t>
            </a:r>
            <a:r>
              <a:rPr lang="en-US" dirty="0"/>
              <a:t>with local or regional </a:t>
            </a:r>
            <a:r>
              <a:rPr lang="en-US" dirty="0" err="1"/>
              <a:t>anaesthesia</a:t>
            </a:r>
            <a:r>
              <a:rPr lang="en-US" dirty="0"/>
              <a:t> where possible.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Avoidance </a:t>
            </a:r>
            <a:r>
              <a:rPr lang="en-US" dirty="0"/>
              <a:t>of any long-acting opiates and judicious use of short-acting opiates if required for management of acute pain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69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7382"/>
            <a:ext cx="10515600" cy="6270171"/>
          </a:xfrm>
        </p:spPr>
        <p:txBody>
          <a:bodyPr/>
          <a:lstStyle/>
          <a:p>
            <a:pPr fontAlgn="base"/>
            <a:r>
              <a:rPr lang="en-US" b="1" dirty="0"/>
              <a:t>Postoperative nausea and vomiting</a:t>
            </a:r>
          </a:p>
          <a:p>
            <a:pPr fontAlgn="base"/>
            <a:endParaRPr lang="en-US" dirty="0"/>
          </a:p>
          <a:p>
            <a:pPr marL="0" indent="0" fontAlgn="base">
              <a:buNone/>
            </a:pPr>
            <a:r>
              <a:rPr lang="en-US" dirty="0" smtClean="0"/>
              <a:t>PONV </a:t>
            </a:r>
            <a:r>
              <a:rPr lang="en-US" dirty="0"/>
              <a:t>should be risk assessed before operation and prophylactic anti-emetics given to patient stratified at high risk. Policies should also exist for the rapid management of any postoperative PONV as this can significantly delay discharge. The routine use of </a:t>
            </a:r>
            <a:r>
              <a:rPr lang="en-US" dirty="0" err="1"/>
              <a:t>i.v.</a:t>
            </a:r>
            <a:r>
              <a:rPr lang="en-US" dirty="0"/>
              <a:t> fluids can enhance a patients feeling of well-being and reducing </a:t>
            </a:r>
            <a:r>
              <a:rPr lang="en-US" dirty="0" smtClean="0"/>
              <a:t>PONV.</a:t>
            </a:r>
            <a:r>
              <a:rPr lang="en-US" baseline="30000" dirty="0" smtClean="0"/>
              <a:t>9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74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7382"/>
            <a:ext cx="10515600" cy="6270171"/>
          </a:xfrm>
        </p:spPr>
        <p:txBody>
          <a:bodyPr>
            <a:normAutofit/>
          </a:bodyPr>
          <a:lstStyle/>
          <a:p>
            <a:pPr fontAlgn="base"/>
            <a:r>
              <a:rPr lang="en-US" b="1" dirty="0"/>
              <a:t>Postoperative recovery and discharge</a:t>
            </a:r>
          </a:p>
          <a:p>
            <a:pPr fontAlgn="base"/>
            <a:endParaRPr lang="en-US" dirty="0"/>
          </a:p>
          <a:p>
            <a:pPr fontAlgn="base"/>
            <a:r>
              <a:rPr lang="en-US" dirty="0" smtClean="0"/>
              <a:t>During </a:t>
            </a:r>
            <a:r>
              <a:rPr lang="en-US" dirty="0"/>
              <a:t>the postoperative period, patients should be actively encouraged to return to their preoperative physiological </a:t>
            </a:r>
            <a:r>
              <a:rPr lang="en-US" dirty="0" smtClean="0"/>
              <a:t>state</a:t>
            </a:r>
          </a:p>
          <a:p>
            <a:pPr fontAlgn="base"/>
            <a:endParaRPr lang="en-US" dirty="0"/>
          </a:p>
          <a:p>
            <a:pPr fontAlgn="base"/>
            <a:r>
              <a:rPr lang="en-US" dirty="0" smtClean="0"/>
              <a:t>Phase </a:t>
            </a:r>
            <a:r>
              <a:rPr lang="en-US" dirty="0"/>
              <a:t>I: early recovery, from end of </a:t>
            </a:r>
            <a:r>
              <a:rPr lang="en-US" dirty="0" err="1"/>
              <a:t>anaesthesia</a:t>
            </a:r>
            <a:r>
              <a:rPr lang="en-US" dirty="0"/>
              <a:t> until the return of protective reflexes and motor function. </a:t>
            </a:r>
            <a:endParaRPr lang="en-US" dirty="0" smtClean="0"/>
          </a:p>
          <a:p>
            <a:pPr fontAlgn="base"/>
            <a:endParaRPr lang="en-US" dirty="0"/>
          </a:p>
          <a:p>
            <a:pPr fontAlgn="base"/>
            <a:r>
              <a:rPr lang="en-US" dirty="0" smtClean="0"/>
              <a:t>Phase </a:t>
            </a:r>
            <a:r>
              <a:rPr lang="en-US" dirty="0"/>
              <a:t>II. During this time, the patient meets the recovery milestones and achieves the criteria for discharge. 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28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5577"/>
            <a:ext cx="10515600" cy="5641386"/>
          </a:xfrm>
        </p:spPr>
        <p:txBody>
          <a:bodyPr/>
          <a:lstStyle/>
          <a:p>
            <a:pPr fontAlgn="base"/>
            <a:endParaRPr lang="en-US" dirty="0" smtClean="0"/>
          </a:p>
          <a:p>
            <a:pPr fontAlgn="base"/>
            <a:endParaRPr lang="en-US" dirty="0"/>
          </a:p>
          <a:p>
            <a:pPr fontAlgn="base"/>
            <a:r>
              <a:rPr lang="en-US" dirty="0" smtClean="0"/>
              <a:t>Patients </a:t>
            </a:r>
            <a:r>
              <a:rPr lang="en-US" dirty="0"/>
              <a:t>should only remain in phase 1 recovery as long as is necessary to retain full consciousness and have immediate analgesic requirements met.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Discharge from phase 1 recovery should be criteria rather than time based and in the most efficient units, patients may spend no longer than 5–10 min in the phase 1 recovery area</a:t>
            </a:r>
            <a:r>
              <a:rPr lang="en-US" dirty="0" smtClean="0"/>
              <a:t>.</a:t>
            </a:r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97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7382"/>
            <a:ext cx="10515600" cy="6270171"/>
          </a:xfrm>
        </p:spPr>
        <p:txBody>
          <a:bodyPr>
            <a:normAutofit/>
          </a:bodyPr>
          <a:lstStyle/>
          <a:p>
            <a:pPr fontAlgn="base"/>
            <a:r>
              <a:rPr lang="en-US" b="1" dirty="0"/>
              <a:t>Discharge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Nurse-led </a:t>
            </a:r>
            <a:r>
              <a:rPr lang="en-US" dirty="0"/>
              <a:t>discharge is key to day surgery and should include: 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Timely </a:t>
            </a:r>
            <a:r>
              <a:rPr lang="en-US" dirty="0"/>
              <a:t>discharge once all the recovery milestones have been met 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Appropriate </a:t>
            </a:r>
            <a:r>
              <a:rPr lang="en-US" dirty="0"/>
              <a:t>analgesia with written instructions given to the </a:t>
            </a:r>
            <a:r>
              <a:rPr lang="en-US" dirty="0" smtClean="0"/>
              <a:t>patient</a:t>
            </a:r>
            <a:endParaRPr lang="en-US" dirty="0"/>
          </a:p>
          <a:p>
            <a:pPr fontAlgn="base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20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A discharge summary should they require medical assistance overnight.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A telephone number where patients can access advice from a senior nurse overnight should they require it. This person must be able to give advice relating to complications of the surgical procedure undertaken.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6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7382"/>
            <a:ext cx="10515600" cy="6270171"/>
          </a:xfrm>
        </p:spPr>
        <p:txBody>
          <a:bodyPr/>
          <a:lstStyle/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D</a:t>
            </a:r>
            <a:r>
              <a:rPr lang="en-US" dirty="0" smtClean="0"/>
              <a:t>ay </a:t>
            </a:r>
            <a:r>
              <a:rPr lang="en-US" dirty="0"/>
              <a:t>surgery is defined as </a:t>
            </a:r>
            <a:endParaRPr lang="en-US" dirty="0" smtClean="0"/>
          </a:p>
          <a:p>
            <a:pPr algn="r"/>
            <a:endParaRPr lang="en-US" dirty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patient being admitted to hospital for a planned procedure and discharged home the same calendar day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751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7382"/>
            <a:ext cx="10515600" cy="6270171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7200" b="1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smtClean="0"/>
              <a:t>Thank You 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220323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6995" y="287338"/>
            <a:ext cx="8477794" cy="627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09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7382"/>
            <a:ext cx="10515600" cy="6270171"/>
          </a:xfrm>
        </p:spPr>
        <p:txBody>
          <a:bodyPr/>
          <a:lstStyle/>
          <a:p>
            <a:pPr fontAlgn="base"/>
            <a:r>
              <a:rPr lang="en-US" b="1" dirty="0"/>
              <a:t>The day surgery pathway</a:t>
            </a:r>
          </a:p>
          <a:p>
            <a:pPr fontAlgn="base"/>
            <a:r>
              <a:rPr lang="en-US" dirty="0"/>
              <a:t>Successful day surgery outcomes are largely dependent on three key factors: The main aspects of a successful day surgery pathway are shown </a:t>
            </a:r>
            <a:r>
              <a:rPr lang="en-US" dirty="0" smtClean="0"/>
              <a:t>below</a:t>
            </a:r>
          </a:p>
          <a:p>
            <a:pPr marL="0" indent="0" fontAlgn="base">
              <a:buNone/>
            </a:pPr>
            <a:r>
              <a:rPr lang="en-US" dirty="0"/>
              <a:t> </a:t>
            </a:r>
            <a:endParaRPr lang="en-US" dirty="0" smtClean="0"/>
          </a:p>
          <a:p>
            <a:pPr fontAlgn="base"/>
            <a:r>
              <a:rPr lang="en-US" dirty="0" smtClean="0"/>
              <a:t>day </a:t>
            </a:r>
            <a:r>
              <a:rPr lang="en-US" dirty="0"/>
              <a:t>surgery </a:t>
            </a:r>
            <a:r>
              <a:rPr lang="en-US" dirty="0" smtClean="0"/>
              <a:t>enthusiasts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a robust day surgery </a:t>
            </a:r>
            <a:r>
              <a:rPr lang="en-US" dirty="0" smtClean="0"/>
              <a:t>pathway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motivated </a:t>
            </a:r>
            <a:r>
              <a:rPr lang="en-US" dirty="0" smtClean="0"/>
              <a:t>patients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132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737" y="287338"/>
            <a:ext cx="8490857" cy="627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74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7382"/>
            <a:ext cx="10515600" cy="6270171"/>
          </a:xfrm>
        </p:spPr>
        <p:txBody>
          <a:bodyPr>
            <a:normAutofit/>
          </a:bodyPr>
          <a:lstStyle/>
          <a:p>
            <a:pPr fontAlgn="base"/>
            <a:r>
              <a:rPr lang="en-US" b="1" dirty="0"/>
              <a:t>Patient </a:t>
            </a:r>
            <a:r>
              <a:rPr lang="en-US" b="1" dirty="0" smtClean="0"/>
              <a:t>selection</a:t>
            </a:r>
          </a:p>
          <a:p>
            <a:pPr fontAlgn="base"/>
            <a:endParaRPr lang="en-US" b="1" dirty="0"/>
          </a:p>
          <a:p>
            <a:pPr fontAlgn="base"/>
            <a:r>
              <a:rPr lang="en-US" dirty="0" smtClean="0"/>
              <a:t>There </a:t>
            </a:r>
            <a:r>
              <a:rPr lang="en-US" dirty="0"/>
              <a:t>are very few absolute contraindications</a:t>
            </a:r>
            <a:r>
              <a:rPr lang="en-US" dirty="0" smtClean="0"/>
              <a:t>.</a:t>
            </a:r>
          </a:p>
          <a:p>
            <a:pPr fontAlgn="base"/>
            <a:endParaRPr lang="en-US" dirty="0"/>
          </a:p>
          <a:p>
            <a:pPr fontAlgn="base"/>
            <a:r>
              <a:rPr lang="en-US" dirty="0" smtClean="0"/>
              <a:t>To </a:t>
            </a:r>
            <a:r>
              <a:rPr lang="en-US" dirty="0"/>
              <a:t>achieve the goals of patient selection, one needs to ask three broad questions: </a:t>
            </a:r>
            <a:endParaRPr lang="en-US" dirty="0" smtClean="0"/>
          </a:p>
          <a:p>
            <a:pPr fontAlgn="base"/>
            <a:endParaRPr lang="en-US" dirty="0"/>
          </a:p>
          <a:p>
            <a:pPr fontAlgn="base"/>
            <a:r>
              <a:rPr lang="en-US" dirty="0" smtClean="0"/>
              <a:t>Is </a:t>
            </a:r>
            <a:r>
              <a:rPr lang="en-US" dirty="0"/>
              <a:t>the operation an appropriate day-case procedure?</a:t>
            </a:r>
          </a:p>
          <a:p>
            <a:pPr fontAlgn="base"/>
            <a:r>
              <a:rPr lang="en-US" dirty="0"/>
              <a:t>Is there anything we would do for this patient by admitting them overnight which could not be done at home?</a:t>
            </a:r>
          </a:p>
          <a:p>
            <a:pPr fontAlgn="base"/>
            <a:r>
              <a:rPr lang="en-US" dirty="0"/>
              <a:t>Are the patient's home circumstances adequate for day surgery discharge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16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7382"/>
            <a:ext cx="10515600" cy="6270171"/>
          </a:xfrm>
        </p:spPr>
        <p:txBody>
          <a:bodyPr>
            <a:normAutofit/>
          </a:bodyPr>
          <a:lstStyle/>
          <a:p>
            <a:pPr fontAlgn="base"/>
            <a:r>
              <a:rPr lang="en-US" b="1" dirty="0"/>
              <a:t>Surgical </a:t>
            </a:r>
            <a:r>
              <a:rPr lang="en-US" b="1" dirty="0" smtClean="0"/>
              <a:t>factors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The procedure should not have significant risk of major postoperative complications necessitating immediate medical intervention (</a:t>
            </a:r>
            <a:r>
              <a:rPr lang="en-US" dirty="0" err="1"/>
              <a:t>haemorrhage</a:t>
            </a:r>
            <a:r>
              <a:rPr lang="en-US" dirty="0"/>
              <a:t>, cardiovascular instability</a:t>
            </a:r>
            <a:r>
              <a:rPr lang="en-US" dirty="0" smtClean="0"/>
              <a:t>).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No prolonged specialist postoperative care </a:t>
            </a:r>
            <a:r>
              <a:rPr lang="en-US" dirty="0" smtClean="0"/>
              <a:t>or </a:t>
            </a:r>
            <a:r>
              <a:rPr lang="en-US" dirty="0"/>
              <a:t>observation required.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273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7382"/>
            <a:ext cx="10515600" cy="6270171"/>
          </a:xfrm>
        </p:spPr>
        <p:txBody>
          <a:bodyPr/>
          <a:lstStyle/>
          <a:p>
            <a:pPr fontAlgn="base"/>
            <a:r>
              <a:rPr lang="en-US" dirty="0" smtClean="0"/>
              <a:t>Abdominal and thoracic cavities should only be opened with minimally invasive techniques.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Postoperative pain should be controllable with oral </a:t>
            </a:r>
            <a:r>
              <a:rPr lang="en-US" dirty="0" smtClean="0"/>
              <a:t>analgesia ± regional </a:t>
            </a:r>
            <a:r>
              <a:rPr lang="en-US" dirty="0" err="1" smtClean="0"/>
              <a:t>anaesthesia</a:t>
            </a:r>
            <a:r>
              <a:rPr lang="en-US" dirty="0" smtClean="0"/>
              <a:t> techniques.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Patient should be able to rapidly resume normal functions (oral nutrition, safe mobilization).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Urgent procedures are also appropriate for a semi-elective day-case pathway, for example, drainage of abscesses, some trauma surgery.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71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7382"/>
            <a:ext cx="10515600" cy="6270171"/>
          </a:xfrm>
        </p:spPr>
        <p:txBody>
          <a:bodyPr>
            <a:normAutofit/>
          </a:bodyPr>
          <a:lstStyle/>
          <a:p>
            <a:pPr fontAlgn="base"/>
            <a:r>
              <a:rPr lang="en-US" b="1" dirty="0"/>
              <a:t>Medical </a:t>
            </a:r>
            <a:r>
              <a:rPr lang="en-US" b="1" dirty="0" smtClean="0"/>
              <a:t>factors</a:t>
            </a:r>
            <a:endParaRPr lang="en-US" b="1" dirty="0"/>
          </a:p>
          <a:p>
            <a:pPr fontAlgn="base"/>
            <a:r>
              <a:rPr lang="en-US" dirty="0"/>
              <a:t>Patient's fitness for day surgery should be judged by functional assessment at the time of preoperative </a:t>
            </a:r>
            <a:r>
              <a:rPr lang="en-US" dirty="0" smtClean="0"/>
              <a:t>assessment</a:t>
            </a:r>
            <a:endParaRPr lang="en-US" dirty="0"/>
          </a:p>
          <a:p>
            <a:pPr fontAlgn="base"/>
            <a:endParaRPr lang="en-US" dirty="0"/>
          </a:p>
          <a:p>
            <a:pPr fontAlgn="base"/>
            <a:r>
              <a:rPr lang="en-US" dirty="0" smtClean="0"/>
              <a:t>Patients </a:t>
            </a:r>
            <a:r>
              <a:rPr lang="en-US" dirty="0"/>
              <a:t>with stable chronic medical conditions such as diabetes, asthma, or epilepsy are often better managed with minimal disruption to their daily routine as facilitated by day surgery</a:t>
            </a:r>
            <a:r>
              <a:rPr lang="en-US" dirty="0" smtClean="0"/>
              <a:t>.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Patients with unstable medical conditions such as unstable angina or diabetes are unlikely to be appropriate for day surgery.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117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769</Words>
  <Application>Microsoft Macintosh PowerPoint</Application>
  <PresentationFormat>Widescreen</PresentationFormat>
  <Paragraphs>107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Calibri Light</vt:lpstr>
      <vt:lpstr>Arial</vt:lpstr>
      <vt:lpstr>Office Theme</vt:lpstr>
      <vt:lpstr>Day Surgery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Surgery </dc:title>
  <dc:creator>Hamad Alsubaie</dc:creator>
  <cp:lastModifiedBy>Hamad Alsubaie</cp:lastModifiedBy>
  <cp:revision>14</cp:revision>
  <dcterms:created xsi:type="dcterms:W3CDTF">2019-09-24T12:04:32Z</dcterms:created>
  <dcterms:modified xsi:type="dcterms:W3CDTF">2019-09-25T08:07:27Z</dcterms:modified>
</cp:coreProperties>
</file>