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3" r:id="rId7"/>
    <p:sldId id="262" r:id="rId8"/>
    <p:sldId id="263" r:id="rId9"/>
    <p:sldId id="264" r:id="rId10"/>
    <p:sldId id="265" r:id="rId11"/>
    <p:sldId id="266" r:id="rId12"/>
    <p:sldId id="267" r:id="rId13"/>
    <p:sldId id="275" r:id="rId14"/>
    <p:sldId id="268" r:id="rId15"/>
    <p:sldId id="269" r:id="rId16"/>
    <p:sldId id="270" r:id="rId17"/>
    <p:sldId id="272"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A608520-F24C-4395-B20B-E9EA973E5004}" type="datetimeFigureOut">
              <a:rPr lang="en-US" smtClean="0"/>
              <a:t>11/19/19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20564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A608520-F24C-4395-B20B-E9EA973E5004}" type="datetimeFigureOut">
              <a:rPr lang="en-US" smtClean="0"/>
              <a:t>11/19/19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215332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A608520-F24C-4395-B20B-E9EA973E5004}" type="datetimeFigureOut">
              <a:rPr lang="en-US" smtClean="0"/>
              <a:t>11/19/19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387894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A608520-F24C-4395-B20B-E9EA973E5004}" type="datetimeFigureOut">
              <a:rPr lang="en-US" smtClean="0"/>
              <a:t>11/19/19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1318589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A608520-F24C-4395-B20B-E9EA973E5004}" type="datetimeFigureOut">
              <a:rPr lang="en-US" smtClean="0"/>
              <a:t>11/19/19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3787082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A608520-F24C-4395-B20B-E9EA973E5004}" type="datetimeFigureOut">
              <a:rPr lang="en-US" smtClean="0"/>
              <a:t>11/19/19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344685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A608520-F24C-4395-B20B-E9EA973E5004}" type="datetimeFigureOut">
              <a:rPr lang="en-US" smtClean="0"/>
              <a:t>11/19/19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12032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A608520-F24C-4395-B20B-E9EA973E5004}" type="datetimeFigureOut">
              <a:rPr lang="en-US" smtClean="0"/>
              <a:t>11/19/19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115402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A608520-F24C-4395-B20B-E9EA973E5004}" type="datetimeFigureOut">
              <a:rPr lang="en-US" smtClean="0"/>
              <a:t>11/19/19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46354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A608520-F24C-4395-B20B-E9EA973E5004}" type="datetimeFigureOut">
              <a:rPr lang="en-US" smtClean="0"/>
              <a:t>11/19/19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56076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A608520-F24C-4395-B20B-E9EA973E5004}" type="datetimeFigureOut">
              <a:rPr lang="en-US" smtClean="0"/>
              <a:t>11/19/19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ACF1D3-D82C-4F89-815B-28CABF84E381}" type="slidenum">
              <a:rPr lang="en-US" smtClean="0"/>
              <a:t>‹#›</a:t>
            </a:fld>
            <a:endParaRPr lang="en-US"/>
          </a:p>
        </p:txBody>
      </p:sp>
    </p:spTree>
    <p:extLst>
      <p:ext uri="{BB962C8B-B14F-4D97-AF65-F5344CB8AC3E}">
        <p14:creationId xmlns:p14="http://schemas.microsoft.com/office/powerpoint/2010/main" val="56309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08520-F24C-4395-B20B-E9EA973E5004}" type="datetimeFigureOut">
              <a:rPr lang="en-US" smtClean="0"/>
              <a:t>11/19/19</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CF1D3-D82C-4F89-815B-28CABF84E381}" type="slidenum">
              <a:rPr lang="en-US" smtClean="0"/>
              <a:t>‹#›</a:t>
            </a:fld>
            <a:endParaRPr lang="en-US"/>
          </a:p>
        </p:txBody>
      </p:sp>
    </p:spTree>
    <p:extLst>
      <p:ext uri="{BB962C8B-B14F-4D97-AF65-F5344CB8AC3E}">
        <p14:creationId xmlns:p14="http://schemas.microsoft.com/office/powerpoint/2010/main" val="318398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449859" y="634314"/>
            <a:ext cx="9144000" cy="1491048"/>
          </a:xfrm>
          <a:solidFill>
            <a:schemeClr val="accent4">
              <a:lumMod val="20000"/>
              <a:lumOff val="80000"/>
            </a:schemeClr>
          </a:solidFill>
        </p:spPr>
        <p:txBody>
          <a:bodyPr>
            <a:noAutofit/>
          </a:bodyPr>
          <a:lstStyle/>
          <a:p>
            <a:r>
              <a:rPr lang="en-US" sz="8000" b="1" dirty="0">
                <a:solidFill>
                  <a:srgbClr val="C00000"/>
                </a:solidFill>
                <a:latin typeface="Georgia" panose="02040502050405020303" pitchFamily="18" charset="0"/>
              </a:rPr>
              <a:t>Patient safety</a:t>
            </a:r>
            <a:endParaRPr lang="en-US" sz="8000" dirty="0">
              <a:solidFill>
                <a:srgbClr val="C00000"/>
              </a:solidFill>
              <a:latin typeface="Georgia" panose="02040502050405020303" pitchFamily="18" charset="0"/>
            </a:endParaRPr>
          </a:p>
        </p:txBody>
      </p:sp>
      <p:sp>
        <p:nvSpPr>
          <p:cNvPr id="3" name="عنوان فرعي 2"/>
          <p:cNvSpPr>
            <a:spLocks noGrp="1"/>
          </p:cNvSpPr>
          <p:nvPr>
            <p:ph type="subTitle" idx="1"/>
          </p:nvPr>
        </p:nvSpPr>
        <p:spPr>
          <a:xfrm>
            <a:off x="1449859" y="3220994"/>
            <a:ext cx="9144000" cy="3188043"/>
          </a:xfrm>
          <a:solidFill>
            <a:schemeClr val="accent4">
              <a:lumMod val="20000"/>
              <a:lumOff val="80000"/>
            </a:schemeClr>
          </a:solidFill>
        </p:spPr>
        <p:txBody>
          <a:bodyPr>
            <a:normAutofit/>
          </a:bodyPr>
          <a:lstStyle/>
          <a:p>
            <a:endParaRPr lang="en-US" b="1" dirty="0">
              <a:solidFill>
                <a:srgbClr val="C00000"/>
              </a:solidFill>
              <a:latin typeface="Book Antiqua" panose="02040602050305030304" pitchFamily="18" charset="0"/>
            </a:endParaRPr>
          </a:p>
          <a:p>
            <a:r>
              <a:rPr lang="en-US" sz="3200" b="1" dirty="0">
                <a:solidFill>
                  <a:srgbClr val="C00000"/>
                </a:solidFill>
                <a:latin typeface="Gadugi" panose="020B0502040204020203" pitchFamily="34" charset="0"/>
              </a:rPr>
              <a:t>HAMAD ALQAHTANI</a:t>
            </a:r>
          </a:p>
          <a:p>
            <a:r>
              <a:rPr lang="en-US" b="1" dirty="0">
                <a:solidFill>
                  <a:srgbClr val="002060"/>
                </a:solidFill>
                <a:latin typeface="Gadugi" panose="020B0502040204020203" pitchFamily="34" charset="0"/>
              </a:rPr>
              <a:t>Professor of Surgery</a:t>
            </a:r>
          </a:p>
          <a:p>
            <a:r>
              <a:rPr lang="en-US" b="1" dirty="0">
                <a:solidFill>
                  <a:srgbClr val="002060"/>
                </a:solidFill>
                <a:latin typeface="Gadugi" panose="020B0502040204020203" pitchFamily="34" charset="0"/>
              </a:rPr>
              <a:t>Consultant Hepatobiliary Surgeon</a:t>
            </a:r>
          </a:p>
          <a:p>
            <a:r>
              <a:rPr lang="en-US" b="1" dirty="0">
                <a:solidFill>
                  <a:srgbClr val="002060"/>
                </a:solidFill>
                <a:latin typeface="Gadugi" panose="020B0502040204020203" pitchFamily="34" charset="0"/>
              </a:rPr>
              <a:t>College of Medicine </a:t>
            </a:r>
          </a:p>
          <a:p>
            <a:r>
              <a:rPr lang="en-US" b="1" dirty="0">
                <a:solidFill>
                  <a:srgbClr val="002060"/>
                </a:solidFill>
                <a:latin typeface="Gadugi" panose="020B0502040204020203" pitchFamily="34" charset="0"/>
              </a:rPr>
              <a:t>King Saud University </a:t>
            </a:r>
          </a:p>
          <a:p>
            <a:endParaRPr lang="en-US" dirty="0"/>
          </a:p>
        </p:txBody>
      </p:sp>
    </p:spTree>
    <p:extLst>
      <p:ext uri="{BB962C8B-B14F-4D97-AF65-F5344CB8AC3E}">
        <p14:creationId xmlns:p14="http://schemas.microsoft.com/office/powerpoint/2010/main" val="2224423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835024"/>
          </a:xfrm>
          <a:solidFill>
            <a:schemeClr val="accent4">
              <a:lumMod val="20000"/>
              <a:lumOff val="80000"/>
            </a:schemeClr>
          </a:solidFill>
        </p:spPr>
        <p:txBody>
          <a:bodyPr>
            <a:normAutofit/>
          </a:bodyPr>
          <a:lstStyle/>
          <a:p>
            <a:r>
              <a:rPr lang="en-US" b="1" dirty="0">
                <a:solidFill>
                  <a:srgbClr val="C00000"/>
                </a:solidFill>
                <a:latin typeface="Cambria Math" panose="02040503050406030204" pitchFamily="18" charset="0"/>
                <a:ea typeface="Cambria Math" panose="02040503050406030204" pitchFamily="18" charset="0"/>
              </a:rPr>
              <a:t>Patient safety and the surgeon</a:t>
            </a:r>
            <a:endParaRPr lang="en-US" dirty="0">
              <a:solidFill>
                <a:srgbClr val="C00000"/>
              </a:solidFill>
              <a:latin typeface="Cambria Math" panose="02040503050406030204" pitchFamily="18" charset="0"/>
              <a:ea typeface="Cambria Math" panose="02040503050406030204" pitchFamily="18" charset="0"/>
            </a:endParaRPr>
          </a:p>
        </p:txBody>
      </p:sp>
      <p:sp>
        <p:nvSpPr>
          <p:cNvPr id="3" name="عنصر نائب للمحتوى 2"/>
          <p:cNvSpPr>
            <a:spLocks noGrp="1"/>
          </p:cNvSpPr>
          <p:nvPr>
            <p:ph idx="1"/>
          </p:nvPr>
        </p:nvSpPr>
        <p:spPr>
          <a:xfrm>
            <a:off x="838200" y="1343024"/>
            <a:ext cx="10515600" cy="5153025"/>
          </a:xfrm>
          <a:solidFill>
            <a:schemeClr val="accent4">
              <a:lumMod val="20000"/>
              <a:lumOff val="80000"/>
            </a:schemeClr>
          </a:solidFill>
        </p:spPr>
        <p:txBody>
          <a:bodyPr>
            <a:normAutofit lnSpcReduction="10000"/>
          </a:bodyPr>
          <a:lstStyle/>
          <a:p>
            <a:pPr marL="0" indent="0" algn="just">
              <a:buNone/>
            </a:pPr>
            <a:r>
              <a:rPr lang="en-US" dirty="0">
                <a:latin typeface="Georgia" panose="02040502050405020303" pitchFamily="18" charset="0"/>
              </a:rPr>
              <a:t>More than one cause of adverse events can be applied to many aspects of patient care during the perioperative period. The adverse events in the surgical practice that can potentially be committed by the treating surgeons in the patients care includes:</a:t>
            </a:r>
          </a:p>
          <a:p>
            <a:pPr lvl="0"/>
            <a:r>
              <a:rPr lang="en-US" dirty="0">
                <a:latin typeface="Georgia" panose="02040502050405020303" pitchFamily="18" charset="0"/>
              </a:rPr>
              <a:t>Prophylaxis errors. </a:t>
            </a:r>
          </a:p>
          <a:p>
            <a:pPr lvl="0"/>
            <a:r>
              <a:rPr lang="en-US" dirty="0">
                <a:latin typeface="Georgia" panose="02040502050405020303" pitchFamily="18" charset="0"/>
              </a:rPr>
              <a:t>Prescription errors.</a:t>
            </a:r>
          </a:p>
          <a:p>
            <a:pPr lvl="0"/>
            <a:r>
              <a:rPr lang="en-US" dirty="0">
                <a:latin typeface="Georgia" panose="02040502050405020303" pitchFamily="18" charset="0"/>
              </a:rPr>
              <a:t>Parenteral administration errors. </a:t>
            </a:r>
          </a:p>
          <a:p>
            <a:pPr lvl="0"/>
            <a:r>
              <a:rPr lang="en-US" dirty="0">
                <a:latin typeface="Georgia" panose="02040502050405020303" pitchFamily="18" charset="0"/>
              </a:rPr>
              <a:t>Awareness of situation, and teamwork errors. </a:t>
            </a:r>
          </a:p>
          <a:p>
            <a:pPr lvl="0"/>
            <a:r>
              <a:rPr lang="en-US" dirty="0">
                <a:latin typeface="Georgia" panose="02040502050405020303" pitchFamily="18" charset="0"/>
              </a:rPr>
              <a:t>Diagnostic and management errors. </a:t>
            </a:r>
          </a:p>
          <a:p>
            <a:pPr lvl="0"/>
            <a:r>
              <a:rPr lang="en-US" dirty="0">
                <a:latin typeface="Georgia" panose="02040502050405020303" pitchFamily="18" charset="0"/>
              </a:rPr>
              <a:t>Resuscitation errors. </a:t>
            </a:r>
          </a:p>
          <a:p>
            <a:pPr lvl="0"/>
            <a:r>
              <a:rPr lang="en-US" dirty="0">
                <a:latin typeface="Georgia" panose="02040502050405020303" pitchFamily="18" charset="0"/>
              </a:rPr>
              <a:t>Procedure technique and operative errors. </a:t>
            </a:r>
          </a:p>
          <a:p>
            <a:endParaRPr lang="en-US" dirty="0"/>
          </a:p>
        </p:txBody>
      </p:sp>
    </p:spTree>
    <p:extLst>
      <p:ext uri="{BB962C8B-B14F-4D97-AF65-F5344CB8AC3E}">
        <p14:creationId xmlns:p14="http://schemas.microsoft.com/office/powerpoint/2010/main" val="3976911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863600"/>
          </a:xfrm>
          <a:solidFill>
            <a:schemeClr val="accent4">
              <a:lumMod val="20000"/>
              <a:lumOff val="80000"/>
            </a:schemeClr>
          </a:solidFill>
        </p:spPr>
        <p:txBody>
          <a:bodyPr>
            <a:normAutofit fontScale="90000"/>
          </a:bodyPr>
          <a:lstStyle/>
          <a:p>
            <a:r>
              <a:rPr lang="en-US" b="1" dirty="0">
                <a:solidFill>
                  <a:srgbClr val="C00000"/>
                </a:solidFill>
                <a:latin typeface="Cambria Math" panose="02040503050406030204" pitchFamily="18" charset="0"/>
                <a:ea typeface="Cambria Math" panose="02040503050406030204" pitchFamily="18" charset="0"/>
              </a:rPr>
              <a:t>Situation awareness – identifying teamwork errors</a:t>
            </a:r>
            <a:endParaRPr lang="en-US" dirty="0">
              <a:solidFill>
                <a:srgbClr val="C00000"/>
              </a:solidFill>
              <a:latin typeface="Cambria Math" panose="02040503050406030204" pitchFamily="18" charset="0"/>
              <a:ea typeface="Cambria Math" panose="02040503050406030204" pitchFamily="18" charset="0"/>
            </a:endParaRPr>
          </a:p>
        </p:txBody>
      </p:sp>
      <p:sp>
        <p:nvSpPr>
          <p:cNvPr id="3" name="عنصر نائب للمحتوى 2"/>
          <p:cNvSpPr>
            <a:spLocks noGrp="1"/>
          </p:cNvSpPr>
          <p:nvPr>
            <p:ph idx="1"/>
          </p:nvPr>
        </p:nvSpPr>
        <p:spPr>
          <a:xfrm>
            <a:off x="838200" y="1390650"/>
            <a:ext cx="10515600" cy="4786313"/>
          </a:xfrm>
          <a:solidFill>
            <a:schemeClr val="accent4">
              <a:lumMod val="20000"/>
              <a:lumOff val="80000"/>
            </a:schemeClr>
          </a:solidFill>
        </p:spPr>
        <p:txBody>
          <a:bodyPr>
            <a:normAutofit/>
          </a:bodyPr>
          <a:lstStyle/>
          <a:p>
            <a:pPr lvl="0"/>
            <a:r>
              <a:rPr lang="en-US" dirty="0">
                <a:latin typeface="Georgia" panose="02040502050405020303" pitchFamily="18" charset="0"/>
              </a:rPr>
              <a:t>The wrong patient was taken to the operating room. </a:t>
            </a:r>
          </a:p>
          <a:p>
            <a:pPr lvl="0"/>
            <a:r>
              <a:rPr lang="en-US" dirty="0">
                <a:latin typeface="Georgia" panose="02040502050405020303" pitchFamily="18" charset="0"/>
              </a:rPr>
              <a:t>Wrong site or side of surgery.</a:t>
            </a:r>
          </a:p>
          <a:p>
            <a:pPr lvl="0"/>
            <a:r>
              <a:rPr lang="en-US" dirty="0">
                <a:latin typeface="Georgia" panose="02040502050405020303" pitchFamily="18" charset="0"/>
              </a:rPr>
              <a:t>Wrong procedure or surgery. </a:t>
            </a:r>
          </a:p>
          <a:p>
            <a:pPr lvl="0"/>
            <a:r>
              <a:rPr lang="en-US" dirty="0">
                <a:latin typeface="Georgia" panose="02040502050405020303" pitchFamily="18" charset="0"/>
              </a:rPr>
              <a:t>Communication failure about changes in the condition of the patient. </a:t>
            </a:r>
          </a:p>
          <a:p>
            <a:pPr lvl="0"/>
            <a:r>
              <a:rPr lang="en-US" dirty="0">
                <a:latin typeface="Georgia" panose="02040502050405020303" pitchFamily="18" charset="0"/>
              </a:rPr>
              <a:t>Retained swabs or instruments.  </a:t>
            </a:r>
          </a:p>
          <a:p>
            <a:endParaRPr lang="en-US" dirty="0"/>
          </a:p>
        </p:txBody>
      </p:sp>
    </p:spTree>
    <p:extLst>
      <p:ext uri="{BB962C8B-B14F-4D97-AF65-F5344CB8AC3E}">
        <p14:creationId xmlns:p14="http://schemas.microsoft.com/office/powerpoint/2010/main" val="147644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27222" y="247135"/>
            <a:ext cx="10826578" cy="700217"/>
          </a:xfrm>
          <a:solidFill>
            <a:schemeClr val="accent4">
              <a:lumMod val="20000"/>
              <a:lumOff val="80000"/>
            </a:schemeClr>
          </a:solidFill>
        </p:spPr>
        <p:txBody>
          <a:bodyPr>
            <a:normAutofit/>
          </a:bodyPr>
          <a:lstStyle/>
          <a:p>
            <a:r>
              <a:rPr lang="en-US" b="1" dirty="0">
                <a:solidFill>
                  <a:srgbClr val="0070C0"/>
                </a:solidFill>
                <a:latin typeface="Book Antiqua" panose="02040602050305030304" pitchFamily="18" charset="0"/>
              </a:rPr>
              <a:t>Checklists</a:t>
            </a:r>
            <a:endParaRPr lang="en-US" dirty="0">
              <a:solidFill>
                <a:srgbClr val="0070C0"/>
              </a:solidFill>
              <a:latin typeface="Book Antiqua" panose="02040602050305030304" pitchFamily="18" charset="0"/>
            </a:endParaRPr>
          </a:p>
        </p:txBody>
      </p:sp>
      <p:sp>
        <p:nvSpPr>
          <p:cNvPr id="3" name="عنصر نائب للمحتوى 2"/>
          <p:cNvSpPr>
            <a:spLocks noGrp="1"/>
          </p:cNvSpPr>
          <p:nvPr>
            <p:ph idx="1"/>
          </p:nvPr>
        </p:nvSpPr>
        <p:spPr>
          <a:xfrm>
            <a:off x="527222" y="947352"/>
            <a:ext cx="10826578" cy="5675870"/>
          </a:xfrm>
          <a:solidFill>
            <a:schemeClr val="accent4">
              <a:lumMod val="20000"/>
              <a:lumOff val="80000"/>
            </a:schemeClr>
          </a:solidFill>
        </p:spPr>
        <p:txBody>
          <a:bodyPr>
            <a:normAutofit/>
          </a:bodyPr>
          <a:lstStyle/>
          <a:p>
            <a:pPr marL="0" indent="0">
              <a:buNone/>
            </a:pPr>
            <a:r>
              <a:rPr lang="en-US" sz="3600" b="1" dirty="0">
                <a:solidFill>
                  <a:schemeClr val="accent2"/>
                </a:solidFill>
                <a:latin typeface="Georgia" panose="02040502050405020303" pitchFamily="18" charset="0"/>
              </a:rPr>
              <a:t>Sign in</a:t>
            </a:r>
            <a:r>
              <a:rPr lang="en-US" sz="3600" dirty="0">
                <a:solidFill>
                  <a:schemeClr val="accent2"/>
                </a:solidFill>
                <a:latin typeface="Georgia" panose="02040502050405020303" pitchFamily="18" charset="0"/>
              </a:rPr>
              <a:t> </a:t>
            </a:r>
          </a:p>
          <a:p>
            <a:pPr marL="0" indent="0">
              <a:buNone/>
            </a:pPr>
            <a:r>
              <a:rPr lang="en-US" dirty="0">
                <a:latin typeface="Georgia" panose="02040502050405020303" pitchFamily="18" charset="0"/>
              </a:rPr>
              <a:t>Before induction of anaesthesia: This include </a:t>
            </a:r>
          </a:p>
          <a:p>
            <a:pPr marL="514350" indent="-514350">
              <a:buAutoNum type="arabicPeriod"/>
            </a:pPr>
            <a:r>
              <a:rPr lang="en-US" dirty="0">
                <a:latin typeface="Georgia" panose="02040502050405020303" pitchFamily="18" charset="0"/>
              </a:rPr>
              <a:t>Confirmation of patient  identity  </a:t>
            </a:r>
          </a:p>
          <a:p>
            <a:pPr marL="514350" indent="-514350">
              <a:buAutoNum type="arabicPeriod"/>
            </a:pPr>
            <a:r>
              <a:rPr lang="en-US" dirty="0">
                <a:latin typeface="Georgia" panose="02040502050405020303" pitchFamily="18" charset="0"/>
              </a:rPr>
              <a:t>Site and nature of procedure  </a:t>
            </a:r>
          </a:p>
          <a:p>
            <a:pPr marL="514350" indent="-514350">
              <a:buAutoNum type="arabicPeriod"/>
            </a:pPr>
            <a:r>
              <a:rPr lang="en-US" dirty="0">
                <a:latin typeface="Georgia" panose="02040502050405020303" pitchFamily="18" charset="0"/>
              </a:rPr>
              <a:t>Obtaining consent  </a:t>
            </a:r>
          </a:p>
          <a:p>
            <a:pPr marL="514350" indent="-514350">
              <a:buAutoNum type="arabicPeriod"/>
            </a:pPr>
            <a:r>
              <a:rPr lang="en-US" dirty="0">
                <a:latin typeface="Georgia" panose="02040502050405020303" pitchFamily="18" charset="0"/>
              </a:rPr>
              <a:t>Marking the site of procedure  </a:t>
            </a:r>
          </a:p>
          <a:p>
            <a:pPr marL="0" indent="0">
              <a:buNone/>
            </a:pPr>
            <a:endParaRPr lang="en-US" dirty="0"/>
          </a:p>
        </p:txBody>
      </p:sp>
    </p:spTree>
    <p:extLst>
      <p:ext uri="{BB962C8B-B14F-4D97-AF65-F5344CB8AC3E}">
        <p14:creationId xmlns:p14="http://schemas.microsoft.com/office/powerpoint/2010/main" val="1696501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83741"/>
            <a:ext cx="10515600" cy="5493222"/>
          </a:xfrm>
          <a:solidFill>
            <a:schemeClr val="accent4">
              <a:lumMod val="20000"/>
              <a:lumOff val="80000"/>
            </a:schemeClr>
          </a:solidFill>
        </p:spPr>
        <p:txBody>
          <a:bodyPr/>
          <a:lstStyle/>
          <a:p>
            <a:pPr marL="0" indent="0">
              <a:buNone/>
            </a:pPr>
            <a:endParaRPr lang="en-US" dirty="0">
              <a:latin typeface="Georgia" panose="02040502050405020303" pitchFamily="18" charset="0"/>
            </a:endParaRPr>
          </a:p>
          <a:p>
            <a:pPr marL="0" indent="0">
              <a:buNone/>
            </a:pPr>
            <a:r>
              <a:rPr lang="en-US" dirty="0">
                <a:latin typeface="Georgia" panose="02040502050405020303" pitchFamily="18" charset="0"/>
              </a:rPr>
              <a:t>5. Complete anaesthesia safety check</a:t>
            </a:r>
          </a:p>
          <a:p>
            <a:r>
              <a:rPr lang="en-US" dirty="0">
                <a:latin typeface="Georgia" panose="02040502050405020303" pitchFamily="18" charset="0"/>
              </a:rPr>
              <a:t>Functioning pulse oximeter on patient</a:t>
            </a:r>
          </a:p>
          <a:p>
            <a:r>
              <a:rPr lang="en-US" dirty="0">
                <a:latin typeface="Georgia" panose="02040502050405020303" pitchFamily="18" charset="0"/>
              </a:rPr>
              <a:t>Check for known allergy</a:t>
            </a:r>
          </a:p>
          <a:p>
            <a:r>
              <a:rPr lang="en-US" dirty="0">
                <a:latin typeface="Georgia" panose="02040502050405020303" pitchFamily="18" charset="0"/>
              </a:rPr>
              <a:t>Risk for difficult airway or aspiration with available equipment and assistance</a:t>
            </a:r>
          </a:p>
          <a:p>
            <a:r>
              <a:rPr lang="en-US" dirty="0">
                <a:latin typeface="Georgia" panose="02040502050405020303" pitchFamily="18" charset="0"/>
              </a:rPr>
              <a:t>Risk of blood loss more than 500ml with adequate intravenous access and fluids are available.</a:t>
            </a:r>
          </a:p>
          <a:p>
            <a:pPr marL="0" indent="0">
              <a:buNone/>
            </a:pPr>
            <a:endParaRPr lang="en-US" dirty="0"/>
          </a:p>
        </p:txBody>
      </p:sp>
    </p:spTree>
    <p:extLst>
      <p:ext uri="{BB962C8B-B14F-4D97-AF65-F5344CB8AC3E}">
        <p14:creationId xmlns:p14="http://schemas.microsoft.com/office/powerpoint/2010/main" val="32277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14350"/>
            <a:ext cx="10515600" cy="5662613"/>
          </a:xfrm>
          <a:solidFill>
            <a:schemeClr val="accent4">
              <a:lumMod val="20000"/>
              <a:lumOff val="80000"/>
            </a:schemeClr>
          </a:solidFill>
        </p:spPr>
        <p:txBody>
          <a:bodyPr>
            <a:normAutofit fontScale="92500"/>
          </a:bodyPr>
          <a:lstStyle/>
          <a:p>
            <a:pPr marL="0" indent="0">
              <a:buNone/>
            </a:pPr>
            <a:r>
              <a:rPr lang="en-US" sz="3900" b="1" dirty="0">
                <a:solidFill>
                  <a:schemeClr val="accent2"/>
                </a:solidFill>
                <a:latin typeface="Georgia" panose="02040502050405020303" pitchFamily="18" charset="0"/>
              </a:rPr>
              <a:t>Time out</a:t>
            </a:r>
            <a:r>
              <a:rPr lang="en-US" sz="3900" dirty="0">
                <a:solidFill>
                  <a:schemeClr val="accent2"/>
                </a:solidFill>
                <a:latin typeface="Georgia" panose="02040502050405020303" pitchFamily="18" charset="0"/>
              </a:rPr>
              <a:t> </a:t>
            </a:r>
            <a:r>
              <a:rPr lang="en-US" dirty="0">
                <a:latin typeface="Georgia" panose="02040502050405020303" pitchFamily="18" charset="0"/>
              </a:rPr>
              <a:t>(before skin incision)</a:t>
            </a:r>
          </a:p>
          <a:p>
            <a:pPr marL="0" indent="0">
              <a:buNone/>
            </a:pPr>
            <a:r>
              <a:rPr lang="en-US" dirty="0">
                <a:latin typeface="Georgia" panose="02040502050405020303" pitchFamily="18" charset="0"/>
              </a:rPr>
              <a:t>1. All team members must introduce themselves by name and role.</a:t>
            </a:r>
          </a:p>
          <a:p>
            <a:pPr marL="0" indent="0">
              <a:buNone/>
            </a:pPr>
            <a:r>
              <a:rPr lang="en-US" dirty="0">
                <a:latin typeface="Georgia" panose="02040502050405020303" pitchFamily="18" charset="0"/>
              </a:rPr>
              <a:t>2. Nurse verbally confirm </a:t>
            </a:r>
          </a:p>
          <a:p>
            <a:pPr>
              <a:buFont typeface="Wingdings" panose="05000000000000000000" pitchFamily="2" charset="2"/>
              <a:buChar char="Ø"/>
            </a:pPr>
            <a:r>
              <a:rPr lang="en-US" dirty="0">
                <a:latin typeface="Georgia" panose="02040502050405020303" pitchFamily="18" charset="0"/>
              </a:rPr>
              <a:t>The identity of the  patient</a:t>
            </a:r>
          </a:p>
          <a:p>
            <a:pPr>
              <a:buFont typeface="Wingdings" panose="05000000000000000000" pitchFamily="2" charset="2"/>
              <a:buChar char="Ø"/>
            </a:pPr>
            <a:r>
              <a:rPr lang="en-US" dirty="0">
                <a:latin typeface="Georgia" panose="02040502050405020303" pitchFamily="18" charset="0"/>
              </a:rPr>
              <a:t>Site and nature of the procedure</a:t>
            </a:r>
          </a:p>
          <a:p>
            <a:pPr>
              <a:buFont typeface="Wingdings" panose="05000000000000000000" pitchFamily="2" charset="2"/>
              <a:buChar char="Ø"/>
            </a:pPr>
            <a:r>
              <a:rPr lang="en-US" dirty="0">
                <a:latin typeface="Georgia" panose="02040502050405020303" pitchFamily="18" charset="0"/>
              </a:rPr>
              <a:t>Anticipated critical events </a:t>
            </a:r>
          </a:p>
          <a:p>
            <a:pPr marL="0" indent="0">
              <a:buNone/>
            </a:pPr>
            <a:r>
              <a:rPr lang="en-US" b="1" dirty="0">
                <a:latin typeface="Georgia" panose="02040502050405020303" pitchFamily="18" charset="0"/>
              </a:rPr>
              <a:t>surgeon</a:t>
            </a:r>
            <a:r>
              <a:rPr lang="en-US" dirty="0">
                <a:latin typeface="Georgia" panose="02040502050405020303" pitchFamily="18" charset="0"/>
              </a:rPr>
              <a:t> should mention what are the critical steps, duration of the procedure, expected blood loss</a:t>
            </a:r>
          </a:p>
          <a:p>
            <a:pPr marL="0" indent="0">
              <a:buNone/>
            </a:pPr>
            <a:r>
              <a:rPr lang="en-US" b="1" dirty="0">
                <a:latin typeface="Georgia" panose="02040502050405020303" pitchFamily="18" charset="0"/>
              </a:rPr>
              <a:t>Anesthesia team </a:t>
            </a:r>
            <a:r>
              <a:rPr lang="en-US" dirty="0">
                <a:latin typeface="Georgia" panose="02040502050405020303" pitchFamily="18" charset="0"/>
              </a:rPr>
              <a:t>should mention any patient-specific concerns</a:t>
            </a:r>
          </a:p>
          <a:p>
            <a:pPr marL="0" indent="0">
              <a:buNone/>
            </a:pPr>
            <a:r>
              <a:rPr lang="en-US" b="1" dirty="0">
                <a:latin typeface="Georgia" panose="02040502050405020303" pitchFamily="18" charset="0"/>
              </a:rPr>
              <a:t>Nursing team </a:t>
            </a:r>
            <a:r>
              <a:rPr lang="en-US" dirty="0">
                <a:latin typeface="Georgia" panose="02040502050405020303" pitchFamily="18" charset="0"/>
              </a:rPr>
              <a:t>should review the sterility been confirmed, equipment is available, any issues or any concerns, antibiotic prophylaxis has been given within the last 60 minutes, essential imaging is displayed. </a:t>
            </a:r>
          </a:p>
          <a:p>
            <a:endParaRPr lang="en-US" dirty="0"/>
          </a:p>
        </p:txBody>
      </p:sp>
    </p:spTree>
    <p:extLst>
      <p:ext uri="{BB962C8B-B14F-4D97-AF65-F5344CB8AC3E}">
        <p14:creationId xmlns:p14="http://schemas.microsoft.com/office/powerpoint/2010/main" val="76858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95416"/>
            <a:ext cx="10515600" cy="5781547"/>
          </a:xfrm>
          <a:solidFill>
            <a:schemeClr val="accent4">
              <a:lumMod val="20000"/>
              <a:lumOff val="80000"/>
            </a:schemeClr>
          </a:solidFill>
        </p:spPr>
        <p:txBody>
          <a:bodyPr/>
          <a:lstStyle/>
          <a:p>
            <a:pPr marL="0" indent="0">
              <a:buNone/>
            </a:pPr>
            <a:endParaRPr lang="en-US" sz="3600" b="1" dirty="0">
              <a:solidFill>
                <a:schemeClr val="accent2"/>
              </a:solidFill>
              <a:latin typeface="Georgia" panose="02040502050405020303" pitchFamily="18" charset="0"/>
              <a:ea typeface="Cambria Math" panose="02040503050406030204" pitchFamily="18" charset="0"/>
            </a:endParaRPr>
          </a:p>
          <a:p>
            <a:pPr marL="0" indent="0">
              <a:buNone/>
            </a:pPr>
            <a:r>
              <a:rPr lang="en-US" sz="3600" b="1" dirty="0">
                <a:solidFill>
                  <a:schemeClr val="accent2"/>
                </a:solidFill>
                <a:latin typeface="Georgia" panose="02040502050405020303" pitchFamily="18" charset="0"/>
                <a:ea typeface="Cambria Math" panose="02040503050406030204" pitchFamily="18" charset="0"/>
              </a:rPr>
              <a:t>Sign out </a:t>
            </a:r>
            <a:r>
              <a:rPr lang="en-US" dirty="0">
                <a:latin typeface="Cambria Math" panose="02040503050406030204" pitchFamily="18" charset="0"/>
                <a:ea typeface="Cambria Math" panose="02040503050406030204" pitchFamily="18" charset="0"/>
              </a:rPr>
              <a:t>(before the patient leaves the operating room)</a:t>
            </a:r>
          </a:p>
          <a:p>
            <a:pPr marL="514350" indent="-514350">
              <a:buAutoNum type="arabicPeriod"/>
            </a:pPr>
            <a:r>
              <a:rPr lang="en-US" dirty="0">
                <a:latin typeface="Cambria Math" panose="02040503050406030204" pitchFamily="18" charset="0"/>
                <a:ea typeface="Cambria Math" panose="02040503050406030204" pitchFamily="18" charset="0"/>
              </a:rPr>
              <a:t>Nurse should confirm verbally with the team:</a:t>
            </a:r>
          </a:p>
          <a:p>
            <a:r>
              <a:rPr lang="en-US" dirty="0">
                <a:latin typeface="Cambria Math" panose="02040503050406030204" pitchFamily="18" charset="0"/>
                <a:ea typeface="Cambria Math" panose="02040503050406030204" pitchFamily="18" charset="0"/>
              </a:rPr>
              <a:t>The name of the procedure recorded</a:t>
            </a:r>
          </a:p>
          <a:p>
            <a:r>
              <a:rPr lang="en-US" dirty="0">
                <a:latin typeface="Cambria Math" panose="02040503050406030204" pitchFamily="18" charset="0"/>
                <a:ea typeface="Cambria Math" panose="02040503050406030204" pitchFamily="18" charset="0"/>
              </a:rPr>
              <a:t>The instrument, sponge and needle counts are correct</a:t>
            </a:r>
          </a:p>
          <a:p>
            <a:r>
              <a:rPr lang="en-US" dirty="0">
                <a:latin typeface="Cambria Math" panose="02040503050406030204" pitchFamily="18" charset="0"/>
                <a:ea typeface="Cambria Math" panose="02040503050406030204" pitchFamily="18" charset="0"/>
              </a:rPr>
              <a:t>Any equipment problems to be addressed.</a:t>
            </a:r>
          </a:p>
          <a:p>
            <a:pPr marL="0" indent="0">
              <a:buNone/>
            </a:pPr>
            <a:r>
              <a:rPr lang="en-US" dirty="0">
                <a:latin typeface="Cambria Math" panose="02040503050406030204" pitchFamily="18" charset="0"/>
                <a:ea typeface="Cambria Math" panose="02040503050406030204" pitchFamily="18" charset="0"/>
              </a:rPr>
              <a:t> </a:t>
            </a:r>
          </a:p>
          <a:p>
            <a:pPr marL="514350" indent="-514350">
              <a:buAutoNum type="arabicPeriod"/>
            </a:pPr>
            <a:r>
              <a:rPr lang="en-US" dirty="0">
                <a:latin typeface="Cambria Math" panose="02040503050406030204" pitchFamily="18" charset="0"/>
                <a:ea typeface="Cambria Math" panose="02040503050406030204" pitchFamily="18" charset="0"/>
              </a:rPr>
              <a:t>The surgeon, anesthesia, and nurse review:</a:t>
            </a:r>
          </a:p>
          <a:p>
            <a:r>
              <a:rPr lang="en-US" dirty="0">
                <a:latin typeface="Cambria Math" panose="02040503050406030204" pitchFamily="18" charset="0"/>
                <a:ea typeface="Cambria Math" panose="02040503050406030204" pitchFamily="18" charset="0"/>
              </a:rPr>
              <a:t>The concerns for recovery and management of the patient </a:t>
            </a:r>
          </a:p>
          <a:p>
            <a:r>
              <a:rPr lang="en-US" dirty="0">
                <a:latin typeface="Cambria Math" panose="02040503050406030204" pitchFamily="18" charset="0"/>
                <a:ea typeface="Cambria Math" panose="02040503050406030204" pitchFamily="18" charset="0"/>
              </a:rPr>
              <a:t>The specimen is labeled including the patient name. </a:t>
            </a:r>
          </a:p>
          <a:p>
            <a:endParaRPr lang="en-US" dirty="0"/>
          </a:p>
        </p:txBody>
      </p:sp>
    </p:spTree>
    <p:extLst>
      <p:ext uri="{BB962C8B-B14F-4D97-AF65-F5344CB8AC3E}">
        <p14:creationId xmlns:p14="http://schemas.microsoft.com/office/powerpoint/2010/main" val="2726566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89470"/>
            <a:ext cx="10515600" cy="774357"/>
          </a:xfrm>
          <a:solidFill>
            <a:schemeClr val="accent4">
              <a:lumMod val="20000"/>
              <a:lumOff val="80000"/>
            </a:schemeClr>
          </a:solidFill>
        </p:spPr>
        <p:txBody>
          <a:bodyPr>
            <a:normAutofit/>
          </a:bodyPr>
          <a:lstStyle/>
          <a:p>
            <a:r>
              <a:rPr lang="en-US" b="1" dirty="0">
                <a:solidFill>
                  <a:srgbClr val="0070C0"/>
                </a:solidFill>
                <a:latin typeface="Book Antiqua" panose="02040602050305030304" pitchFamily="18" charset="0"/>
              </a:rPr>
              <a:t>Technical and operative errors</a:t>
            </a:r>
            <a:endParaRPr lang="en-US" dirty="0">
              <a:solidFill>
                <a:srgbClr val="0070C0"/>
              </a:solidFill>
              <a:latin typeface="Book Antiqua" panose="02040602050305030304" pitchFamily="18" charset="0"/>
            </a:endParaRPr>
          </a:p>
        </p:txBody>
      </p:sp>
      <p:sp>
        <p:nvSpPr>
          <p:cNvPr id="3" name="عنصر نائب للمحتوى 2"/>
          <p:cNvSpPr>
            <a:spLocks noGrp="1"/>
          </p:cNvSpPr>
          <p:nvPr>
            <p:ph idx="1"/>
          </p:nvPr>
        </p:nvSpPr>
        <p:spPr>
          <a:xfrm>
            <a:off x="838200" y="1133474"/>
            <a:ext cx="10515600" cy="5456795"/>
          </a:xfrm>
          <a:solidFill>
            <a:schemeClr val="accent4">
              <a:lumMod val="20000"/>
              <a:lumOff val="80000"/>
            </a:schemeClr>
          </a:solidFill>
        </p:spPr>
        <p:txBody>
          <a:bodyPr>
            <a:normAutofit/>
          </a:bodyPr>
          <a:lstStyle/>
          <a:p>
            <a:r>
              <a:rPr lang="en-US" dirty="0">
                <a:latin typeface="Georgia" panose="02040502050405020303" pitchFamily="18" charset="0"/>
              </a:rPr>
              <a:t>During the conduct of the operation </a:t>
            </a:r>
          </a:p>
          <a:p>
            <a:pPr lvl="0"/>
            <a:r>
              <a:rPr lang="en-US" dirty="0">
                <a:latin typeface="Georgia" panose="02040502050405020303" pitchFamily="18" charset="0"/>
              </a:rPr>
              <a:t>Judgement errors (e.g. failure or late decision making to convert difficult laparoscopic into an open surgery). </a:t>
            </a:r>
          </a:p>
          <a:p>
            <a:pPr lvl="0"/>
            <a:r>
              <a:rPr lang="en-US" dirty="0">
                <a:latin typeface="Georgia" panose="02040502050405020303" pitchFamily="18" charset="0"/>
              </a:rPr>
              <a:t>Technical errors (steps of surgical procedure are not followed or omitted) </a:t>
            </a:r>
          </a:p>
          <a:p>
            <a:pPr lvl="0"/>
            <a:r>
              <a:rPr lang="en-US" dirty="0">
                <a:latin typeface="Georgia" panose="02040502050405020303" pitchFamily="18" charset="0"/>
              </a:rPr>
              <a:t>Aggressive handling of tissues that result in tissues damage.  </a:t>
            </a:r>
          </a:p>
          <a:p>
            <a:pPr lvl="0"/>
            <a:r>
              <a:rPr lang="en-US" dirty="0">
                <a:latin typeface="Georgia" panose="02040502050405020303" pitchFamily="18" charset="0"/>
              </a:rPr>
              <a:t>Misinterpretation (this is unique to minimally invasive surgery due to the misreading of a two-dimensional image) </a:t>
            </a:r>
          </a:p>
          <a:p>
            <a:pPr lvl="0"/>
            <a:r>
              <a:rPr lang="en-US" dirty="0">
                <a:latin typeface="Georgia" panose="02040502050405020303" pitchFamily="18" charset="0"/>
              </a:rPr>
              <a:t>Misuse of surgical instruments (e.g. diathermy)</a:t>
            </a:r>
          </a:p>
          <a:p>
            <a:pPr lvl="0"/>
            <a:r>
              <a:rPr lang="en-US" dirty="0">
                <a:latin typeface="Georgia" panose="02040502050405020303" pitchFamily="18" charset="0"/>
              </a:rPr>
              <a:t>Missed iatrogenic injury (e.g. bile duct injury or bowel perforation)</a:t>
            </a:r>
          </a:p>
          <a:p>
            <a:endParaRPr lang="en-US" dirty="0"/>
          </a:p>
        </p:txBody>
      </p:sp>
    </p:spTree>
    <p:extLst>
      <p:ext uri="{BB962C8B-B14F-4D97-AF65-F5344CB8AC3E}">
        <p14:creationId xmlns:p14="http://schemas.microsoft.com/office/powerpoint/2010/main" val="39519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771526" y="365125"/>
            <a:ext cx="10515600" cy="787400"/>
          </a:xfrm>
          <a:solidFill>
            <a:schemeClr val="accent4">
              <a:lumMod val="20000"/>
              <a:lumOff val="80000"/>
            </a:schemeClr>
          </a:solidFill>
        </p:spPr>
        <p:txBody>
          <a:bodyPr>
            <a:normAutofit/>
          </a:bodyPr>
          <a:lstStyle/>
          <a:p>
            <a:r>
              <a:rPr lang="en-US" b="1" dirty="0">
                <a:solidFill>
                  <a:srgbClr val="C00000"/>
                </a:solidFill>
                <a:latin typeface="Cambria Math" panose="02040503050406030204" pitchFamily="18" charset="0"/>
                <a:ea typeface="Cambria Math" panose="02040503050406030204" pitchFamily="18" charset="0"/>
              </a:rPr>
              <a:t>Ethical aspect of surgery</a:t>
            </a:r>
            <a:endParaRPr lang="en-US" dirty="0">
              <a:solidFill>
                <a:srgbClr val="C00000"/>
              </a:solidFill>
              <a:latin typeface="Cambria Math" panose="02040503050406030204" pitchFamily="18" charset="0"/>
              <a:ea typeface="Cambria Math" panose="02040503050406030204" pitchFamily="18" charset="0"/>
            </a:endParaRPr>
          </a:p>
        </p:txBody>
      </p:sp>
      <p:sp>
        <p:nvSpPr>
          <p:cNvPr id="3" name="عنصر نائب للمحتوى 2"/>
          <p:cNvSpPr>
            <a:spLocks noGrp="1"/>
          </p:cNvSpPr>
          <p:nvPr>
            <p:ph idx="1"/>
          </p:nvPr>
        </p:nvSpPr>
        <p:spPr>
          <a:xfrm>
            <a:off x="771525" y="1295400"/>
            <a:ext cx="10515600" cy="5410200"/>
          </a:xfrm>
          <a:solidFill>
            <a:schemeClr val="accent4">
              <a:lumMod val="20000"/>
              <a:lumOff val="80000"/>
            </a:schemeClr>
          </a:solidFill>
        </p:spPr>
        <p:txBody>
          <a:bodyPr>
            <a:normAutofit lnSpcReduction="10000"/>
          </a:bodyPr>
          <a:lstStyle/>
          <a:p>
            <a:pPr marL="0" indent="0">
              <a:buNone/>
            </a:pPr>
            <a:endParaRPr lang="en-US" b="1" dirty="0">
              <a:solidFill>
                <a:srgbClr val="0070C0"/>
              </a:solidFill>
              <a:latin typeface="Georgia" panose="02040502050405020303" pitchFamily="18" charset="0"/>
            </a:endParaRPr>
          </a:p>
          <a:p>
            <a:pPr marL="0" indent="0">
              <a:buNone/>
            </a:pPr>
            <a:r>
              <a:rPr lang="en-US" b="1" dirty="0">
                <a:solidFill>
                  <a:srgbClr val="0070C0"/>
                </a:solidFill>
                <a:latin typeface="Georgia" panose="02040502050405020303" pitchFamily="18" charset="0"/>
              </a:rPr>
              <a:t>Informed consent</a:t>
            </a:r>
            <a:endParaRPr lang="en-US" dirty="0">
              <a:solidFill>
                <a:srgbClr val="0070C0"/>
              </a:solidFill>
              <a:latin typeface="Georgia" panose="02040502050405020303" pitchFamily="18" charset="0"/>
            </a:endParaRPr>
          </a:p>
          <a:p>
            <a:pPr lvl="0"/>
            <a:r>
              <a:rPr lang="en-US" dirty="0">
                <a:latin typeface="Georgia" panose="02040502050405020303" pitchFamily="18" charset="0"/>
              </a:rPr>
              <a:t>The surgical problem and the reasons why it needs surgery.</a:t>
            </a:r>
          </a:p>
          <a:p>
            <a:pPr lvl="0"/>
            <a:r>
              <a:rPr lang="en-US" dirty="0">
                <a:latin typeface="Georgia" panose="02040502050405020303" pitchFamily="18" charset="0"/>
              </a:rPr>
              <a:t>The proposed surgical procedure and how it might treat the surgical problem. </a:t>
            </a:r>
          </a:p>
          <a:p>
            <a:pPr lvl="0"/>
            <a:r>
              <a:rPr lang="en-US" dirty="0">
                <a:latin typeface="Georgia" panose="02040502050405020303" pitchFamily="18" charset="0"/>
              </a:rPr>
              <a:t>The expected complications of the proposed surgery. </a:t>
            </a:r>
          </a:p>
          <a:p>
            <a:pPr lvl="0"/>
            <a:r>
              <a:rPr lang="en-US" dirty="0">
                <a:latin typeface="Georgia" panose="02040502050405020303" pitchFamily="18" charset="0"/>
              </a:rPr>
              <a:t>The anticipated prognosis. </a:t>
            </a:r>
          </a:p>
          <a:p>
            <a:pPr lvl="0"/>
            <a:r>
              <a:rPr lang="en-US" dirty="0">
                <a:latin typeface="Georgia" panose="02040502050405020303" pitchFamily="18" charset="0"/>
              </a:rPr>
              <a:t>The alternative and potentially successful treatments. </a:t>
            </a:r>
          </a:p>
          <a:p>
            <a:pPr lvl="0"/>
            <a:r>
              <a:rPr lang="en-US" dirty="0">
                <a:latin typeface="Georgia" panose="02040502050405020303" pitchFamily="18" charset="0"/>
              </a:rPr>
              <a:t>The consequences of no treatment at all. </a:t>
            </a:r>
          </a:p>
          <a:p>
            <a:pPr marL="0" indent="0">
              <a:buNone/>
            </a:pPr>
            <a:endParaRPr lang="en-US" b="1" dirty="0">
              <a:solidFill>
                <a:srgbClr val="0070C0"/>
              </a:solidFill>
              <a:latin typeface="Georgia" panose="02040502050405020303" pitchFamily="18" charset="0"/>
            </a:endParaRPr>
          </a:p>
          <a:p>
            <a:pPr marL="0" indent="0">
              <a:buNone/>
            </a:pPr>
            <a:r>
              <a:rPr lang="en-US" b="1" dirty="0">
                <a:solidFill>
                  <a:srgbClr val="0070C0"/>
                </a:solidFill>
                <a:latin typeface="Georgia" panose="02040502050405020303" pitchFamily="18" charset="0"/>
              </a:rPr>
              <a:t>Confidentiality</a:t>
            </a:r>
            <a:endParaRPr lang="en-US" dirty="0">
              <a:solidFill>
                <a:srgbClr val="0070C0"/>
              </a:solidFill>
              <a:latin typeface="Georgia" panose="02040502050405020303" pitchFamily="18" charset="0"/>
            </a:endParaRPr>
          </a:p>
          <a:p>
            <a:endParaRPr lang="en-US" dirty="0"/>
          </a:p>
        </p:txBody>
      </p:sp>
    </p:spTree>
    <p:extLst>
      <p:ext uri="{BB962C8B-B14F-4D97-AF65-F5344CB8AC3E}">
        <p14:creationId xmlns:p14="http://schemas.microsoft.com/office/powerpoint/2010/main" val="3767983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28675"/>
            <a:ext cx="10515600" cy="5348288"/>
          </a:xfrm>
          <a:solidFill>
            <a:schemeClr val="accent4">
              <a:lumMod val="20000"/>
              <a:lumOff val="80000"/>
            </a:schemeClr>
          </a:solidFill>
        </p:spPr>
        <p:txBody>
          <a:bodyPr/>
          <a:lstStyle/>
          <a:p>
            <a:endParaRPr lang="en-US" dirty="0"/>
          </a:p>
          <a:p>
            <a:endParaRPr lang="en-US" dirty="0"/>
          </a:p>
          <a:p>
            <a:endParaRPr lang="en-US" dirty="0"/>
          </a:p>
          <a:p>
            <a:pPr marL="0" indent="0" algn="ctr">
              <a:buNone/>
            </a:pPr>
            <a:r>
              <a:rPr lang="en-US" sz="9600" i="1" dirty="0">
                <a:solidFill>
                  <a:srgbClr val="C00000"/>
                </a:solidFill>
                <a:latin typeface="Algerian" panose="04020705040A02060702" pitchFamily="82" charset="0"/>
              </a:rPr>
              <a:t>THANK  YOU </a:t>
            </a:r>
          </a:p>
        </p:txBody>
      </p:sp>
    </p:spTree>
    <p:extLst>
      <p:ext uri="{BB962C8B-B14F-4D97-AF65-F5344CB8AC3E}">
        <p14:creationId xmlns:p14="http://schemas.microsoft.com/office/powerpoint/2010/main" val="199042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508000"/>
            <a:ext cx="10515600" cy="1325563"/>
          </a:xfrm>
          <a:solidFill>
            <a:schemeClr val="accent4">
              <a:lumMod val="20000"/>
              <a:lumOff val="80000"/>
            </a:schemeClr>
          </a:solidFill>
        </p:spPr>
        <p:txBody>
          <a:bodyPr/>
          <a:lstStyle/>
          <a:p>
            <a:r>
              <a:rPr lang="en-US" b="1" dirty="0">
                <a:solidFill>
                  <a:srgbClr val="C00000"/>
                </a:solidFill>
                <a:latin typeface="Cambria Math" panose="02040503050406030204" pitchFamily="18" charset="0"/>
                <a:ea typeface="Cambria Math" panose="02040503050406030204" pitchFamily="18" charset="0"/>
              </a:rPr>
              <a:t>Patient safety incidents</a:t>
            </a:r>
            <a:endParaRPr lang="en-US" dirty="0">
              <a:solidFill>
                <a:srgbClr val="C00000"/>
              </a:solidFill>
              <a:latin typeface="Cambria Math" panose="02040503050406030204" pitchFamily="18" charset="0"/>
              <a:ea typeface="Cambria Math" panose="02040503050406030204" pitchFamily="18" charset="0"/>
            </a:endParaRPr>
          </a:p>
        </p:txBody>
      </p:sp>
      <p:sp>
        <p:nvSpPr>
          <p:cNvPr id="3" name="عنصر نائب للمحتوى 2"/>
          <p:cNvSpPr>
            <a:spLocks noGrp="1"/>
          </p:cNvSpPr>
          <p:nvPr>
            <p:ph idx="1"/>
          </p:nvPr>
        </p:nvSpPr>
        <p:spPr>
          <a:xfrm>
            <a:off x="838200" y="2159000"/>
            <a:ext cx="10515600" cy="4351338"/>
          </a:xfrm>
          <a:solidFill>
            <a:schemeClr val="accent4">
              <a:lumMod val="20000"/>
              <a:lumOff val="80000"/>
            </a:schemeClr>
          </a:solidFill>
        </p:spPr>
        <p:txBody>
          <a:bodyPr/>
          <a:lstStyle/>
          <a:p>
            <a:endParaRPr lang="en-US" dirty="0">
              <a:effectLst/>
              <a:latin typeface="Batang" panose="02030600000101010101" pitchFamily="18" charset="-127"/>
              <a:cs typeface="Goudy"/>
            </a:endParaRPr>
          </a:p>
          <a:p>
            <a:pPr marL="514350" indent="-514350" algn="just">
              <a:buFont typeface="+mj-lt"/>
              <a:buAutoNum type="arabicPeriod"/>
            </a:pPr>
            <a:r>
              <a:rPr lang="en-US" sz="3200" dirty="0">
                <a:effectLst/>
                <a:latin typeface="Georgia" panose="02040502050405020303" pitchFamily="18" charset="0"/>
                <a:cs typeface="Goudy"/>
              </a:rPr>
              <a:t>These are preventable events that may cause unnecessary harm to the patient. </a:t>
            </a:r>
          </a:p>
          <a:p>
            <a:pPr marL="514350" indent="-514350" algn="just">
              <a:buFont typeface="+mj-lt"/>
              <a:buAutoNum type="arabicPeriod"/>
            </a:pPr>
            <a:endParaRPr lang="en-US" sz="3200" dirty="0">
              <a:effectLst/>
              <a:latin typeface="Georgia" panose="02040502050405020303" pitchFamily="18" charset="0"/>
              <a:cs typeface="Goudy"/>
            </a:endParaRPr>
          </a:p>
          <a:p>
            <a:pPr marL="514350" indent="-514350" algn="just">
              <a:buFont typeface="+mj-lt"/>
              <a:buAutoNum type="arabicPeriod"/>
            </a:pPr>
            <a:r>
              <a:rPr lang="en-US" sz="3200" dirty="0">
                <a:effectLst/>
                <a:latin typeface="Georgia" panose="02040502050405020303" pitchFamily="18" charset="0"/>
                <a:cs typeface="Goudy"/>
              </a:rPr>
              <a:t>Patient safety has become a will established healthcare discipline with structured approaches which guarantee that all affected patients are cared for and informed. </a:t>
            </a:r>
            <a:endParaRPr lang="en-US" sz="3200" dirty="0">
              <a:latin typeface="Georgia" panose="02040502050405020303" pitchFamily="18" charset="0"/>
            </a:endParaRPr>
          </a:p>
        </p:txBody>
      </p:sp>
    </p:spTree>
    <p:extLst>
      <p:ext uri="{BB962C8B-B14F-4D97-AF65-F5344CB8AC3E}">
        <p14:creationId xmlns:p14="http://schemas.microsoft.com/office/powerpoint/2010/main" val="130747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873125"/>
          </a:xfrm>
          <a:solidFill>
            <a:schemeClr val="accent4">
              <a:lumMod val="20000"/>
              <a:lumOff val="80000"/>
            </a:schemeClr>
          </a:solidFill>
        </p:spPr>
        <p:txBody>
          <a:bodyPr/>
          <a:lstStyle/>
          <a:p>
            <a:r>
              <a:rPr lang="en-US" b="1" dirty="0">
                <a:solidFill>
                  <a:srgbClr val="C00000"/>
                </a:solidFill>
                <a:latin typeface="Cambria Math" panose="02040503050406030204" pitchFamily="18" charset="0"/>
                <a:ea typeface="Cambria Math" panose="02040503050406030204" pitchFamily="18" charset="0"/>
              </a:rPr>
              <a:t>Classification of patient safety incidents   </a:t>
            </a:r>
            <a:endParaRPr lang="en-US" dirty="0">
              <a:solidFill>
                <a:srgbClr val="C00000"/>
              </a:solidFill>
              <a:latin typeface="Cambria Math" panose="02040503050406030204" pitchFamily="18" charset="0"/>
              <a:ea typeface="Cambria Math" panose="02040503050406030204" pitchFamily="18" charset="0"/>
            </a:endParaRPr>
          </a:p>
        </p:txBody>
      </p:sp>
      <p:sp>
        <p:nvSpPr>
          <p:cNvPr id="3" name="عنصر نائب للمحتوى 2"/>
          <p:cNvSpPr>
            <a:spLocks noGrp="1"/>
          </p:cNvSpPr>
          <p:nvPr>
            <p:ph idx="1"/>
          </p:nvPr>
        </p:nvSpPr>
        <p:spPr>
          <a:xfrm>
            <a:off x="838200" y="1504950"/>
            <a:ext cx="10515600" cy="4933950"/>
          </a:xfrm>
          <a:solidFill>
            <a:schemeClr val="accent4">
              <a:lumMod val="20000"/>
              <a:lumOff val="80000"/>
            </a:schemeClr>
          </a:solidFill>
        </p:spPr>
        <p:txBody>
          <a:bodyPr/>
          <a:lstStyle/>
          <a:p>
            <a:pPr marL="0" lvl="0" indent="0" algn="just">
              <a:lnSpc>
                <a:spcPct val="107000"/>
              </a:lnSpc>
              <a:buClr>
                <a:srgbClr val="0070C0"/>
              </a:buClr>
              <a:buSzPts val="1200"/>
              <a:buNone/>
            </a:pPr>
            <a:r>
              <a:rPr lang="en-US" sz="3200" b="1" dirty="0">
                <a:solidFill>
                  <a:srgbClr val="0070C0"/>
                </a:solidFill>
                <a:effectLst/>
                <a:latin typeface="Book Antiqua" panose="02040602050305030304" pitchFamily="18" charset="0"/>
                <a:ea typeface="Calibri" panose="020F0502020204030204" pitchFamily="34" charset="0"/>
                <a:cs typeface="Futura-Light"/>
              </a:rPr>
              <a:t>Adverse event.</a:t>
            </a:r>
            <a:r>
              <a:rPr lang="en-US" sz="3200" dirty="0">
                <a:solidFill>
                  <a:srgbClr val="0070C0"/>
                </a:solidFill>
                <a:effectLst/>
                <a:latin typeface="Book Antiqua" panose="02040602050305030304" pitchFamily="18" charset="0"/>
                <a:ea typeface="Calibri" panose="020F0502020204030204" pitchFamily="34" charset="0"/>
                <a:cs typeface="Futura-Light"/>
              </a:rPr>
              <a:t> </a:t>
            </a:r>
            <a:r>
              <a:rPr lang="en-US" dirty="0">
                <a:effectLst/>
                <a:latin typeface="Georgia" panose="02040502050405020303" pitchFamily="18" charset="0"/>
                <a:ea typeface="Calibri" panose="020F0502020204030204" pitchFamily="34" charset="0"/>
                <a:cs typeface="Futura-Light"/>
              </a:rPr>
              <a:t>This is an </a:t>
            </a:r>
            <a:r>
              <a:rPr lang="en-US" dirty="0">
                <a:solidFill>
                  <a:srgbClr val="000000"/>
                </a:solidFill>
                <a:effectLst/>
                <a:latin typeface="Georgia" panose="02040502050405020303" pitchFamily="18" charset="0"/>
                <a:ea typeface="Calibri" panose="020F0502020204030204" pitchFamily="34" charset="0"/>
                <a:cs typeface="Futura-Light"/>
              </a:rPr>
              <a:t>incident that leads to patient harm. </a:t>
            </a:r>
          </a:p>
          <a:p>
            <a:pPr marL="342900" lvl="0" indent="-342900" algn="just">
              <a:lnSpc>
                <a:spcPct val="107000"/>
              </a:lnSpc>
              <a:buClr>
                <a:srgbClr val="0070C0"/>
              </a:buClr>
              <a:buSzPts val="1200"/>
              <a:buFont typeface="Batang" panose="02030600000101010101" pitchFamily="18" charset="-127"/>
              <a:buAutoNum type="arabicPeriod"/>
            </a:pPr>
            <a:endParaRPr lang="en-US" dirty="0">
              <a:effectLst/>
              <a:latin typeface="Georgia" panose="02040502050405020303" pitchFamily="18" charset="0"/>
              <a:ea typeface="Calibri" panose="020F0502020204030204" pitchFamily="34" charset="0"/>
              <a:cs typeface="Arial" panose="020B0604020202020204" pitchFamily="34" charset="0"/>
            </a:endParaRPr>
          </a:p>
          <a:p>
            <a:pPr marL="0" lvl="0" indent="0" algn="just">
              <a:lnSpc>
                <a:spcPct val="107000"/>
              </a:lnSpc>
              <a:spcAft>
                <a:spcPts val="0"/>
              </a:spcAft>
              <a:buClr>
                <a:srgbClr val="0070C0"/>
              </a:buClr>
              <a:buSzPts val="1200"/>
              <a:buNone/>
            </a:pPr>
            <a:r>
              <a:rPr lang="en-US" sz="3200" b="1" dirty="0">
                <a:solidFill>
                  <a:srgbClr val="0070C0"/>
                </a:solidFill>
                <a:effectLst/>
                <a:latin typeface="Book Antiqua" panose="02040602050305030304" pitchFamily="18" charset="0"/>
                <a:ea typeface="Calibri" panose="020F0502020204030204" pitchFamily="34" charset="0"/>
                <a:cs typeface="Futura-Light"/>
              </a:rPr>
              <a:t>Near miss.</a:t>
            </a:r>
            <a:r>
              <a:rPr lang="en-US" sz="3200" dirty="0">
                <a:solidFill>
                  <a:srgbClr val="0070C0"/>
                </a:solidFill>
                <a:effectLst/>
                <a:latin typeface="Book Antiqua" panose="02040602050305030304" pitchFamily="18" charset="0"/>
                <a:ea typeface="Calibri" panose="020F0502020204030204" pitchFamily="34" charset="0"/>
                <a:cs typeface="Futura-Light"/>
              </a:rPr>
              <a:t> </a:t>
            </a:r>
            <a:r>
              <a:rPr lang="en-US" dirty="0">
                <a:effectLst/>
                <a:latin typeface="Georgia" panose="02040502050405020303" pitchFamily="18" charset="0"/>
                <a:ea typeface="Calibri" panose="020F0502020204030204" pitchFamily="34" charset="0"/>
                <a:cs typeface="Futura-Light"/>
              </a:rPr>
              <a:t>This is an </a:t>
            </a:r>
            <a:r>
              <a:rPr lang="en-US" dirty="0">
                <a:solidFill>
                  <a:srgbClr val="000000"/>
                </a:solidFill>
                <a:effectLst/>
                <a:latin typeface="Georgia" panose="02040502050405020303" pitchFamily="18" charset="0"/>
                <a:ea typeface="Calibri" panose="020F0502020204030204" pitchFamily="34" charset="0"/>
                <a:cs typeface="Futura-Light"/>
              </a:rPr>
              <a:t>incident which could have caused unaccepted consequences but did not occur, either by chance or by preventing the occurrence of the event in appropriate time.</a:t>
            </a:r>
          </a:p>
          <a:p>
            <a:pPr marL="0" lvl="0" indent="0" algn="just">
              <a:lnSpc>
                <a:spcPct val="107000"/>
              </a:lnSpc>
              <a:spcAft>
                <a:spcPts val="0"/>
              </a:spcAft>
              <a:buClr>
                <a:srgbClr val="0070C0"/>
              </a:buClr>
              <a:buSzPts val="1200"/>
              <a:buNone/>
            </a:pPr>
            <a:r>
              <a:rPr lang="en-US" dirty="0">
                <a:solidFill>
                  <a:srgbClr val="000000"/>
                </a:solidFill>
                <a:effectLst/>
                <a:latin typeface="Georgia" panose="02040502050405020303" pitchFamily="18" charset="0"/>
                <a:ea typeface="Calibri" panose="020F0502020204030204" pitchFamily="34" charset="0"/>
                <a:cs typeface="Futura-Light"/>
              </a:rPr>
              <a:t> </a:t>
            </a:r>
            <a:endParaRPr lang="en-US" dirty="0">
              <a:effectLst/>
              <a:latin typeface="Georgia" panose="02040502050405020303" pitchFamily="18" charset="0"/>
              <a:ea typeface="Calibri" panose="020F0502020204030204" pitchFamily="34" charset="0"/>
              <a:cs typeface="Arial" panose="020B0604020202020204" pitchFamily="34" charset="0"/>
            </a:endParaRPr>
          </a:p>
          <a:p>
            <a:pPr marL="0" lvl="0" indent="0" algn="just">
              <a:lnSpc>
                <a:spcPct val="107000"/>
              </a:lnSpc>
              <a:spcAft>
                <a:spcPts val="0"/>
              </a:spcAft>
              <a:buClr>
                <a:srgbClr val="0070C0"/>
              </a:buClr>
              <a:buSzPts val="1200"/>
              <a:buNone/>
            </a:pPr>
            <a:r>
              <a:rPr lang="en-US" sz="3200" b="1" dirty="0">
                <a:solidFill>
                  <a:srgbClr val="0070C0"/>
                </a:solidFill>
                <a:effectLst/>
                <a:latin typeface="Georgia" panose="02040502050405020303" pitchFamily="18" charset="0"/>
                <a:ea typeface="Calibri" panose="020F0502020204030204" pitchFamily="34" charset="0"/>
                <a:cs typeface="Futura-Light"/>
              </a:rPr>
              <a:t>No-harm event.</a:t>
            </a:r>
            <a:r>
              <a:rPr lang="en-US" sz="3200" dirty="0">
                <a:solidFill>
                  <a:srgbClr val="0070C0"/>
                </a:solidFill>
                <a:effectLst/>
                <a:latin typeface="Georgia" panose="02040502050405020303" pitchFamily="18" charset="0"/>
                <a:ea typeface="Calibri" panose="020F0502020204030204" pitchFamily="34" charset="0"/>
                <a:cs typeface="Futura-Light"/>
              </a:rPr>
              <a:t> </a:t>
            </a:r>
            <a:r>
              <a:rPr lang="en-US" dirty="0">
                <a:effectLst/>
                <a:latin typeface="Georgia" panose="02040502050405020303" pitchFamily="18" charset="0"/>
                <a:ea typeface="Calibri" panose="020F0502020204030204" pitchFamily="34" charset="0"/>
                <a:cs typeface="Futura-Light"/>
              </a:rPr>
              <a:t>This is </a:t>
            </a:r>
            <a:r>
              <a:rPr lang="en-US" dirty="0">
                <a:solidFill>
                  <a:srgbClr val="000000"/>
                </a:solidFill>
                <a:effectLst/>
                <a:latin typeface="Georgia" panose="02040502050405020303" pitchFamily="18" charset="0"/>
                <a:ea typeface="Calibri" panose="020F0502020204030204" pitchFamily="34" charset="0"/>
                <a:cs typeface="Futura-Light"/>
              </a:rPr>
              <a:t>an incident which occurs but did not harm the patient.</a:t>
            </a:r>
            <a:r>
              <a:rPr lang="en-US" dirty="0">
                <a:solidFill>
                  <a:srgbClr val="000000"/>
                </a:solidFill>
                <a:effectLst/>
                <a:ea typeface="Calibri" panose="020F0502020204030204" pitchFamily="34" charset="0"/>
                <a:cs typeface="Futura-Light"/>
              </a:rPr>
              <a:t>  </a:t>
            </a:r>
            <a:endParaRPr lang="en-US" dirty="0">
              <a:effectLst/>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0851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804648"/>
          </a:xfrm>
          <a:solidFill>
            <a:schemeClr val="accent4">
              <a:lumMod val="20000"/>
              <a:lumOff val="80000"/>
            </a:schemeClr>
          </a:solidFill>
        </p:spPr>
        <p:txBody>
          <a:bodyPr>
            <a:normAutofit/>
          </a:bodyPr>
          <a:lstStyle/>
          <a:p>
            <a:r>
              <a:rPr lang="en-US" sz="4000" b="1" dirty="0">
                <a:solidFill>
                  <a:srgbClr val="C00000"/>
                </a:solidFill>
                <a:latin typeface="Cambria Math" panose="02040503050406030204" pitchFamily="18" charset="0"/>
                <a:ea typeface="Cambria Math" panose="02040503050406030204" pitchFamily="18" charset="0"/>
              </a:rPr>
              <a:t>Common causes of adverse events in healthcare </a:t>
            </a:r>
            <a:endParaRPr lang="en-US" sz="4000" dirty="0">
              <a:solidFill>
                <a:srgbClr val="C00000"/>
              </a:solidFill>
              <a:latin typeface="Cambria Math" panose="02040503050406030204" pitchFamily="18" charset="0"/>
              <a:ea typeface="Cambria Math" panose="02040503050406030204" pitchFamily="18" charset="0"/>
            </a:endParaRPr>
          </a:p>
        </p:txBody>
      </p:sp>
      <p:sp>
        <p:nvSpPr>
          <p:cNvPr id="3" name="عنصر نائب للمحتوى 2"/>
          <p:cNvSpPr>
            <a:spLocks noGrp="1"/>
          </p:cNvSpPr>
          <p:nvPr>
            <p:ph idx="1"/>
          </p:nvPr>
        </p:nvSpPr>
        <p:spPr>
          <a:xfrm>
            <a:off x="838200" y="1433384"/>
            <a:ext cx="10515600" cy="4743579"/>
          </a:xfrm>
          <a:solidFill>
            <a:schemeClr val="accent4">
              <a:lumMod val="20000"/>
              <a:lumOff val="80000"/>
            </a:schemeClr>
          </a:solidFill>
        </p:spPr>
        <p:txBody>
          <a:bodyPr/>
          <a:lstStyle/>
          <a:p>
            <a:pPr marL="0" indent="0" algn="just">
              <a:buNone/>
            </a:pPr>
            <a:r>
              <a:rPr lang="en-US" sz="3200" dirty="0">
                <a:latin typeface="Georgia" panose="02040502050405020303" pitchFamily="18" charset="0"/>
              </a:rPr>
              <a:t>The most common factors that result in patient safety incidents are inadequate communication between:</a:t>
            </a:r>
          </a:p>
          <a:p>
            <a:pPr marL="0" indent="0">
              <a:buNone/>
            </a:pPr>
            <a:endParaRPr lang="en-US" sz="3200" dirty="0">
              <a:latin typeface="Georgia" panose="02040502050405020303" pitchFamily="18" charset="0"/>
            </a:endParaRPr>
          </a:p>
          <a:p>
            <a:pPr marL="514350" indent="-514350" algn="just">
              <a:buFont typeface="+mj-lt"/>
              <a:buAutoNum type="arabicPeriod"/>
            </a:pPr>
            <a:r>
              <a:rPr lang="en-US" sz="3200" dirty="0">
                <a:latin typeface="Georgia" panose="02040502050405020303" pitchFamily="18" charset="0"/>
              </a:rPr>
              <a:t>The members of medical staff</a:t>
            </a:r>
          </a:p>
          <a:p>
            <a:pPr marL="514350" indent="-514350" algn="just">
              <a:buFont typeface="+mj-lt"/>
              <a:buAutoNum type="arabicPeriod"/>
            </a:pPr>
            <a:r>
              <a:rPr lang="en-US" sz="3200" dirty="0">
                <a:latin typeface="Georgia" panose="02040502050405020303" pitchFamily="18" charset="0"/>
              </a:rPr>
              <a:t>The medical staff and the patients or the members of the patient family. </a:t>
            </a:r>
          </a:p>
          <a:p>
            <a:endParaRPr lang="en-US" dirty="0"/>
          </a:p>
        </p:txBody>
      </p:sp>
    </p:spTree>
    <p:extLst>
      <p:ext uri="{BB962C8B-B14F-4D97-AF65-F5344CB8AC3E}">
        <p14:creationId xmlns:p14="http://schemas.microsoft.com/office/powerpoint/2010/main" val="1942082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722270"/>
          </a:xfrm>
          <a:solidFill>
            <a:schemeClr val="accent4">
              <a:lumMod val="20000"/>
              <a:lumOff val="80000"/>
            </a:schemeClr>
          </a:solidFill>
        </p:spPr>
        <p:txBody>
          <a:bodyPr/>
          <a:lstStyle/>
          <a:p>
            <a:r>
              <a:rPr lang="en-US" b="1" dirty="0">
                <a:solidFill>
                  <a:srgbClr val="C00000"/>
                </a:solidFill>
                <a:latin typeface="Cambria Math" panose="02040503050406030204" pitchFamily="18" charset="0"/>
                <a:ea typeface="Cambria Math" panose="02040503050406030204" pitchFamily="18" charset="0"/>
              </a:rPr>
              <a:t>Causes of patient safety incidents</a:t>
            </a:r>
            <a:endParaRPr lang="en-US" dirty="0">
              <a:solidFill>
                <a:srgbClr val="C00000"/>
              </a:solidFill>
              <a:latin typeface="Cambria Math" panose="02040503050406030204" pitchFamily="18" charset="0"/>
              <a:ea typeface="Cambria Math" panose="02040503050406030204" pitchFamily="18" charset="0"/>
            </a:endParaRPr>
          </a:p>
        </p:txBody>
      </p:sp>
      <p:sp>
        <p:nvSpPr>
          <p:cNvPr id="3" name="عنصر نائب للمحتوى 2"/>
          <p:cNvSpPr>
            <a:spLocks noGrp="1"/>
          </p:cNvSpPr>
          <p:nvPr>
            <p:ph idx="1"/>
          </p:nvPr>
        </p:nvSpPr>
        <p:spPr>
          <a:xfrm>
            <a:off x="838200" y="1257300"/>
            <a:ext cx="10515600" cy="5316495"/>
          </a:xfrm>
          <a:solidFill>
            <a:schemeClr val="accent4">
              <a:lumMod val="20000"/>
              <a:lumOff val="80000"/>
            </a:schemeClr>
          </a:solidFill>
        </p:spPr>
        <p:txBody>
          <a:bodyPr>
            <a:normAutofit lnSpcReduction="10000"/>
          </a:bodyPr>
          <a:lstStyle/>
          <a:p>
            <a:pPr marL="0" lvl="0" indent="0">
              <a:buNone/>
            </a:pPr>
            <a:r>
              <a:rPr lang="en-US" sz="3200" b="1" dirty="0">
                <a:solidFill>
                  <a:srgbClr val="0070C0"/>
                </a:solidFill>
                <a:latin typeface="Book Antiqua" panose="02040602050305030304" pitchFamily="18" charset="0"/>
              </a:rPr>
              <a:t>A. Human factors</a:t>
            </a:r>
            <a:endParaRPr lang="en-US" sz="3200" dirty="0">
              <a:solidFill>
                <a:srgbClr val="0070C0"/>
              </a:solidFill>
              <a:latin typeface="Book Antiqua" panose="02040602050305030304" pitchFamily="18" charset="0"/>
            </a:endParaRPr>
          </a:p>
          <a:p>
            <a:pPr lvl="0"/>
            <a:r>
              <a:rPr lang="en-US" dirty="0">
                <a:latin typeface="Georgia" panose="02040502050405020303" pitchFamily="18" charset="0"/>
              </a:rPr>
              <a:t>Inadequate patient evaluation.</a:t>
            </a:r>
          </a:p>
          <a:p>
            <a:pPr lvl="0"/>
            <a:r>
              <a:rPr lang="en-US" dirty="0">
                <a:latin typeface="Georgia" panose="02040502050405020303" pitchFamily="18" charset="0"/>
              </a:rPr>
              <a:t>Delay or error in the diagnosis. </a:t>
            </a:r>
          </a:p>
          <a:p>
            <a:pPr lvl="0"/>
            <a:r>
              <a:rPr lang="en-US" dirty="0">
                <a:latin typeface="Georgia" panose="02040502050405020303" pitchFamily="18" charset="0"/>
              </a:rPr>
              <a:t>Inappropriate use or interpretation of investigations. </a:t>
            </a:r>
          </a:p>
          <a:p>
            <a:pPr lvl="0"/>
            <a:r>
              <a:rPr lang="en-US" dirty="0">
                <a:latin typeface="Georgia" panose="02040502050405020303" pitchFamily="18" charset="0"/>
              </a:rPr>
              <a:t>Error in doing an investigations, procedure, or treatment. </a:t>
            </a:r>
          </a:p>
          <a:p>
            <a:pPr lvl="0"/>
            <a:r>
              <a:rPr lang="en-US" dirty="0">
                <a:latin typeface="Georgia" panose="02040502050405020303" pitchFamily="18" charset="0"/>
              </a:rPr>
              <a:t>Inappropriate follow up or monitoring of the treatment.   </a:t>
            </a:r>
          </a:p>
          <a:p>
            <a:pPr lvl="0"/>
            <a:r>
              <a:rPr lang="en-US" dirty="0">
                <a:latin typeface="Georgia" panose="02040502050405020303" pitchFamily="18" charset="0"/>
              </a:rPr>
              <a:t>Lack of experience.     </a:t>
            </a:r>
          </a:p>
          <a:p>
            <a:pPr lvl="0"/>
            <a:r>
              <a:rPr lang="en-US" dirty="0">
                <a:latin typeface="Georgia" panose="02040502050405020303" pitchFamily="18" charset="0"/>
              </a:rPr>
              <a:t>Work over load and pressure of time. </a:t>
            </a:r>
          </a:p>
          <a:p>
            <a:pPr lvl="0"/>
            <a:r>
              <a:rPr lang="en-US" dirty="0">
                <a:latin typeface="Georgia" panose="02040502050405020303" pitchFamily="18" charset="0"/>
              </a:rPr>
              <a:t>Psychological or personal reasons (e.g. depression or drug abuse).</a:t>
            </a:r>
          </a:p>
          <a:p>
            <a:pPr lvl="0"/>
            <a:r>
              <a:rPr lang="en-US" dirty="0">
                <a:latin typeface="Georgia" panose="02040502050405020303" pitchFamily="18" charset="0"/>
              </a:rPr>
              <a:t>Variation in patient and environment of the work place. </a:t>
            </a:r>
          </a:p>
          <a:p>
            <a:endParaRPr lang="en-US" dirty="0"/>
          </a:p>
        </p:txBody>
      </p:sp>
    </p:spTree>
    <p:extLst>
      <p:ext uri="{BB962C8B-B14F-4D97-AF65-F5344CB8AC3E}">
        <p14:creationId xmlns:p14="http://schemas.microsoft.com/office/powerpoint/2010/main" val="380604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44842"/>
            <a:ext cx="10515600" cy="6244281"/>
          </a:xfrm>
          <a:solidFill>
            <a:schemeClr val="accent4">
              <a:lumMod val="20000"/>
              <a:lumOff val="80000"/>
            </a:schemeClr>
          </a:solidFill>
        </p:spPr>
        <p:txBody>
          <a:bodyPr>
            <a:normAutofit lnSpcReduction="10000"/>
          </a:bodyPr>
          <a:lstStyle/>
          <a:p>
            <a:pPr marL="0" lvl="0" indent="0">
              <a:buNone/>
            </a:pPr>
            <a:endParaRPr lang="en-US" b="1" dirty="0">
              <a:solidFill>
                <a:srgbClr val="0070C0"/>
              </a:solidFill>
            </a:endParaRPr>
          </a:p>
          <a:p>
            <a:pPr marL="0" lvl="0" indent="0">
              <a:buNone/>
            </a:pPr>
            <a:r>
              <a:rPr lang="en-US" sz="3200" b="1" dirty="0">
                <a:solidFill>
                  <a:srgbClr val="0070C0"/>
                </a:solidFill>
                <a:latin typeface="Georgia" panose="02040502050405020303" pitchFamily="18" charset="0"/>
              </a:rPr>
              <a:t>B. System failures</a:t>
            </a:r>
            <a:endParaRPr lang="en-US" sz="3200" dirty="0">
              <a:solidFill>
                <a:srgbClr val="0070C0"/>
              </a:solidFill>
              <a:latin typeface="Georgia" panose="02040502050405020303" pitchFamily="18" charset="0"/>
            </a:endParaRPr>
          </a:p>
          <a:p>
            <a:pPr lvl="0"/>
            <a:r>
              <a:rPr lang="en-US" dirty="0">
                <a:latin typeface="Georgia" panose="02040502050405020303" pitchFamily="18" charset="0"/>
              </a:rPr>
              <a:t>Inadequate communication between the medical staff.</a:t>
            </a:r>
          </a:p>
          <a:p>
            <a:pPr lvl="0"/>
            <a:r>
              <a:rPr lang="en-US" dirty="0">
                <a:latin typeface="Georgia" panose="02040502050405020303" pitchFamily="18" charset="0"/>
              </a:rPr>
              <a:t>Inadequate levels of medical staff. </a:t>
            </a:r>
          </a:p>
          <a:p>
            <a:pPr lvl="0"/>
            <a:r>
              <a:rPr lang="en-US" dirty="0">
                <a:latin typeface="Georgia" panose="02040502050405020303" pitchFamily="18" charset="0"/>
              </a:rPr>
              <a:t>Shut down of the reporting systems.</a:t>
            </a:r>
          </a:p>
          <a:p>
            <a:pPr lvl="0"/>
            <a:r>
              <a:rPr lang="en-US" dirty="0">
                <a:latin typeface="Georgia" panose="02040502050405020303" pitchFamily="18" charset="0"/>
              </a:rPr>
              <a:t>Inadequate coordination between the staff at the handovers. </a:t>
            </a:r>
          </a:p>
          <a:p>
            <a:pPr lvl="0"/>
            <a:r>
              <a:rPr lang="en-US" dirty="0">
                <a:latin typeface="Georgia" panose="02040502050405020303" pitchFamily="18" charset="0"/>
              </a:rPr>
              <a:t>Similarities between the drugs.  </a:t>
            </a:r>
          </a:p>
          <a:p>
            <a:pPr lvl="0"/>
            <a:r>
              <a:rPr lang="en-US" dirty="0">
                <a:latin typeface="Georgia" panose="02040502050405020303" pitchFamily="18" charset="0"/>
              </a:rPr>
              <a:t>Environment infrastructure and design.</a:t>
            </a:r>
          </a:p>
          <a:p>
            <a:pPr lvl="0"/>
            <a:r>
              <a:rPr lang="en-US" dirty="0">
                <a:latin typeface="Georgia" panose="02040502050405020303" pitchFamily="18" charset="0"/>
              </a:rPr>
              <a:t>Failure of the equipment, due to the lack of parts or skilled expertise. </a:t>
            </a:r>
          </a:p>
          <a:p>
            <a:pPr lvl="0"/>
            <a:r>
              <a:rPr lang="en-US" dirty="0">
                <a:latin typeface="Georgia" panose="02040502050405020303" pitchFamily="18" charset="0"/>
              </a:rPr>
              <a:t>Policies of cost-cutting taken by the health institute. </a:t>
            </a:r>
          </a:p>
          <a:p>
            <a:pPr lvl="0"/>
            <a:r>
              <a:rPr lang="en-US" dirty="0">
                <a:latin typeface="Georgia" panose="02040502050405020303" pitchFamily="18" charset="0"/>
              </a:rPr>
              <a:t>Inappropriate reporting systems of the incidents in patient safety.  </a:t>
            </a:r>
          </a:p>
          <a:p>
            <a:pPr marL="0" indent="0">
              <a:buNone/>
            </a:pPr>
            <a:endParaRPr lang="en-US" dirty="0"/>
          </a:p>
        </p:txBody>
      </p:sp>
    </p:spTree>
    <p:extLst>
      <p:ext uri="{BB962C8B-B14F-4D97-AF65-F5344CB8AC3E}">
        <p14:creationId xmlns:p14="http://schemas.microsoft.com/office/powerpoint/2010/main" val="258734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95416"/>
            <a:ext cx="10515600" cy="5781547"/>
          </a:xfrm>
          <a:solidFill>
            <a:schemeClr val="accent4">
              <a:lumMod val="20000"/>
              <a:lumOff val="80000"/>
            </a:schemeClr>
          </a:solidFill>
        </p:spPr>
        <p:txBody>
          <a:bodyPr/>
          <a:lstStyle/>
          <a:p>
            <a:pPr marL="0" lvl="0" indent="0">
              <a:buNone/>
            </a:pPr>
            <a:endParaRPr lang="en-US" sz="3200" b="1" dirty="0">
              <a:solidFill>
                <a:srgbClr val="0070C0"/>
              </a:solidFill>
              <a:latin typeface="Book Antiqua" panose="02040602050305030304" pitchFamily="18" charset="0"/>
            </a:endParaRPr>
          </a:p>
          <a:p>
            <a:pPr marL="0" lvl="0" indent="0">
              <a:buNone/>
            </a:pPr>
            <a:r>
              <a:rPr lang="en-US" sz="3200" b="1" dirty="0">
                <a:solidFill>
                  <a:srgbClr val="0070C0"/>
                </a:solidFill>
                <a:latin typeface="Book Antiqua" panose="02040602050305030304" pitchFamily="18" charset="0"/>
              </a:rPr>
              <a:t>C. Medical complexity</a:t>
            </a:r>
            <a:endParaRPr lang="en-US" sz="3200" dirty="0">
              <a:solidFill>
                <a:srgbClr val="0070C0"/>
              </a:solidFill>
              <a:latin typeface="Book Antiqua" panose="02040602050305030304" pitchFamily="18" charset="0"/>
            </a:endParaRPr>
          </a:p>
          <a:p>
            <a:pPr lvl="0"/>
            <a:r>
              <a:rPr lang="en-US" dirty="0">
                <a:latin typeface="Georgia" panose="02040502050405020303" pitchFamily="18" charset="0"/>
              </a:rPr>
              <a:t>A new advanced technologies (e.g. robotic surgery). </a:t>
            </a:r>
          </a:p>
          <a:p>
            <a:pPr lvl="0"/>
            <a:r>
              <a:rPr lang="en-US" dirty="0">
                <a:latin typeface="Georgia" panose="02040502050405020303" pitchFamily="18" charset="0"/>
              </a:rPr>
              <a:t>Side effects and interactions of medications. </a:t>
            </a:r>
          </a:p>
          <a:p>
            <a:pPr lvl="0"/>
            <a:r>
              <a:rPr lang="en-US" dirty="0">
                <a:latin typeface="Georgia" panose="02040502050405020303" pitchFamily="18" charset="0"/>
              </a:rPr>
              <a:t>Place of work (emergency room, operating theatres, intensive care unit)  </a:t>
            </a:r>
          </a:p>
          <a:p>
            <a:endParaRPr lang="en-US" dirty="0"/>
          </a:p>
        </p:txBody>
      </p:sp>
    </p:spTree>
    <p:extLst>
      <p:ext uri="{BB962C8B-B14F-4D97-AF65-F5344CB8AC3E}">
        <p14:creationId xmlns:p14="http://schemas.microsoft.com/office/powerpoint/2010/main" val="76300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00368"/>
            <a:ext cx="10515600" cy="541037"/>
          </a:xfrm>
          <a:solidFill>
            <a:schemeClr val="accent4">
              <a:lumMod val="20000"/>
              <a:lumOff val="80000"/>
            </a:schemeClr>
          </a:solidFill>
        </p:spPr>
        <p:txBody>
          <a:bodyPr>
            <a:normAutofit fontScale="90000"/>
          </a:bodyPr>
          <a:lstStyle/>
          <a:p>
            <a:r>
              <a:rPr lang="en-US" b="1" dirty="0">
                <a:solidFill>
                  <a:srgbClr val="C00000"/>
                </a:solidFill>
                <a:latin typeface="Cambria Math" panose="02040503050406030204" pitchFamily="18" charset="0"/>
                <a:ea typeface="Cambria Math" panose="02040503050406030204" pitchFamily="18" charset="0"/>
              </a:rPr>
              <a:t>Patient safety in the real working conditions</a:t>
            </a:r>
            <a:endParaRPr lang="en-US" dirty="0">
              <a:solidFill>
                <a:srgbClr val="C00000"/>
              </a:solidFill>
              <a:latin typeface="Cambria Math" panose="02040503050406030204" pitchFamily="18" charset="0"/>
              <a:ea typeface="Cambria Math" panose="02040503050406030204" pitchFamily="18" charset="0"/>
            </a:endParaRPr>
          </a:p>
        </p:txBody>
      </p:sp>
      <p:sp>
        <p:nvSpPr>
          <p:cNvPr id="3" name="عنصر نائب للمحتوى 2"/>
          <p:cNvSpPr>
            <a:spLocks noGrp="1"/>
          </p:cNvSpPr>
          <p:nvPr>
            <p:ph idx="1"/>
          </p:nvPr>
        </p:nvSpPr>
        <p:spPr>
          <a:xfrm>
            <a:off x="838200" y="1037968"/>
            <a:ext cx="10515600" cy="5684108"/>
          </a:xfrm>
          <a:solidFill>
            <a:schemeClr val="accent4">
              <a:lumMod val="20000"/>
              <a:lumOff val="80000"/>
            </a:schemeClr>
          </a:solidFill>
        </p:spPr>
        <p:txBody>
          <a:bodyPr>
            <a:normAutofit fontScale="92500"/>
          </a:bodyPr>
          <a:lstStyle/>
          <a:p>
            <a:pPr marL="0" indent="0">
              <a:buNone/>
            </a:pPr>
            <a:r>
              <a:rPr lang="en-US" sz="3200" b="1" dirty="0">
                <a:solidFill>
                  <a:srgbClr val="0070C0"/>
                </a:solidFill>
                <a:latin typeface="Book Antiqua" panose="02040602050305030304" pitchFamily="18" charset="0"/>
              </a:rPr>
              <a:t>A. Communicating openly with patients and obtaining consent. </a:t>
            </a:r>
            <a:endParaRPr lang="en-US" sz="3200" dirty="0">
              <a:solidFill>
                <a:srgbClr val="0070C0"/>
              </a:solidFill>
              <a:latin typeface="Book Antiqua" panose="02040602050305030304" pitchFamily="18" charset="0"/>
            </a:endParaRPr>
          </a:p>
          <a:p>
            <a:pPr marL="0" indent="0">
              <a:buNone/>
            </a:pPr>
            <a:r>
              <a:rPr lang="en-US" sz="3200" b="1" dirty="0">
                <a:solidFill>
                  <a:srgbClr val="0070C0"/>
                </a:solidFill>
                <a:latin typeface="Book Antiqua" panose="02040602050305030304" pitchFamily="18" charset="0"/>
              </a:rPr>
              <a:t>B. The required information when obtaining the consent.  </a:t>
            </a:r>
            <a:endParaRPr lang="en-US" sz="3200" dirty="0">
              <a:solidFill>
                <a:srgbClr val="0070C0"/>
              </a:solidFill>
              <a:latin typeface="Book Antiqua" panose="02040602050305030304" pitchFamily="18" charset="0"/>
            </a:endParaRPr>
          </a:p>
          <a:p>
            <a:pPr lvl="0"/>
            <a:r>
              <a:rPr lang="en-US" dirty="0">
                <a:latin typeface="Georgia" panose="02040502050405020303" pitchFamily="18" charset="0"/>
              </a:rPr>
              <a:t>Details and accuracy of the diagnosis. </a:t>
            </a:r>
          </a:p>
          <a:p>
            <a:pPr lvl="0"/>
            <a:r>
              <a:rPr lang="en-US" dirty="0">
                <a:latin typeface="Georgia" panose="02040502050405020303" pitchFamily="18" charset="0"/>
              </a:rPr>
              <a:t>The goals and details of the planed procedure.</a:t>
            </a:r>
          </a:p>
          <a:p>
            <a:pPr lvl="0"/>
            <a:r>
              <a:rPr lang="en-US" dirty="0">
                <a:latin typeface="Georgia" panose="02040502050405020303" pitchFamily="18" charset="0"/>
              </a:rPr>
              <a:t>The possible complications of the planed procedure.</a:t>
            </a:r>
          </a:p>
          <a:p>
            <a:pPr lvl="0"/>
            <a:r>
              <a:rPr lang="en-US" dirty="0">
                <a:latin typeface="Georgia" panose="02040502050405020303" pitchFamily="18" charset="0"/>
              </a:rPr>
              <a:t>The possible prognosis.  </a:t>
            </a:r>
          </a:p>
          <a:p>
            <a:pPr lvl="0"/>
            <a:r>
              <a:rPr lang="en-US" dirty="0">
                <a:latin typeface="Georgia" panose="02040502050405020303" pitchFamily="18" charset="0"/>
              </a:rPr>
              <a:t>Other treatment options, including the not to treat option. </a:t>
            </a:r>
          </a:p>
          <a:p>
            <a:pPr lvl="0"/>
            <a:r>
              <a:rPr lang="en-US" dirty="0">
                <a:latin typeface="Georgia" panose="02040502050405020303" pitchFamily="18" charset="0"/>
              </a:rPr>
              <a:t>Explanation of the advantages and possibility of success for each option. </a:t>
            </a:r>
          </a:p>
          <a:p>
            <a:pPr lvl="0"/>
            <a:r>
              <a:rPr lang="en-US" dirty="0">
                <a:latin typeface="Georgia" panose="02040502050405020303" pitchFamily="18" charset="0"/>
              </a:rPr>
              <a:t>The name of the responsible surgeon.   </a:t>
            </a:r>
          </a:p>
          <a:p>
            <a:pPr lvl="0"/>
            <a:r>
              <a:rPr lang="en-US" dirty="0">
                <a:latin typeface="Georgia" panose="02040502050405020303" pitchFamily="18" charset="0"/>
              </a:rPr>
              <a:t>At any time, the patient can change his or her mind. </a:t>
            </a:r>
          </a:p>
          <a:p>
            <a:endParaRPr lang="en-US" dirty="0"/>
          </a:p>
        </p:txBody>
      </p:sp>
    </p:spTree>
    <p:extLst>
      <p:ext uri="{BB962C8B-B14F-4D97-AF65-F5344CB8AC3E}">
        <p14:creationId xmlns:p14="http://schemas.microsoft.com/office/powerpoint/2010/main" val="28259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66775" y="571500"/>
            <a:ext cx="10515600" cy="5595938"/>
          </a:xfrm>
          <a:solidFill>
            <a:schemeClr val="accent4">
              <a:lumMod val="20000"/>
              <a:lumOff val="80000"/>
            </a:schemeClr>
          </a:solidFill>
        </p:spPr>
        <p:txBody>
          <a:bodyPr>
            <a:normAutofit/>
          </a:bodyPr>
          <a:lstStyle/>
          <a:p>
            <a:pPr marL="0" indent="0">
              <a:buNone/>
            </a:pPr>
            <a:r>
              <a:rPr lang="en-US" sz="3200" b="1" dirty="0">
                <a:solidFill>
                  <a:srgbClr val="0070C0"/>
                </a:solidFill>
                <a:latin typeface="Book Antiqua" panose="02040602050305030304" pitchFamily="18" charset="0"/>
              </a:rPr>
              <a:t>C. Professional behaviour  </a:t>
            </a:r>
            <a:endParaRPr lang="en-US" sz="3200" dirty="0">
              <a:solidFill>
                <a:srgbClr val="0070C0"/>
              </a:solidFill>
              <a:latin typeface="Book Antiqua" panose="02040602050305030304" pitchFamily="18" charset="0"/>
            </a:endParaRPr>
          </a:p>
          <a:p>
            <a:pPr marL="0" indent="0">
              <a:buNone/>
            </a:pPr>
            <a:r>
              <a:rPr lang="en-US" sz="3200" b="1" dirty="0">
                <a:solidFill>
                  <a:srgbClr val="0070C0"/>
                </a:solidFill>
                <a:latin typeface="Book Antiqua" panose="02040602050305030304" pitchFamily="18" charset="0"/>
              </a:rPr>
              <a:t>D. Communication between the medical staff</a:t>
            </a:r>
          </a:p>
          <a:p>
            <a:pPr marL="0" indent="0">
              <a:buNone/>
            </a:pPr>
            <a:r>
              <a:rPr lang="en-US" sz="3200" b="1" dirty="0">
                <a:solidFill>
                  <a:srgbClr val="0070C0"/>
                </a:solidFill>
                <a:latin typeface="Book Antiqua" panose="02040602050305030304" pitchFamily="18" charset="0"/>
              </a:rPr>
              <a:t>F.  Reporting adverse events and near misses</a:t>
            </a:r>
            <a:endParaRPr lang="en-US" sz="3200" dirty="0">
              <a:solidFill>
                <a:srgbClr val="0070C0"/>
              </a:solidFill>
              <a:latin typeface="Book Antiqua" panose="02040602050305030304" pitchFamily="18" charset="0"/>
            </a:endParaRPr>
          </a:p>
          <a:p>
            <a:pPr marL="0" indent="0">
              <a:buNone/>
            </a:pPr>
            <a:r>
              <a:rPr lang="en-US" sz="3200" b="1" dirty="0">
                <a:solidFill>
                  <a:srgbClr val="0070C0"/>
                </a:solidFill>
                <a:latin typeface="Book Antiqua" panose="02040602050305030304" pitchFamily="18" charset="0"/>
              </a:rPr>
              <a:t>F.  Prescribing safely</a:t>
            </a:r>
            <a:endParaRPr lang="en-US" sz="3200" dirty="0">
              <a:solidFill>
                <a:srgbClr val="0070C0"/>
              </a:solidFill>
              <a:latin typeface="Book Antiqua" panose="02040602050305030304" pitchFamily="18" charset="0"/>
            </a:endParaRPr>
          </a:p>
          <a:p>
            <a:pPr lvl="0"/>
            <a:r>
              <a:rPr lang="en-US" dirty="0">
                <a:latin typeface="Georgia" panose="02040502050405020303" pitchFamily="18" charset="0"/>
              </a:rPr>
              <a:t>Inadequate clinical evaluation. </a:t>
            </a:r>
          </a:p>
          <a:p>
            <a:pPr lvl="0"/>
            <a:r>
              <a:rPr lang="en-US" dirty="0">
                <a:latin typeface="Georgia" panose="02040502050405020303" pitchFamily="18" charset="0"/>
              </a:rPr>
              <a:t>Inadequate information about the drugs. </a:t>
            </a:r>
          </a:p>
          <a:p>
            <a:pPr lvl="0"/>
            <a:r>
              <a:rPr lang="en-US" dirty="0">
                <a:latin typeface="Georgia" panose="02040502050405020303" pitchFamily="18" charset="0"/>
              </a:rPr>
              <a:t>Errors in the calculation of the dose. </a:t>
            </a:r>
          </a:p>
          <a:p>
            <a:pPr lvl="0"/>
            <a:r>
              <a:rPr lang="en-US" dirty="0">
                <a:latin typeface="Georgia" panose="02040502050405020303" pitchFamily="18" charset="0"/>
              </a:rPr>
              <a:t>Unclear hand writing.</a:t>
            </a:r>
          </a:p>
          <a:p>
            <a:pPr lvl="0"/>
            <a:r>
              <a:rPr lang="en-US" dirty="0">
                <a:latin typeface="Georgia" panose="02040502050405020303" pitchFamily="18" charset="0"/>
              </a:rPr>
              <a:t>Confusion in the name of the patient or mixing up of drugs. </a:t>
            </a:r>
          </a:p>
          <a:p>
            <a:endParaRPr lang="en-US" dirty="0"/>
          </a:p>
        </p:txBody>
      </p:sp>
    </p:spTree>
    <p:extLst>
      <p:ext uri="{BB962C8B-B14F-4D97-AF65-F5344CB8AC3E}">
        <p14:creationId xmlns:p14="http://schemas.microsoft.com/office/powerpoint/2010/main" val="267223996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1025</Words>
  <Application>Microsoft Office PowerPoint</Application>
  <PresentationFormat>Widescreen</PresentationFormat>
  <Paragraphs>140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نسق Office</vt:lpstr>
      <vt:lpstr>Patient safety</vt:lpstr>
      <vt:lpstr>Patient safety incidents</vt:lpstr>
      <vt:lpstr>Classification of patient safety incidents   </vt:lpstr>
      <vt:lpstr>Common causes of adverse events in healthcare </vt:lpstr>
      <vt:lpstr>Causes of patient safety incidents</vt:lpstr>
      <vt:lpstr>PowerPoint Presentation</vt:lpstr>
      <vt:lpstr>PowerPoint Presentation</vt:lpstr>
      <vt:lpstr>Patient safety in the real working conditions</vt:lpstr>
      <vt:lpstr>PowerPoint Presentation</vt:lpstr>
      <vt:lpstr>Patient safety and the surgeon</vt:lpstr>
      <vt:lpstr>Situation awareness – identifying teamwork errors</vt:lpstr>
      <vt:lpstr>Checklists</vt:lpstr>
      <vt:lpstr>PowerPoint Presentation</vt:lpstr>
      <vt:lpstr>PowerPoint Presentation</vt:lpstr>
      <vt:lpstr>PowerPoint Presentation</vt:lpstr>
      <vt:lpstr>Technical and operative errors</vt:lpstr>
      <vt:lpstr>Ethical aspect of surgery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safety</dc:title>
  <dc:creator>DR HAMAD AL QAHTANI</dc:creator>
  <cp:lastModifiedBy>روان</cp:lastModifiedBy>
  <cp:revision>30</cp:revision>
  <dcterms:created xsi:type="dcterms:W3CDTF">2018-12-13T03:32:33Z</dcterms:created>
  <dcterms:modified xsi:type="dcterms:W3CDTF">2019-11-19T10:21:09Z</dcterms:modified>
</cp:coreProperties>
</file>