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0" r:id="rId6"/>
    <p:sldId id="262" r:id="rId7"/>
    <p:sldId id="266" r:id="rId8"/>
    <p:sldId id="263" r:id="rId9"/>
    <p:sldId id="264" r:id="rId10"/>
    <p:sldId id="268" r:id="rId11"/>
    <p:sldId id="267" r:id="rId12"/>
    <p:sldId id="261"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 id="282" r:id="rId27"/>
    <p:sldId id="284" r:id="rId28"/>
    <p:sldId id="283"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43"/>
  </p:normalViewPr>
  <p:slideViewPr>
    <p:cSldViewPr snapToGrid="0" snapToObjects="1">
      <p:cViewPr varScale="1">
        <p:scale>
          <a:sx n="85" d="100"/>
          <a:sy n="85" d="100"/>
        </p:scale>
        <p:origin x="1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CD1C-0712-8248-BFD0-4F086EFBCC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90B08B-F5D2-F941-998D-C8D66277C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488775-F15A-4F41-8C5C-306A574595CF}"/>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91766B20-5F8B-8349-B967-B1B6A1853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D4036-E744-6D46-94A8-A0491B13D733}"/>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419609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3639-81B8-6649-994F-74D3DBB032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B05E50-84B5-E54C-B658-59900E4FC0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1CCE9-C3E8-834C-A6BB-A673D0859829}"/>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ABCF2558-69B6-1D41-BEC3-CE80BD345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5623F-A235-A645-BAFF-F2DA678D1413}"/>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411308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494D77-C67B-F54F-BE4A-E4476E169D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B5EF9-8AAA-9C4E-85A4-3AA0FB41CF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1CC51-A535-3247-9A00-15A9683F81CE}"/>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E7E7FDB1-9578-DE48-8824-62B84D423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C003E-8763-9243-B503-41FF54B07B64}"/>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243997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3798F-2B51-0341-8753-EF429B0A8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D1CD71-2629-474D-9763-E1A6209BCF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D2DE-5CA2-D24A-AA57-4C439754DB76}"/>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F120A484-2D4E-884E-8E3A-E8B4A7B8A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1A506-67C7-1943-963F-33E62EDEBE40}"/>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3135440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FF4D-44BD-DE47-A11D-C996CC8DC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D4116F-2BB1-B549-88AC-1991C8BAE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81BABF-21CD-A647-93A2-8E96204A83A9}"/>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C605D3FF-56BF-344E-A55D-88657E016E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807640-50B3-7A43-A7FD-F82E657E1D88}"/>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165765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AADD6-F7FB-834C-A3A8-240860C1BC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C44EAB-E134-5D4C-9586-D27EAAD3D7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C9B7B7-1081-4441-BD2A-F7B8765100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C91D54-3E77-BB40-A50D-70F6C16BB463}"/>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6" name="Footer Placeholder 5">
            <a:extLst>
              <a:ext uri="{FF2B5EF4-FFF2-40B4-BE49-F238E27FC236}">
                <a16:creationId xmlns:a16="http://schemas.microsoft.com/office/drawing/2014/main" id="{6106E7C0-70FC-7745-BB13-3A5A5A332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784F8-2FA8-FE4A-8C71-941A2B04148A}"/>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309793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A902A-1561-AB4D-BCFE-A377F5745D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14D215-74DB-DF46-818D-B4B83F8DD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B34F5B-B4E3-D64E-B681-60F3F7A76A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B7502E-8F83-7447-AAF7-29EFE0BECC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CA7B7F-A31E-534F-B751-619434EF46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4DAAB5-B2EE-364B-8423-200F7319A5F7}"/>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8" name="Footer Placeholder 7">
            <a:extLst>
              <a:ext uri="{FF2B5EF4-FFF2-40B4-BE49-F238E27FC236}">
                <a16:creationId xmlns:a16="http://schemas.microsoft.com/office/drawing/2014/main" id="{8F5C22B8-7BB7-E94A-8FF5-D13ECC4BFC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86626D-ED02-F848-AC6A-C6B7E9BA7DC1}"/>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1590442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8312-12E1-AA4A-93C0-376A93B71D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AF32F9-E9C9-D348-85F0-1A42FE532C86}"/>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4" name="Footer Placeholder 3">
            <a:extLst>
              <a:ext uri="{FF2B5EF4-FFF2-40B4-BE49-F238E27FC236}">
                <a16:creationId xmlns:a16="http://schemas.microsoft.com/office/drawing/2014/main" id="{937AF3F1-BEB9-A442-AB18-F2E2E8A57D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2A7C2-D597-0443-99E6-DAEE3C386DE4}"/>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120437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82E7C-5CBB-8649-827E-4EA384DDFCDC}"/>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3" name="Footer Placeholder 2">
            <a:extLst>
              <a:ext uri="{FF2B5EF4-FFF2-40B4-BE49-F238E27FC236}">
                <a16:creationId xmlns:a16="http://schemas.microsoft.com/office/drawing/2014/main" id="{3144E359-BDB6-7C47-B75A-8CB45AF36D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EEA86-52D1-0B41-87A0-03C75B071DE4}"/>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232713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18EC-D8B4-EE40-A0D7-E030D2677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3DC315-DF97-D24E-9A11-5EF07EFB7F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1566AD-3C13-954F-88DE-CC2A95C66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67C160-F120-1D40-A234-F714164AE755}"/>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6" name="Footer Placeholder 5">
            <a:extLst>
              <a:ext uri="{FF2B5EF4-FFF2-40B4-BE49-F238E27FC236}">
                <a16:creationId xmlns:a16="http://schemas.microsoft.com/office/drawing/2014/main" id="{7BF93A4C-51CF-5F41-A1BB-99EDE08F2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4E8774-EE07-B848-9FE2-4BC75113343A}"/>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303556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AD77-EB57-B241-8819-3DC75B3D00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E63D6E-7EAA-3647-8833-9784918AC9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7E9DF5-964F-A347-94C1-4C80D847A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A3D96A-7EAC-8F43-A42B-8DCDF5BB7400}"/>
              </a:ext>
            </a:extLst>
          </p:cNvPr>
          <p:cNvSpPr>
            <a:spLocks noGrp="1"/>
          </p:cNvSpPr>
          <p:nvPr>
            <p:ph type="dt" sz="half" idx="10"/>
          </p:nvPr>
        </p:nvSpPr>
        <p:spPr/>
        <p:txBody>
          <a:bodyPr/>
          <a:lstStyle/>
          <a:p>
            <a:fld id="{406CBDAD-2550-6249-8E00-4010BB926FFD}" type="datetimeFigureOut">
              <a:rPr lang="en-US" smtClean="0"/>
              <a:t>9/16/19</a:t>
            </a:fld>
            <a:endParaRPr lang="en-US"/>
          </a:p>
        </p:txBody>
      </p:sp>
      <p:sp>
        <p:nvSpPr>
          <p:cNvPr id="6" name="Footer Placeholder 5">
            <a:extLst>
              <a:ext uri="{FF2B5EF4-FFF2-40B4-BE49-F238E27FC236}">
                <a16:creationId xmlns:a16="http://schemas.microsoft.com/office/drawing/2014/main" id="{BEC33EBD-E565-EC4C-905D-4B21FEC741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C41AE7-DE3A-A143-8BFB-36788B873BA6}"/>
              </a:ext>
            </a:extLst>
          </p:cNvPr>
          <p:cNvSpPr>
            <a:spLocks noGrp="1"/>
          </p:cNvSpPr>
          <p:nvPr>
            <p:ph type="sldNum" sz="quarter" idx="12"/>
          </p:nvPr>
        </p:nvSpPr>
        <p:spPr/>
        <p:txBody>
          <a:bodyPr/>
          <a:lstStyle/>
          <a:p>
            <a:fld id="{BA8D0E92-15BA-DA46-947C-DCE57F86A9CF}" type="slidenum">
              <a:rPr lang="en-US" smtClean="0"/>
              <a:t>‹#›</a:t>
            </a:fld>
            <a:endParaRPr lang="en-US"/>
          </a:p>
        </p:txBody>
      </p:sp>
    </p:spTree>
    <p:extLst>
      <p:ext uri="{BB962C8B-B14F-4D97-AF65-F5344CB8AC3E}">
        <p14:creationId xmlns:p14="http://schemas.microsoft.com/office/powerpoint/2010/main" val="3544755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37F5F9-12B8-AF4A-8656-E8DD7B84F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104795-CB85-F543-8231-F739EFF2B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27F3C-1E0E-C049-A23D-FDE4C3686D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CBDAD-2550-6249-8E00-4010BB926FFD}" type="datetimeFigureOut">
              <a:rPr lang="en-US" smtClean="0"/>
              <a:t>9/16/19</a:t>
            </a:fld>
            <a:endParaRPr lang="en-US"/>
          </a:p>
        </p:txBody>
      </p:sp>
      <p:sp>
        <p:nvSpPr>
          <p:cNvPr id="5" name="Footer Placeholder 4">
            <a:extLst>
              <a:ext uri="{FF2B5EF4-FFF2-40B4-BE49-F238E27FC236}">
                <a16:creationId xmlns:a16="http://schemas.microsoft.com/office/drawing/2014/main" id="{468AAE4C-7ED0-634E-81EB-AD19A4C9B2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32FCDB-CE2C-E141-A788-BEE1C9A49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D0E92-15BA-DA46-947C-DCE57F86A9CF}" type="slidenum">
              <a:rPr lang="en-US" smtClean="0"/>
              <a:t>‹#›</a:t>
            </a:fld>
            <a:endParaRPr lang="en-US"/>
          </a:p>
        </p:txBody>
      </p:sp>
    </p:spTree>
    <p:extLst>
      <p:ext uri="{BB962C8B-B14F-4D97-AF65-F5344CB8AC3E}">
        <p14:creationId xmlns:p14="http://schemas.microsoft.com/office/powerpoint/2010/main" val="194808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3EC3-2EAE-0D42-AA34-FDF02917DB15}"/>
              </a:ext>
            </a:extLst>
          </p:cNvPr>
          <p:cNvSpPr>
            <a:spLocks noGrp="1"/>
          </p:cNvSpPr>
          <p:nvPr>
            <p:ph type="ctrTitle"/>
          </p:nvPr>
        </p:nvSpPr>
        <p:spPr/>
        <p:txBody>
          <a:bodyPr/>
          <a:lstStyle/>
          <a:p>
            <a:r>
              <a:rPr lang="en-US" dirty="0"/>
              <a:t>Surgical Oncology</a:t>
            </a:r>
          </a:p>
        </p:txBody>
      </p:sp>
      <p:sp>
        <p:nvSpPr>
          <p:cNvPr id="3" name="Subtitle 2">
            <a:extLst>
              <a:ext uri="{FF2B5EF4-FFF2-40B4-BE49-F238E27FC236}">
                <a16:creationId xmlns:a16="http://schemas.microsoft.com/office/drawing/2014/main" id="{9E12D0CA-11AA-AE4B-9006-8800CFAEA768}"/>
              </a:ext>
            </a:extLst>
          </p:cNvPr>
          <p:cNvSpPr>
            <a:spLocks noGrp="1"/>
          </p:cNvSpPr>
          <p:nvPr>
            <p:ph type="subTitle" idx="1"/>
          </p:nvPr>
        </p:nvSpPr>
        <p:spPr/>
        <p:txBody>
          <a:bodyPr/>
          <a:lstStyle/>
          <a:p>
            <a:r>
              <a:rPr lang="en-US" dirty="0"/>
              <a:t>Thamer Bin Traiki</a:t>
            </a:r>
          </a:p>
          <a:p>
            <a:r>
              <a:rPr lang="en-US" dirty="0"/>
              <a:t>Colorectal &amp; surgical oncology</a:t>
            </a:r>
          </a:p>
        </p:txBody>
      </p:sp>
    </p:spTree>
    <p:extLst>
      <p:ext uri="{BB962C8B-B14F-4D97-AF65-F5344CB8AC3E}">
        <p14:creationId xmlns:p14="http://schemas.microsoft.com/office/powerpoint/2010/main" val="411933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001D-A143-BC4C-9BB2-32E57192E86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8F5CC97F-845E-3547-9A5F-D4A5F5D11432}"/>
              </a:ext>
            </a:extLst>
          </p:cNvPr>
          <p:cNvSpPr>
            <a:spLocks noGrp="1"/>
          </p:cNvSpPr>
          <p:nvPr>
            <p:ph type="body" idx="1"/>
          </p:nvPr>
        </p:nvSpPr>
        <p:spPr/>
        <p:txBody>
          <a:bodyPr/>
          <a:lstStyle/>
          <a:p>
            <a:r>
              <a:rPr lang="en-US" dirty="0"/>
              <a:t>Definition of cure</a:t>
            </a:r>
          </a:p>
        </p:txBody>
      </p:sp>
    </p:spTree>
    <p:extLst>
      <p:ext uri="{BB962C8B-B14F-4D97-AF65-F5344CB8AC3E}">
        <p14:creationId xmlns:p14="http://schemas.microsoft.com/office/powerpoint/2010/main" val="48505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0C82-77A8-CB47-877A-37159DF90A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1DC46A-6104-2B46-843A-2C9245DD8884}"/>
              </a:ext>
            </a:extLst>
          </p:cNvPr>
          <p:cNvSpPr>
            <a:spLocks noGrp="1"/>
          </p:cNvSpPr>
          <p:nvPr>
            <p:ph idx="1"/>
          </p:nvPr>
        </p:nvSpPr>
        <p:spPr/>
        <p:txBody>
          <a:bodyPr>
            <a:normAutofit lnSpcReduction="10000"/>
          </a:bodyPr>
          <a:lstStyle/>
          <a:p>
            <a:r>
              <a:rPr lang="en-US" dirty="0"/>
              <a:t>Calculations based on an exponential model of tumour growth suggest that three-quarters of the lifespan of a tumour is spent in a ‘pre-clinical’ or occult stage, and that the clinical manifestations of the disease are limited to the final quarter. </a:t>
            </a:r>
          </a:p>
          <a:p>
            <a:r>
              <a:rPr lang="en-US" dirty="0"/>
              <a:t>For cure, every malignant cell must be eradicated </a:t>
            </a:r>
          </a:p>
          <a:p>
            <a:r>
              <a:rPr lang="en-US" dirty="0"/>
              <a:t>There should be no recurrent tumour during the patient's lifetime, or evidence of residual tumour at death. This rigid definition of cure is rarely attainable. </a:t>
            </a:r>
          </a:p>
          <a:p>
            <a:r>
              <a:rPr lang="en-US" dirty="0"/>
              <a:t>Instead, a normal duration of life without further clinical evidence of disease is generally accepted as evidence of cure, even though microscopic deposits of tumour may still be present. </a:t>
            </a:r>
          </a:p>
          <a:p>
            <a:endParaRPr lang="en-US" dirty="0"/>
          </a:p>
          <a:p>
            <a:endParaRPr lang="en-US" dirty="0"/>
          </a:p>
        </p:txBody>
      </p:sp>
    </p:spTree>
    <p:extLst>
      <p:ext uri="{BB962C8B-B14F-4D97-AF65-F5344CB8AC3E}">
        <p14:creationId xmlns:p14="http://schemas.microsoft.com/office/powerpoint/2010/main" val="197718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715F-16E0-1A4C-BA9F-BB65393F5932}"/>
              </a:ext>
            </a:extLst>
          </p:cNvPr>
          <p:cNvSpPr>
            <a:spLocks noGrp="1"/>
          </p:cNvSpPr>
          <p:nvPr>
            <p:ph type="title"/>
          </p:nvPr>
        </p:nvSpPr>
        <p:spPr/>
        <p:txBody>
          <a:bodyPr/>
          <a:lstStyle/>
          <a:p>
            <a:r>
              <a:rPr lang="en-US" dirty="0"/>
              <a:t>Screening</a:t>
            </a:r>
          </a:p>
        </p:txBody>
      </p:sp>
      <p:sp>
        <p:nvSpPr>
          <p:cNvPr id="3" name="Content Placeholder 2">
            <a:extLst>
              <a:ext uri="{FF2B5EF4-FFF2-40B4-BE49-F238E27FC236}">
                <a16:creationId xmlns:a16="http://schemas.microsoft.com/office/drawing/2014/main" id="{ACCBF276-CFA6-1348-B33F-393B0188A0FF}"/>
              </a:ext>
            </a:extLst>
          </p:cNvPr>
          <p:cNvSpPr>
            <a:spLocks noGrp="1"/>
          </p:cNvSpPr>
          <p:nvPr>
            <p:ph idx="1"/>
          </p:nvPr>
        </p:nvSpPr>
        <p:spPr/>
        <p:txBody>
          <a:bodyPr/>
          <a:lstStyle/>
          <a:p>
            <a:r>
              <a:rPr lang="en-US" dirty="0"/>
              <a:t>Detecting benign lesions with malignant potential, pre-invasive cancer, and invasive malignancy before it becomes symptomatic.</a:t>
            </a:r>
          </a:p>
          <a:p>
            <a:r>
              <a:rPr lang="en-US" dirty="0"/>
              <a:t>The screening test should be</a:t>
            </a:r>
          </a:p>
          <a:p>
            <a:pPr lvl="1"/>
            <a:r>
              <a:rPr lang="en-US" dirty="0"/>
              <a:t>Be sensitive</a:t>
            </a:r>
          </a:p>
          <a:p>
            <a:pPr lvl="1"/>
            <a:r>
              <a:rPr lang="en-US" dirty="0"/>
              <a:t>Be specific</a:t>
            </a:r>
          </a:p>
          <a:p>
            <a:pPr lvl="1"/>
            <a:r>
              <a:rPr lang="en-US" dirty="0"/>
              <a:t>Be acceptable </a:t>
            </a:r>
          </a:p>
          <a:p>
            <a:pPr lvl="1"/>
            <a:r>
              <a:rPr lang="en-US" dirty="0"/>
              <a:t>Detect cancer at a stage when early treatment is beneficial </a:t>
            </a:r>
          </a:p>
          <a:p>
            <a:pPr lvl="1"/>
            <a:r>
              <a:rPr lang="en-US" dirty="0"/>
              <a:t>Be cost-effective. </a:t>
            </a:r>
          </a:p>
          <a:p>
            <a:endParaRPr lang="en-US" dirty="0"/>
          </a:p>
        </p:txBody>
      </p:sp>
    </p:spTree>
    <p:extLst>
      <p:ext uri="{BB962C8B-B14F-4D97-AF65-F5344CB8AC3E}">
        <p14:creationId xmlns:p14="http://schemas.microsoft.com/office/powerpoint/2010/main" val="3770960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591FB-9887-4948-9DFC-5D368BA6671C}"/>
              </a:ext>
            </a:extLst>
          </p:cNvPr>
          <p:cNvSpPr>
            <a:spLocks noGrp="1"/>
          </p:cNvSpPr>
          <p:nvPr>
            <p:ph type="title"/>
          </p:nvPr>
        </p:nvSpPr>
        <p:spPr/>
        <p:txBody>
          <a:bodyPr/>
          <a:lstStyle/>
          <a:p>
            <a:r>
              <a:rPr lang="en-US" dirty="0"/>
              <a:t>Surgery</a:t>
            </a:r>
          </a:p>
        </p:txBody>
      </p:sp>
      <p:sp>
        <p:nvSpPr>
          <p:cNvPr id="3" name="Content Placeholder 2">
            <a:extLst>
              <a:ext uri="{FF2B5EF4-FFF2-40B4-BE49-F238E27FC236}">
                <a16:creationId xmlns:a16="http://schemas.microsoft.com/office/drawing/2014/main" id="{A38F9177-1C4C-4A4C-A7E0-14415D3EA15B}"/>
              </a:ext>
            </a:extLst>
          </p:cNvPr>
          <p:cNvSpPr>
            <a:spLocks noGrp="1"/>
          </p:cNvSpPr>
          <p:nvPr>
            <p:ph idx="1"/>
          </p:nvPr>
        </p:nvSpPr>
        <p:spPr/>
        <p:txBody>
          <a:bodyPr/>
          <a:lstStyle/>
          <a:p>
            <a:r>
              <a:rPr lang="en-US" dirty="0"/>
              <a:t>Cure</a:t>
            </a:r>
          </a:p>
          <a:p>
            <a:r>
              <a:rPr lang="en-US" dirty="0"/>
              <a:t>Palliative ( Treat complications)</a:t>
            </a:r>
          </a:p>
          <a:p>
            <a:pPr lvl="1"/>
            <a:r>
              <a:rPr lang="en-US" dirty="0"/>
              <a:t>Local effect</a:t>
            </a:r>
          </a:p>
          <a:p>
            <a:pPr lvl="1"/>
            <a:r>
              <a:rPr lang="en-US" dirty="0"/>
              <a:t>Systemic</a:t>
            </a:r>
          </a:p>
        </p:txBody>
      </p:sp>
    </p:spTree>
    <p:extLst>
      <p:ext uri="{BB962C8B-B14F-4D97-AF65-F5344CB8AC3E}">
        <p14:creationId xmlns:p14="http://schemas.microsoft.com/office/powerpoint/2010/main" val="341764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7AB2-C437-8F41-BD10-BB8693F551D8}"/>
              </a:ext>
            </a:extLst>
          </p:cNvPr>
          <p:cNvSpPr>
            <a:spLocks noGrp="1"/>
          </p:cNvSpPr>
          <p:nvPr>
            <p:ph type="title"/>
          </p:nvPr>
        </p:nvSpPr>
        <p:spPr/>
        <p:txBody>
          <a:bodyPr/>
          <a:lstStyle/>
          <a:p>
            <a:r>
              <a:rPr lang="en-US" dirty="0"/>
              <a:t>Local effect</a:t>
            </a:r>
          </a:p>
        </p:txBody>
      </p:sp>
      <p:sp>
        <p:nvSpPr>
          <p:cNvPr id="3" name="Content Placeholder 2">
            <a:extLst>
              <a:ext uri="{FF2B5EF4-FFF2-40B4-BE49-F238E27FC236}">
                <a16:creationId xmlns:a16="http://schemas.microsoft.com/office/drawing/2014/main" id="{1E6F6B4B-DCE7-B644-9A2B-642A438B6550}"/>
              </a:ext>
            </a:extLst>
          </p:cNvPr>
          <p:cNvSpPr>
            <a:spLocks noGrp="1"/>
          </p:cNvSpPr>
          <p:nvPr>
            <p:ph idx="1"/>
          </p:nvPr>
        </p:nvSpPr>
        <p:spPr/>
        <p:txBody>
          <a:bodyPr>
            <a:normAutofit/>
          </a:bodyPr>
          <a:lstStyle/>
          <a:p>
            <a:r>
              <a:rPr lang="en-US" dirty="0"/>
              <a:t>A tumour that lies on the surface of the body may become </a:t>
            </a:r>
          </a:p>
          <a:p>
            <a:pPr lvl="1"/>
            <a:r>
              <a:rPr lang="en-US" dirty="0"/>
              <a:t>visible, change in shape or pigmentation, bleed, or discharge mucus or pus.</a:t>
            </a:r>
          </a:p>
          <a:p>
            <a:r>
              <a:rPr lang="en-US" dirty="0"/>
              <a:t> A hollow viscus or duct may be obstructed by a tumour</a:t>
            </a:r>
          </a:p>
          <a:p>
            <a:pPr lvl="1"/>
            <a:r>
              <a:rPr lang="en-US" dirty="0"/>
              <a:t>Bronchus (causing pulmonary collapse), </a:t>
            </a:r>
          </a:p>
          <a:p>
            <a:pPr lvl="1"/>
            <a:r>
              <a:rPr lang="en-US" dirty="0"/>
              <a:t>Segment of bowel (causing intestinal obstruction) or </a:t>
            </a:r>
          </a:p>
          <a:p>
            <a:pPr lvl="1"/>
            <a:r>
              <a:rPr lang="en-US" dirty="0"/>
              <a:t>The bile duct or pancreatic duct (causing jaundice, or pancreatitis). </a:t>
            </a:r>
          </a:p>
          <a:p>
            <a:r>
              <a:rPr lang="en-US" dirty="0"/>
              <a:t>A tumour within a closed space may cause pressure symptoms.</a:t>
            </a:r>
          </a:p>
          <a:p>
            <a:pPr lvl="1"/>
            <a:r>
              <a:rPr lang="en-US" dirty="0"/>
              <a:t>Increased intracranial pressure may complicate intracerebral </a:t>
            </a:r>
            <a:r>
              <a:rPr lang="en-US" dirty="0" err="1"/>
              <a:t>tumours</a:t>
            </a:r>
            <a:r>
              <a:rPr lang="en-US" dirty="0"/>
              <a:t>, and paraplegia may arise from a spinal cord tumour. </a:t>
            </a:r>
          </a:p>
          <a:p>
            <a:endParaRPr lang="en-US" dirty="0"/>
          </a:p>
        </p:txBody>
      </p:sp>
    </p:spTree>
    <p:extLst>
      <p:ext uri="{BB962C8B-B14F-4D97-AF65-F5344CB8AC3E}">
        <p14:creationId xmlns:p14="http://schemas.microsoft.com/office/powerpoint/2010/main" val="1576337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8EED-534B-0643-A2EC-057027FF0B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9C0763-BBA1-9D4B-BB51-21FD41501DB2}"/>
              </a:ext>
            </a:extLst>
          </p:cNvPr>
          <p:cNvSpPr>
            <a:spLocks noGrp="1"/>
          </p:cNvSpPr>
          <p:nvPr>
            <p:ph idx="1"/>
          </p:nvPr>
        </p:nvSpPr>
        <p:spPr/>
        <p:txBody>
          <a:bodyPr/>
          <a:lstStyle/>
          <a:p>
            <a:r>
              <a:rPr lang="en-US" dirty="0"/>
              <a:t>Invasion of an organ by a tumour may compromise its normal functions and cause organ failure.</a:t>
            </a:r>
          </a:p>
          <a:p>
            <a:r>
              <a:rPr lang="en-US" dirty="0"/>
              <a:t>Invasion of tissues such as the pancreas, bone or nerves can cause severe pain</a:t>
            </a:r>
            <a:r>
              <a:rPr lang="en-US"/>
              <a:t>. </a:t>
            </a:r>
          </a:p>
          <a:p>
            <a:r>
              <a:rPr lang="en-US"/>
              <a:t>A cancer can also mimic the pain of benign disease: for example, dyspeptic symptoms in stomach cancer. </a:t>
            </a:r>
          </a:p>
          <a:p>
            <a:endParaRPr lang="en-US" dirty="0"/>
          </a:p>
          <a:p>
            <a:endParaRPr lang="en-US" dirty="0"/>
          </a:p>
        </p:txBody>
      </p:sp>
    </p:spTree>
    <p:extLst>
      <p:ext uri="{BB962C8B-B14F-4D97-AF65-F5344CB8AC3E}">
        <p14:creationId xmlns:p14="http://schemas.microsoft.com/office/powerpoint/2010/main" val="90150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FC80-0CD2-1741-9378-2300C7166EC0}"/>
              </a:ext>
            </a:extLst>
          </p:cNvPr>
          <p:cNvSpPr>
            <a:spLocks noGrp="1"/>
          </p:cNvSpPr>
          <p:nvPr>
            <p:ph type="title"/>
          </p:nvPr>
        </p:nvSpPr>
        <p:spPr/>
        <p:txBody>
          <a:bodyPr/>
          <a:lstStyle/>
          <a:p>
            <a:r>
              <a:rPr lang="en-US" dirty="0"/>
              <a:t>Systemic effects </a:t>
            </a:r>
          </a:p>
        </p:txBody>
      </p:sp>
      <p:sp>
        <p:nvSpPr>
          <p:cNvPr id="3" name="Content Placeholder 2">
            <a:extLst>
              <a:ext uri="{FF2B5EF4-FFF2-40B4-BE49-F238E27FC236}">
                <a16:creationId xmlns:a16="http://schemas.microsoft.com/office/drawing/2014/main" id="{E7BDC581-DD37-5748-AF28-802DFFB627FA}"/>
              </a:ext>
            </a:extLst>
          </p:cNvPr>
          <p:cNvSpPr>
            <a:spLocks noGrp="1"/>
          </p:cNvSpPr>
          <p:nvPr>
            <p:ph idx="1"/>
          </p:nvPr>
        </p:nvSpPr>
        <p:spPr/>
        <p:txBody>
          <a:bodyPr>
            <a:normAutofit/>
          </a:bodyPr>
          <a:lstStyle/>
          <a:p>
            <a:r>
              <a:rPr lang="en-US" dirty="0"/>
              <a:t>Weight loss</a:t>
            </a:r>
          </a:p>
          <a:p>
            <a:pPr lvl="1"/>
            <a:r>
              <a:rPr lang="en-US" dirty="0"/>
              <a:t>Some patient becomes emaciated that they appear to die of starvation. </a:t>
            </a:r>
          </a:p>
          <a:p>
            <a:pPr lvl="1"/>
            <a:r>
              <a:rPr lang="en-US" dirty="0"/>
              <a:t>This syndrome is known as cancer cachexia, and is clinically characterized by anorexia, severe weight loss, lethargy, anemia and edema. </a:t>
            </a:r>
          </a:p>
          <a:p>
            <a:r>
              <a:rPr lang="en-US" dirty="0"/>
              <a:t>The secretory products of some tumors </a:t>
            </a:r>
          </a:p>
          <a:p>
            <a:pPr lvl="1"/>
            <a:r>
              <a:rPr lang="en-US" dirty="0"/>
              <a:t>Adrenal cortex tumor may secrete excess corticosteroid and cause Cushing's syndrome; </a:t>
            </a:r>
          </a:p>
          <a:p>
            <a:pPr lvl="1"/>
            <a:r>
              <a:rPr lang="en-US" dirty="0"/>
              <a:t>Parathyroid tumour may secrete excess parathormone and cause </a:t>
            </a:r>
            <a:r>
              <a:rPr lang="en-US" dirty="0" err="1"/>
              <a:t>hypercalcaemia</a:t>
            </a:r>
            <a:r>
              <a:rPr lang="en-US" dirty="0"/>
              <a:t>;</a:t>
            </a:r>
          </a:p>
          <a:p>
            <a:pPr lvl="1"/>
            <a:r>
              <a:rPr lang="en-US" dirty="0"/>
              <a:t>Islet cell tumour of the pancreas may secrete excess insulin and cause </a:t>
            </a:r>
            <a:r>
              <a:rPr lang="en-US" dirty="0" err="1"/>
              <a:t>hypoglycaemia</a:t>
            </a:r>
            <a:r>
              <a:rPr lang="en-US" dirty="0"/>
              <a:t> .</a:t>
            </a:r>
          </a:p>
          <a:p>
            <a:endParaRPr lang="en-US" dirty="0"/>
          </a:p>
        </p:txBody>
      </p:sp>
    </p:spTree>
    <p:extLst>
      <p:ext uri="{BB962C8B-B14F-4D97-AF65-F5344CB8AC3E}">
        <p14:creationId xmlns:p14="http://schemas.microsoft.com/office/powerpoint/2010/main" val="595008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B114-B4EC-E742-B591-CF67E3E112C5}"/>
              </a:ext>
            </a:extLst>
          </p:cNvPr>
          <p:cNvSpPr>
            <a:spLocks noGrp="1"/>
          </p:cNvSpPr>
          <p:nvPr>
            <p:ph type="title"/>
          </p:nvPr>
        </p:nvSpPr>
        <p:spPr/>
        <p:txBody>
          <a:bodyPr/>
          <a:lstStyle/>
          <a:p>
            <a:r>
              <a:rPr lang="en-US" dirty="0"/>
              <a:t>Symptoms that needs work up</a:t>
            </a:r>
          </a:p>
        </p:txBody>
      </p:sp>
      <p:sp>
        <p:nvSpPr>
          <p:cNvPr id="3" name="Content Placeholder 2">
            <a:extLst>
              <a:ext uri="{FF2B5EF4-FFF2-40B4-BE49-F238E27FC236}">
                <a16:creationId xmlns:a16="http://schemas.microsoft.com/office/drawing/2014/main" id="{3701F232-DD8F-3543-83ED-90469352244F}"/>
              </a:ext>
            </a:extLst>
          </p:cNvPr>
          <p:cNvSpPr>
            <a:spLocks noGrp="1"/>
          </p:cNvSpPr>
          <p:nvPr>
            <p:ph idx="1"/>
          </p:nvPr>
        </p:nvSpPr>
        <p:spPr/>
        <p:txBody>
          <a:bodyPr/>
          <a:lstStyle/>
          <a:p>
            <a:r>
              <a:rPr lang="en-US" dirty="0"/>
              <a:t>Weight loss</a:t>
            </a:r>
          </a:p>
          <a:p>
            <a:r>
              <a:rPr lang="en-US" dirty="0"/>
              <a:t>Rectal bleeding/melaena</a:t>
            </a:r>
          </a:p>
          <a:p>
            <a:r>
              <a:rPr lang="en-US" dirty="0" err="1"/>
              <a:t>Haemoptysis</a:t>
            </a:r>
            <a:r>
              <a:rPr lang="en-US" dirty="0"/>
              <a:t>/persistent cough</a:t>
            </a:r>
          </a:p>
          <a:p>
            <a:r>
              <a:rPr lang="en-US" dirty="0" err="1"/>
              <a:t>Haematuria</a:t>
            </a:r>
            <a:endParaRPr lang="en-US" dirty="0"/>
          </a:p>
          <a:p>
            <a:r>
              <a:rPr lang="en-US" dirty="0"/>
              <a:t>Breast lump</a:t>
            </a:r>
          </a:p>
          <a:p>
            <a:r>
              <a:rPr lang="en-US" dirty="0"/>
              <a:t>Dysphagia/dyspepsia</a:t>
            </a:r>
          </a:p>
          <a:p>
            <a:r>
              <a:rPr lang="en-US" dirty="0"/>
              <a:t>Persistent headache</a:t>
            </a:r>
          </a:p>
          <a:p>
            <a:r>
              <a:rPr lang="en-US" dirty="0"/>
              <a:t>Persistent non-specific symptoms. </a:t>
            </a:r>
          </a:p>
          <a:p>
            <a:endParaRPr lang="en-US" dirty="0"/>
          </a:p>
        </p:txBody>
      </p:sp>
    </p:spTree>
    <p:extLst>
      <p:ext uri="{BB962C8B-B14F-4D97-AF65-F5344CB8AC3E}">
        <p14:creationId xmlns:p14="http://schemas.microsoft.com/office/powerpoint/2010/main" val="1918568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C801-82C9-2142-8BE2-3BD600EFB8C6}"/>
              </a:ext>
            </a:extLst>
          </p:cNvPr>
          <p:cNvSpPr>
            <a:spLocks noGrp="1"/>
          </p:cNvSpPr>
          <p:nvPr>
            <p:ph type="title"/>
          </p:nvPr>
        </p:nvSpPr>
        <p:spPr/>
        <p:txBody>
          <a:bodyPr/>
          <a:lstStyle/>
          <a:p>
            <a:r>
              <a:rPr lang="en-US" dirty="0"/>
              <a:t>Investigation</a:t>
            </a:r>
          </a:p>
        </p:txBody>
      </p:sp>
      <p:sp>
        <p:nvSpPr>
          <p:cNvPr id="3" name="Content Placeholder 2">
            <a:extLst>
              <a:ext uri="{FF2B5EF4-FFF2-40B4-BE49-F238E27FC236}">
                <a16:creationId xmlns:a16="http://schemas.microsoft.com/office/drawing/2014/main" id="{C00CF12E-B0A0-FB42-A1CD-99FFBFD36369}"/>
              </a:ext>
            </a:extLst>
          </p:cNvPr>
          <p:cNvSpPr>
            <a:spLocks noGrp="1"/>
          </p:cNvSpPr>
          <p:nvPr>
            <p:ph idx="1"/>
          </p:nvPr>
        </p:nvSpPr>
        <p:spPr/>
        <p:txBody>
          <a:bodyPr/>
          <a:lstStyle/>
          <a:p>
            <a:r>
              <a:rPr lang="en-US" dirty="0"/>
              <a:t>Base line for the patient </a:t>
            </a:r>
          </a:p>
          <a:p>
            <a:r>
              <a:rPr lang="en-US" dirty="0"/>
              <a:t>Reaching the diagnosis </a:t>
            </a:r>
          </a:p>
          <a:p>
            <a:r>
              <a:rPr lang="en-US" dirty="0"/>
              <a:t>Staging</a:t>
            </a:r>
          </a:p>
        </p:txBody>
      </p:sp>
    </p:spTree>
    <p:extLst>
      <p:ext uri="{BB962C8B-B14F-4D97-AF65-F5344CB8AC3E}">
        <p14:creationId xmlns:p14="http://schemas.microsoft.com/office/powerpoint/2010/main" val="2320611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6A31-DD1E-7949-BAC6-2FB2E58524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13921C-8C37-864B-A1C9-29BFD4A95A52}"/>
              </a:ext>
            </a:extLst>
          </p:cNvPr>
          <p:cNvSpPr>
            <a:spLocks noGrp="1"/>
          </p:cNvSpPr>
          <p:nvPr>
            <p:ph idx="1"/>
          </p:nvPr>
        </p:nvSpPr>
        <p:spPr/>
        <p:txBody>
          <a:bodyPr/>
          <a:lstStyle/>
          <a:p>
            <a:r>
              <a:rPr lang="en-US" dirty="0"/>
              <a:t>CXR</a:t>
            </a:r>
          </a:p>
          <a:p>
            <a:r>
              <a:rPr lang="en-US" dirty="0"/>
              <a:t>US</a:t>
            </a:r>
          </a:p>
          <a:p>
            <a:r>
              <a:rPr lang="en-US" dirty="0"/>
              <a:t>CT</a:t>
            </a:r>
          </a:p>
          <a:p>
            <a:r>
              <a:rPr lang="en-US" dirty="0"/>
              <a:t>MRI</a:t>
            </a:r>
          </a:p>
          <a:p>
            <a:r>
              <a:rPr lang="en-US" dirty="0"/>
              <a:t>PET CT</a:t>
            </a:r>
          </a:p>
          <a:p>
            <a:r>
              <a:rPr lang="en-US" dirty="0"/>
              <a:t>Laparoscopy</a:t>
            </a:r>
          </a:p>
          <a:p>
            <a:r>
              <a:rPr lang="en-US" dirty="0"/>
              <a:t>FNA</a:t>
            </a:r>
          </a:p>
          <a:p>
            <a:r>
              <a:rPr lang="en-US" dirty="0" err="1"/>
              <a:t>Tru</a:t>
            </a:r>
            <a:r>
              <a:rPr lang="en-US" dirty="0"/>
              <a:t> cut</a:t>
            </a:r>
          </a:p>
        </p:txBody>
      </p:sp>
    </p:spTree>
    <p:extLst>
      <p:ext uri="{BB962C8B-B14F-4D97-AF65-F5344CB8AC3E}">
        <p14:creationId xmlns:p14="http://schemas.microsoft.com/office/powerpoint/2010/main" val="209280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C433-1025-C244-B6C0-81882F3A3C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D78DD2-D253-5D49-9632-8EB2B54CAB3B}"/>
              </a:ext>
            </a:extLst>
          </p:cNvPr>
          <p:cNvSpPr>
            <a:spLocks noGrp="1"/>
          </p:cNvSpPr>
          <p:nvPr>
            <p:ph idx="1"/>
          </p:nvPr>
        </p:nvSpPr>
        <p:spPr/>
        <p:txBody>
          <a:bodyPr/>
          <a:lstStyle/>
          <a:p>
            <a:r>
              <a:rPr lang="en-US" dirty="0"/>
              <a:t>A neoplasm or new growth consists of a mass of transformed cells that does not respond in a normal way to growth regulatory systems. </a:t>
            </a:r>
          </a:p>
          <a:p>
            <a:r>
              <a:rPr lang="en-US" dirty="0"/>
              <a:t>These transformed cells serve no useful function and proliferate in an atypical and uncontrolled way to form a benign or malignant neoplasm. </a:t>
            </a:r>
          </a:p>
          <a:p>
            <a:r>
              <a:rPr lang="en-US" dirty="0"/>
              <a:t>In normal tissues, cell replication and death are equally balanced and under tight regulatory control. </a:t>
            </a:r>
          </a:p>
          <a:p>
            <a:endParaRPr lang="en-US" dirty="0"/>
          </a:p>
        </p:txBody>
      </p:sp>
    </p:spTree>
    <p:extLst>
      <p:ext uri="{BB962C8B-B14F-4D97-AF65-F5344CB8AC3E}">
        <p14:creationId xmlns:p14="http://schemas.microsoft.com/office/powerpoint/2010/main" val="2022558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F2F3B-0A2E-C04E-AC7E-2CDE4D7C57DB}"/>
              </a:ext>
            </a:extLst>
          </p:cNvPr>
          <p:cNvSpPr>
            <a:spLocks noGrp="1"/>
          </p:cNvSpPr>
          <p:nvPr>
            <p:ph type="title"/>
          </p:nvPr>
        </p:nvSpPr>
        <p:spPr/>
        <p:txBody>
          <a:bodyPr/>
          <a:lstStyle/>
          <a:p>
            <a:r>
              <a:rPr lang="en-US" dirty="0"/>
              <a:t>TNM</a:t>
            </a:r>
          </a:p>
        </p:txBody>
      </p:sp>
      <p:sp>
        <p:nvSpPr>
          <p:cNvPr id="3" name="Content Placeholder 2">
            <a:extLst>
              <a:ext uri="{FF2B5EF4-FFF2-40B4-BE49-F238E27FC236}">
                <a16:creationId xmlns:a16="http://schemas.microsoft.com/office/drawing/2014/main" id="{E5DD933A-4674-F942-ACE4-E395B225F74D}"/>
              </a:ext>
            </a:extLst>
          </p:cNvPr>
          <p:cNvSpPr>
            <a:spLocks noGrp="1"/>
          </p:cNvSpPr>
          <p:nvPr>
            <p:ph idx="1"/>
          </p:nvPr>
        </p:nvSpPr>
        <p:spPr/>
        <p:txBody>
          <a:bodyPr/>
          <a:lstStyle/>
          <a:p>
            <a:r>
              <a:rPr lang="en-US" dirty="0"/>
              <a:t>T tumor size or level of invasion</a:t>
            </a:r>
          </a:p>
          <a:p>
            <a:r>
              <a:rPr lang="en-US" dirty="0"/>
              <a:t>N node involvement</a:t>
            </a:r>
          </a:p>
          <a:p>
            <a:r>
              <a:rPr lang="en-US" dirty="0"/>
              <a:t>M metastasis</a:t>
            </a:r>
          </a:p>
          <a:p>
            <a:endParaRPr lang="en-US" dirty="0"/>
          </a:p>
          <a:p>
            <a:r>
              <a:rPr lang="en-US" dirty="0" err="1"/>
              <a:t>pTNM</a:t>
            </a:r>
            <a:r>
              <a:rPr lang="en-US" dirty="0"/>
              <a:t> this is the pathological TNM </a:t>
            </a:r>
            <a:r>
              <a:rPr lang="en-US" dirty="0" err="1"/>
              <a:t>ie</a:t>
            </a:r>
            <a:r>
              <a:rPr lang="en-US" dirty="0"/>
              <a:t> post operative which is more accurate than radiological one </a:t>
            </a:r>
          </a:p>
          <a:p>
            <a:pPr lvl="1"/>
            <a:r>
              <a:rPr lang="en-US" dirty="0"/>
              <a:t>Large LN may be reactive while small one may be metastatic</a:t>
            </a:r>
          </a:p>
          <a:p>
            <a:pPr lvl="1"/>
            <a:endParaRPr lang="en-US" dirty="0"/>
          </a:p>
          <a:p>
            <a:endParaRPr lang="en-US" dirty="0"/>
          </a:p>
        </p:txBody>
      </p:sp>
    </p:spTree>
    <p:extLst>
      <p:ext uri="{BB962C8B-B14F-4D97-AF65-F5344CB8AC3E}">
        <p14:creationId xmlns:p14="http://schemas.microsoft.com/office/powerpoint/2010/main" val="2053403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8E48-7D10-5F49-9345-1AFCE0302296}"/>
              </a:ext>
            </a:extLst>
          </p:cNvPr>
          <p:cNvSpPr>
            <a:spLocks noGrp="1"/>
          </p:cNvSpPr>
          <p:nvPr>
            <p:ph type="title"/>
          </p:nvPr>
        </p:nvSpPr>
        <p:spPr/>
        <p:txBody>
          <a:bodyPr/>
          <a:lstStyle/>
          <a:p>
            <a:r>
              <a:rPr lang="en-US" dirty="0"/>
              <a:t>Grading</a:t>
            </a:r>
          </a:p>
        </p:txBody>
      </p:sp>
      <p:sp>
        <p:nvSpPr>
          <p:cNvPr id="3" name="Content Placeholder 2">
            <a:extLst>
              <a:ext uri="{FF2B5EF4-FFF2-40B4-BE49-F238E27FC236}">
                <a16:creationId xmlns:a16="http://schemas.microsoft.com/office/drawing/2014/main" id="{71D9CE04-5DA1-A74E-9CC3-5FD4236F116B}"/>
              </a:ext>
            </a:extLst>
          </p:cNvPr>
          <p:cNvSpPr>
            <a:spLocks noGrp="1"/>
          </p:cNvSpPr>
          <p:nvPr>
            <p:ph idx="1"/>
          </p:nvPr>
        </p:nvSpPr>
        <p:spPr/>
        <p:txBody>
          <a:bodyPr/>
          <a:lstStyle/>
          <a:p>
            <a:r>
              <a:rPr lang="en-US" altLang="x-none" dirty="0"/>
              <a:t>Based upon the microscopic appearance of a neoplasm with H&amp;E staining.</a:t>
            </a:r>
          </a:p>
          <a:p>
            <a:r>
              <a:rPr lang="en-US" altLang="x-none" dirty="0"/>
              <a:t>In general, a </a:t>
            </a:r>
            <a:r>
              <a:rPr lang="en-US" altLang="x-none" b="1" i="1" dirty="0"/>
              <a:t>higher grade </a:t>
            </a:r>
            <a:r>
              <a:rPr lang="en-US" altLang="x-none" dirty="0"/>
              <a:t>means that there is </a:t>
            </a:r>
            <a:r>
              <a:rPr lang="en-US" altLang="x-none" b="1" dirty="0"/>
              <a:t>a lesser degree of differentiation</a:t>
            </a:r>
            <a:r>
              <a:rPr lang="en-US" altLang="x-none" dirty="0"/>
              <a:t> and the worse the biologic behavior of a malignant neoplasm will be.</a:t>
            </a:r>
            <a:endParaRPr lang="en-US" dirty="0"/>
          </a:p>
          <a:p>
            <a:pPr marL="0" indent="0">
              <a:buNone/>
            </a:pPr>
            <a:endParaRPr lang="en-US" dirty="0"/>
          </a:p>
        </p:txBody>
      </p:sp>
    </p:spTree>
    <p:extLst>
      <p:ext uri="{BB962C8B-B14F-4D97-AF65-F5344CB8AC3E}">
        <p14:creationId xmlns:p14="http://schemas.microsoft.com/office/powerpoint/2010/main" val="4246907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4E20-C0C5-8146-8E18-BE2273ABB5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2AEFBA-2E9F-D14A-AA97-28B63DC10E21}"/>
              </a:ext>
            </a:extLst>
          </p:cNvPr>
          <p:cNvSpPr>
            <a:spLocks noGrp="1"/>
          </p:cNvSpPr>
          <p:nvPr>
            <p:ph idx="1"/>
          </p:nvPr>
        </p:nvSpPr>
        <p:spPr/>
        <p:txBody>
          <a:bodyPr>
            <a:normAutofit/>
          </a:bodyPr>
          <a:lstStyle/>
          <a:p>
            <a:pPr fontAlgn="base"/>
            <a:endParaRPr lang="en-US" dirty="0"/>
          </a:p>
          <a:p>
            <a:pPr fontAlgn="base"/>
            <a:r>
              <a:rPr lang="en-US" b="1" dirty="0"/>
              <a:t>G I</a:t>
            </a:r>
            <a:r>
              <a:rPr lang="en-US" dirty="0"/>
              <a:t>  Well differentiated </a:t>
            </a:r>
          </a:p>
          <a:p>
            <a:pPr fontAlgn="base"/>
            <a:r>
              <a:rPr lang="en-US" b="1" dirty="0"/>
              <a:t>G II</a:t>
            </a:r>
            <a:r>
              <a:rPr lang="en-US" dirty="0"/>
              <a:t> Moderately differentiated </a:t>
            </a:r>
          </a:p>
          <a:p>
            <a:pPr fontAlgn="base"/>
            <a:r>
              <a:rPr lang="en-US" b="1" dirty="0"/>
              <a:t>G III</a:t>
            </a:r>
            <a:r>
              <a:rPr lang="en-US" dirty="0"/>
              <a:t> Poorly differentiated </a:t>
            </a:r>
          </a:p>
          <a:p>
            <a:pPr fontAlgn="base"/>
            <a:r>
              <a:rPr lang="en-US" b="1" dirty="0"/>
              <a:t>G IV</a:t>
            </a:r>
            <a:r>
              <a:rPr lang="en-US" dirty="0"/>
              <a:t> Nearly anaplastic </a:t>
            </a:r>
          </a:p>
          <a:p>
            <a:endParaRPr lang="en-US" dirty="0"/>
          </a:p>
        </p:txBody>
      </p:sp>
    </p:spTree>
    <p:extLst>
      <p:ext uri="{BB962C8B-B14F-4D97-AF65-F5344CB8AC3E}">
        <p14:creationId xmlns:p14="http://schemas.microsoft.com/office/powerpoint/2010/main" val="30280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02E0A-FA12-BE41-86AC-431E81F2EF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8CA563-0D69-9148-88B4-F66EEF0435C8}"/>
              </a:ext>
            </a:extLst>
          </p:cNvPr>
          <p:cNvSpPr>
            <a:spLocks noGrp="1"/>
          </p:cNvSpPr>
          <p:nvPr>
            <p:ph idx="1"/>
          </p:nvPr>
        </p:nvSpPr>
        <p:spPr/>
        <p:txBody>
          <a:bodyPr/>
          <a:lstStyle/>
          <a:p>
            <a:r>
              <a:rPr lang="en-US" dirty="0"/>
              <a:t>Prognosis is also affected by the biological characteristics of a tumour. </a:t>
            </a:r>
          </a:p>
          <a:p>
            <a:pPr lvl="1"/>
            <a:r>
              <a:rPr lang="en-US" dirty="0"/>
              <a:t>Its degree of nuclear and cellular atypia and the extent of lymphocytic infiltration, inflammatory response, and perineural and vascular invasion all influence outcome. </a:t>
            </a:r>
          </a:p>
          <a:p>
            <a:r>
              <a:rPr lang="en-US" dirty="0"/>
              <a:t>Biochemical indices (e.g. </a:t>
            </a:r>
            <a:r>
              <a:rPr lang="en-US" dirty="0" err="1"/>
              <a:t>oestrogen</a:t>
            </a:r>
            <a:r>
              <a:rPr lang="en-US" dirty="0"/>
              <a:t> receptor status in breast cancer), can all be used in the planning of a patient's treatment. </a:t>
            </a:r>
          </a:p>
          <a:p>
            <a:endParaRPr lang="en-US" dirty="0"/>
          </a:p>
        </p:txBody>
      </p:sp>
    </p:spTree>
    <p:extLst>
      <p:ext uri="{BB962C8B-B14F-4D97-AF65-F5344CB8AC3E}">
        <p14:creationId xmlns:p14="http://schemas.microsoft.com/office/powerpoint/2010/main" val="3586313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9998-53B0-7342-AD9C-AD4EA70E9C49}"/>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94C6C58-8728-294F-BB44-59D99665D845}"/>
              </a:ext>
            </a:extLst>
          </p:cNvPr>
          <p:cNvSpPr>
            <a:spLocks noGrp="1"/>
          </p:cNvSpPr>
          <p:nvPr>
            <p:ph type="body" idx="1"/>
          </p:nvPr>
        </p:nvSpPr>
        <p:spPr/>
        <p:txBody>
          <a:bodyPr/>
          <a:lstStyle/>
          <a:p>
            <a:r>
              <a:rPr lang="en-US" dirty="0"/>
              <a:t>Treatment</a:t>
            </a:r>
          </a:p>
        </p:txBody>
      </p:sp>
    </p:spTree>
    <p:extLst>
      <p:ext uri="{BB962C8B-B14F-4D97-AF65-F5344CB8AC3E}">
        <p14:creationId xmlns:p14="http://schemas.microsoft.com/office/powerpoint/2010/main" val="3155685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4E802-A5F2-8C47-B97E-337B34F70921}"/>
              </a:ext>
            </a:extLst>
          </p:cNvPr>
          <p:cNvSpPr>
            <a:spLocks noGrp="1"/>
          </p:cNvSpPr>
          <p:nvPr>
            <p:ph type="title"/>
          </p:nvPr>
        </p:nvSpPr>
        <p:spPr/>
        <p:txBody>
          <a:bodyPr/>
          <a:lstStyle/>
          <a:p>
            <a:r>
              <a:rPr lang="en-US" dirty="0"/>
              <a:t>Benign</a:t>
            </a:r>
          </a:p>
        </p:txBody>
      </p:sp>
      <p:sp>
        <p:nvSpPr>
          <p:cNvPr id="3" name="Content Placeholder 2">
            <a:extLst>
              <a:ext uri="{FF2B5EF4-FFF2-40B4-BE49-F238E27FC236}">
                <a16:creationId xmlns:a16="http://schemas.microsoft.com/office/drawing/2014/main" id="{A0D562D3-8EB4-5943-A97F-DA45131CA9A1}"/>
              </a:ext>
            </a:extLst>
          </p:cNvPr>
          <p:cNvSpPr>
            <a:spLocks noGrp="1"/>
          </p:cNvSpPr>
          <p:nvPr>
            <p:ph idx="1"/>
          </p:nvPr>
        </p:nvSpPr>
        <p:spPr/>
        <p:txBody>
          <a:bodyPr/>
          <a:lstStyle/>
          <a:p>
            <a:r>
              <a:rPr lang="en-US" dirty="0"/>
              <a:t>Local Excision</a:t>
            </a:r>
          </a:p>
        </p:txBody>
      </p:sp>
    </p:spTree>
    <p:extLst>
      <p:ext uri="{BB962C8B-B14F-4D97-AF65-F5344CB8AC3E}">
        <p14:creationId xmlns:p14="http://schemas.microsoft.com/office/powerpoint/2010/main" val="436035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B463-A6CC-504B-9537-DF8EE15AC43C}"/>
              </a:ext>
            </a:extLst>
          </p:cNvPr>
          <p:cNvSpPr>
            <a:spLocks noGrp="1"/>
          </p:cNvSpPr>
          <p:nvPr>
            <p:ph type="title"/>
          </p:nvPr>
        </p:nvSpPr>
        <p:spPr/>
        <p:txBody>
          <a:bodyPr/>
          <a:lstStyle/>
          <a:p>
            <a:r>
              <a:rPr lang="en-US" dirty="0"/>
              <a:t>Malignant</a:t>
            </a:r>
          </a:p>
        </p:txBody>
      </p:sp>
      <p:sp>
        <p:nvSpPr>
          <p:cNvPr id="3" name="Content Placeholder 2">
            <a:extLst>
              <a:ext uri="{FF2B5EF4-FFF2-40B4-BE49-F238E27FC236}">
                <a16:creationId xmlns:a16="http://schemas.microsoft.com/office/drawing/2014/main" id="{6189C7D0-0E91-F84C-B0F1-1773528C4371}"/>
              </a:ext>
            </a:extLst>
          </p:cNvPr>
          <p:cNvSpPr>
            <a:spLocks noGrp="1"/>
          </p:cNvSpPr>
          <p:nvPr>
            <p:ph idx="1"/>
          </p:nvPr>
        </p:nvSpPr>
        <p:spPr/>
        <p:txBody>
          <a:bodyPr/>
          <a:lstStyle/>
          <a:p>
            <a:r>
              <a:rPr lang="en-US" dirty="0"/>
              <a:t>A radical cancer operation implies complete removal of the tissue bearing the tumour, together with a margin of unaffected surrounding tissue along with the locoregional lymph nodes (known as ‘</a:t>
            </a:r>
            <a:r>
              <a:rPr lang="en-US" dirty="0" err="1"/>
              <a:t>en</a:t>
            </a:r>
            <a:r>
              <a:rPr lang="en-US" dirty="0"/>
              <a:t> bloc resection’). </a:t>
            </a:r>
          </a:p>
          <a:p>
            <a:r>
              <a:rPr lang="en-US" dirty="0"/>
              <a:t>The removal of local lymph nodes is important in some cases to provide information for the stage of the cancer, rather than being of true therapeutic benefit. </a:t>
            </a:r>
          </a:p>
          <a:p>
            <a:endParaRPr lang="en-US" dirty="0"/>
          </a:p>
        </p:txBody>
      </p:sp>
    </p:spTree>
    <p:extLst>
      <p:ext uri="{BB962C8B-B14F-4D97-AF65-F5344CB8AC3E}">
        <p14:creationId xmlns:p14="http://schemas.microsoft.com/office/powerpoint/2010/main" val="2090011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6447-0DD0-D449-A805-7002CCE170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606B83-C1CE-F24E-A8E8-973B62DB5DD7}"/>
              </a:ext>
            </a:extLst>
          </p:cNvPr>
          <p:cNvSpPr>
            <a:spLocks noGrp="1"/>
          </p:cNvSpPr>
          <p:nvPr>
            <p:ph idx="1"/>
          </p:nvPr>
        </p:nvSpPr>
        <p:spPr/>
        <p:txBody>
          <a:bodyPr/>
          <a:lstStyle/>
          <a:p>
            <a:r>
              <a:rPr lang="en-US" i="1" dirty="0"/>
              <a:t>‘Laparoscopic surgery for colorectal cancer allows for shorter hospital stay and is as good as the open technique in terms of short-term survival and recurrence rates.’ </a:t>
            </a:r>
            <a:endParaRPr lang="en-US" dirty="0"/>
          </a:p>
          <a:p>
            <a:endParaRPr lang="en-US" dirty="0"/>
          </a:p>
        </p:txBody>
      </p:sp>
    </p:spTree>
    <p:extLst>
      <p:ext uri="{BB962C8B-B14F-4D97-AF65-F5344CB8AC3E}">
        <p14:creationId xmlns:p14="http://schemas.microsoft.com/office/powerpoint/2010/main" val="2076466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6206-4939-CD47-A24E-69BFDFCFFBBA}"/>
              </a:ext>
            </a:extLst>
          </p:cNvPr>
          <p:cNvSpPr>
            <a:spLocks noGrp="1"/>
          </p:cNvSpPr>
          <p:nvPr>
            <p:ph type="title"/>
          </p:nvPr>
        </p:nvSpPr>
        <p:spPr/>
        <p:txBody>
          <a:bodyPr/>
          <a:lstStyle/>
          <a:p>
            <a:r>
              <a:rPr lang="en-US" dirty="0"/>
              <a:t>Adjuvant Therapy</a:t>
            </a:r>
          </a:p>
        </p:txBody>
      </p:sp>
      <p:sp>
        <p:nvSpPr>
          <p:cNvPr id="3" name="Content Placeholder 2">
            <a:extLst>
              <a:ext uri="{FF2B5EF4-FFF2-40B4-BE49-F238E27FC236}">
                <a16:creationId xmlns:a16="http://schemas.microsoft.com/office/drawing/2014/main" id="{3C1AD628-335F-8C45-875A-EF9E3BD1F1D8}"/>
              </a:ext>
            </a:extLst>
          </p:cNvPr>
          <p:cNvSpPr>
            <a:spLocks noGrp="1"/>
          </p:cNvSpPr>
          <p:nvPr>
            <p:ph idx="1"/>
          </p:nvPr>
        </p:nvSpPr>
        <p:spPr/>
        <p:txBody>
          <a:bodyPr/>
          <a:lstStyle/>
          <a:p>
            <a:r>
              <a:rPr lang="en-US" dirty="0"/>
              <a:t>Sometimes not possible to remove all the local disease. </a:t>
            </a:r>
          </a:p>
          <a:p>
            <a:r>
              <a:rPr lang="en-US" dirty="0"/>
              <a:t>Early systemic dissemination may have occurred. </a:t>
            </a:r>
          </a:p>
          <a:p>
            <a:r>
              <a:rPr lang="en-US" dirty="0"/>
              <a:t>Thus, an adjuvant to surgery is needed to provide both local and systemic control .</a:t>
            </a:r>
          </a:p>
          <a:p>
            <a:endParaRPr lang="en-US" dirty="0"/>
          </a:p>
        </p:txBody>
      </p:sp>
    </p:spTree>
    <p:extLst>
      <p:ext uri="{BB962C8B-B14F-4D97-AF65-F5344CB8AC3E}">
        <p14:creationId xmlns:p14="http://schemas.microsoft.com/office/powerpoint/2010/main" val="3002130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6EF4-6D5A-E848-AD3B-37285B67A3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D5ECBC-65D2-F042-A5A5-FC4BFFB64974}"/>
              </a:ext>
            </a:extLst>
          </p:cNvPr>
          <p:cNvSpPr>
            <a:spLocks noGrp="1"/>
          </p:cNvSpPr>
          <p:nvPr>
            <p:ph idx="1"/>
          </p:nvPr>
        </p:nvSpPr>
        <p:spPr/>
        <p:txBody>
          <a:bodyPr/>
          <a:lstStyle/>
          <a:p>
            <a:r>
              <a:rPr lang="en-US" dirty="0"/>
              <a:t>Achieving a balance between the relief of symptoms and the morbidity induced by radical cancer therapy is often difficult, and it is important to remember that the quality of life is as important as the duration of survival. </a:t>
            </a:r>
          </a:p>
          <a:p>
            <a:endParaRPr lang="en-US" dirty="0"/>
          </a:p>
        </p:txBody>
      </p:sp>
    </p:spTree>
    <p:extLst>
      <p:ext uri="{BB962C8B-B14F-4D97-AF65-F5344CB8AC3E}">
        <p14:creationId xmlns:p14="http://schemas.microsoft.com/office/powerpoint/2010/main" val="405893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F1982-BA69-E64B-8214-910895B738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AACCF-A8CD-874A-8393-31033006F615}"/>
              </a:ext>
            </a:extLst>
          </p:cNvPr>
          <p:cNvSpPr>
            <a:spLocks noGrp="1"/>
          </p:cNvSpPr>
          <p:nvPr>
            <p:ph idx="1"/>
          </p:nvPr>
        </p:nvSpPr>
        <p:spPr/>
        <p:txBody>
          <a:bodyPr/>
          <a:lstStyle/>
          <a:p>
            <a:r>
              <a:rPr lang="en-US" dirty="0"/>
              <a:t>However, when a cancer arises, this is generally due to genomic abnormalities that either </a:t>
            </a:r>
          </a:p>
          <a:p>
            <a:pPr lvl="1"/>
            <a:r>
              <a:rPr lang="en-US" dirty="0"/>
              <a:t>Increase cell replication</a:t>
            </a:r>
          </a:p>
          <a:p>
            <a:pPr lvl="1"/>
            <a:r>
              <a:rPr lang="en-US" dirty="0"/>
              <a:t>Decreased programmed cell death (apoptosis)</a:t>
            </a:r>
          </a:p>
          <a:p>
            <a:pPr lvl="1"/>
            <a:r>
              <a:rPr lang="en-US" dirty="0"/>
              <a:t>A combination of the two. </a:t>
            </a:r>
          </a:p>
          <a:p>
            <a:endParaRPr lang="en-US" dirty="0"/>
          </a:p>
        </p:txBody>
      </p:sp>
      <p:pic>
        <p:nvPicPr>
          <p:cNvPr id="1025" name="Picture 1" descr="page93image33296">
            <a:extLst>
              <a:ext uri="{FF2B5EF4-FFF2-40B4-BE49-F238E27FC236}">
                <a16:creationId xmlns:a16="http://schemas.microsoft.com/office/drawing/2014/main" id="{1D61E026-1518-C844-94CB-DA8D8E80B6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55900" cy="71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145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853B-8376-7943-A559-BD998EE63C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70DBFD-1690-DB49-9A48-08908EC138A1}"/>
              </a:ext>
            </a:extLst>
          </p:cNvPr>
          <p:cNvSpPr>
            <a:spLocks noGrp="1"/>
          </p:cNvSpPr>
          <p:nvPr>
            <p:ph idx="1"/>
          </p:nvPr>
        </p:nvSpPr>
        <p:spPr/>
        <p:txBody>
          <a:bodyPr/>
          <a:lstStyle/>
          <a:p>
            <a:r>
              <a:rPr lang="en-US" dirty="0"/>
              <a:t>chemotherapy may help prevent both local recurrence and distant metastasis, and this is commonly used in patients with colorectal or breast cancer and who have lymph node involvement. </a:t>
            </a:r>
          </a:p>
          <a:p>
            <a:endParaRPr lang="en-US" dirty="0"/>
          </a:p>
          <a:p>
            <a:r>
              <a:rPr lang="en-US" dirty="0"/>
              <a:t>Results in colorectal and breast cancer suggest that the likelihood of death from recurrent cancer is reduced by about 20–30% in patients with evidence of lymph node metastasis </a:t>
            </a:r>
          </a:p>
          <a:p>
            <a:endParaRPr lang="en-US" dirty="0"/>
          </a:p>
        </p:txBody>
      </p:sp>
    </p:spTree>
    <p:extLst>
      <p:ext uri="{BB962C8B-B14F-4D97-AF65-F5344CB8AC3E}">
        <p14:creationId xmlns:p14="http://schemas.microsoft.com/office/powerpoint/2010/main" val="285155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5BB4-0A6E-D149-B495-98F5F1C131D9}"/>
              </a:ext>
            </a:extLst>
          </p:cNvPr>
          <p:cNvSpPr>
            <a:spLocks noGrp="1"/>
          </p:cNvSpPr>
          <p:nvPr>
            <p:ph type="title"/>
          </p:nvPr>
        </p:nvSpPr>
        <p:spPr/>
        <p:txBody>
          <a:bodyPr/>
          <a:lstStyle/>
          <a:p>
            <a:r>
              <a:rPr lang="en-US" dirty="0"/>
              <a:t>Radiotherapy </a:t>
            </a:r>
          </a:p>
        </p:txBody>
      </p:sp>
      <p:sp>
        <p:nvSpPr>
          <p:cNvPr id="3" name="Content Placeholder 2">
            <a:extLst>
              <a:ext uri="{FF2B5EF4-FFF2-40B4-BE49-F238E27FC236}">
                <a16:creationId xmlns:a16="http://schemas.microsoft.com/office/drawing/2014/main" id="{67AD66EA-FDA3-B045-B3F2-F8636E821352}"/>
              </a:ext>
            </a:extLst>
          </p:cNvPr>
          <p:cNvSpPr>
            <a:spLocks noGrp="1"/>
          </p:cNvSpPr>
          <p:nvPr>
            <p:ph idx="1"/>
          </p:nvPr>
        </p:nvSpPr>
        <p:spPr/>
        <p:txBody>
          <a:bodyPr>
            <a:normAutofit fontScale="92500" lnSpcReduction="20000"/>
          </a:bodyPr>
          <a:lstStyle/>
          <a:p>
            <a:r>
              <a:rPr lang="en-US" dirty="0"/>
              <a:t>It is administered to reduce the chances of local recurrence rather than of distant metastasis. </a:t>
            </a:r>
          </a:p>
          <a:p>
            <a:r>
              <a:rPr lang="en-US" dirty="0"/>
              <a:t>May be given prior to surgery to try to ‘down-stage’ or shrink a bulky and fixed tumour (e.g. rectal cancer) and thus make surgery easier to perform. this is termed neoadjuvant radiotherapy. </a:t>
            </a:r>
          </a:p>
          <a:p>
            <a:r>
              <a:rPr lang="en-US" dirty="0"/>
              <a:t>Alternatively, it may be given to the postoperative patient in whom the chances of local recurrence are thought to be high (e.g. a patient in whom the margins at the edge of the resection specimen are involved with tumour). </a:t>
            </a:r>
          </a:p>
          <a:p>
            <a:r>
              <a:rPr lang="en-US" dirty="0"/>
              <a:t>When </a:t>
            </a:r>
            <a:r>
              <a:rPr lang="en-US" dirty="0" err="1"/>
              <a:t>tumours</a:t>
            </a:r>
            <a:r>
              <a:rPr lang="en-US" dirty="0"/>
              <a:t> are relatively radiosensitive, radiotherapy can reduce the need for radical surgery and a more cosmetically acceptable conservative operation is then possible (e.g. lumpectomy and radiotherapy, as opposed to mastectomy in breast cancer). </a:t>
            </a:r>
          </a:p>
          <a:p>
            <a:endParaRPr lang="en-US" dirty="0"/>
          </a:p>
        </p:txBody>
      </p:sp>
    </p:spTree>
    <p:extLst>
      <p:ext uri="{BB962C8B-B14F-4D97-AF65-F5344CB8AC3E}">
        <p14:creationId xmlns:p14="http://schemas.microsoft.com/office/powerpoint/2010/main" val="3927707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F72B-CD3E-9A4C-90D2-C56438A7DF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67BAD0-566A-9948-A89B-1C3B5F3FA435}"/>
              </a:ext>
            </a:extLst>
          </p:cNvPr>
          <p:cNvSpPr>
            <a:spLocks noGrp="1"/>
          </p:cNvSpPr>
          <p:nvPr>
            <p:ph idx="1"/>
          </p:nvPr>
        </p:nvSpPr>
        <p:spPr/>
        <p:txBody>
          <a:bodyPr/>
          <a:lstStyle/>
          <a:p>
            <a:r>
              <a:rPr lang="en-US" dirty="0"/>
              <a:t>Surgical excision must be adequate, and adjuvant radiotherapy or chemotherapy must not be regarded as a safety net for careless surgical practice. </a:t>
            </a:r>
          </a:p>
          <a:p>
            <a:endParaRPr lang="en-US" dirty="0"/>
          </a:p>
        </p:txBody>
      </p:sp>
    </p:spTree>
    <p:extLst>
      <p:ext uri="{BB962C8B-B14F-4D97-AF65-F5344CB8AC3E}">
        <p14:creationId xmlns:p14="http://schemas.microsoft.com/office/powerpoint/2010/main" val="3888082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29AFC-4615-E84F-A0FE-AC02294745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909A09-13B7-BD4D-A7FE-31A27E946D45}"/>
              </a:ext>
            </a:extLst>
          </p:cNvPr>
          <p:cNvSpPr>
            <a:spLocks noGrp="1"/>
          </p:cNvSpPr>
          <p:nvPr>
            <p:ph idx="1"/>
          </p:nvPr>
        </p:nvSpPr>
        <p:spPr/>
        <p:txBody>
          <a:bodyPr/>
          <a:lstStyle/>
          <a:p>
            <a:r>
              <a:rPr lang="en-US" dirty="0"/>
              <a:t>Metastatic disease now are treated for cure.</a:t>
            </a:r>
          </a:p>
          <a:p>
            <a:r>
              <a:rPr lang="en-US" dirty="0"/>
              <a:t>Intense follow up is a must to ensure early detection for any recurrence.</a:t>
            </a:r>
          </a:p>
          <a:p>
            <a:endParaRPr lang="en-US" dirty="0"/>
          </a:p>
        </p:txBody>
      </p:sp>
    </p:spTree>
    <p:extLst>
      <p:ext uri="{BB962C8B-B14F-4D97-AF65-F5344CB8AC3E}">
        <p14:creationId xmlns:p14="http://schemas.microsoft.com/office/powerpoint/2010/main" val="1423816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B5B1-B56F-564F-A1BC-233117CFE471}"/>
              </a:ext>
            </a:extLst>
          </p:cNvPr>
          <p:cNvSpPr>
            <a:spLocks noGrp="1"/>
          </p:cNvSpPr>
          <p:nvPr>
            <p:ph type="title"/>
          </p:nvPr>
        </p:nvSpPr>
        <p:spPr/>
        <p:txBody>
          <a:bodyPr/>
          <a:lstStyle/>
          <a:p>
            <a:r>
              <a:rPr lang="en-US" dirty="0"/>
              <a:t>Palliation</a:t>
            </a:r>
          </a:p>
        </p:txBody>
      </p:sp>
      <p:sp>
        <p:nvSpPr>
          <p:cNvPr id="3" name="Content Placeholder 2">
            <a:extLst>
              <a:ext uri="{FF2B5EF4-FFF2-40B4-BE49-F238E27FC236}">
                <a16:creationId xmlns:a16="http://schemas.microsoft.com/office/drawing/2014/main" id="{0F398BD3-CD93-C741-A0A6-678468A1F360}"/>
              </a:ext>
            </a:extLst>
          </p:cNvPr>
          <p:cNvSpPr>
            <a:spLocks noGrp="1"/>
          </p:cNvSpPr>
          <p:nvPr>
            <p:ph idx="1"/>
          </p:nvPr>
        </p:nvSpPr>
        <p:spPr/>
        <p:txBody>
          <a:bodyPr>
            <a:normAutofit/>
          </a:bodyPr>
          <a:lstStyle/>
          <a:p>
            <a:r>
              <a:rPr lang="en-US" dirty="0"/>
              <a:t>The management of patients with incurable disease involves the relief of distressing symptoms (palliative care). </a:t>
            </a:r>
          </a:p>
          <a:p>
            <a:r>
              <a:rPr lang="en-US" dirty="0"/>
              <a:t>The terminal stages of malignancy can be prolonged, and pain and other distressing symptoms are common. </a:t>
            </a:r>
          </a:p>
          <a:p>
            <a:r>
              <a:rPr lang="en-US" dirty="0"/>
              <a:t>Effective palliation is achieved by a variety of means. Local and/or systemic adjuvant therapy can be used to induce tumour regression: for example, to reduce the pressure effects of cerebral metastases. Surgery can be employed to resect symptomatic metastases or bypass a malignant obstruction. </a:t>
            </a:r>
          </a:p>
          <a:p>
            <a:endParaRPr lang="en-US" dirty="0"/>
          </a:p>
        </p:txBody>
      </p:sp>
    </p:spTree>
    <p:extLst>
      <p:ext uri="{BB962C8B-B14F-4D97-AF65-F5344CB8AC3E}">
        <p14:creationId xmlns:p14="http://schemas.microsoft.com/office/powerpoint/2010/main" val="3244482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E1C5C-CD61-E646-AC3F-91BA62653B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08C200-0932-DB41-9488-5AB05685C891}"/>
              </a:ext>
            </a:extLst>
          </p:cNvPr>
          <p:cNvSpPr>
            <a:spLocks noGrp="1"/>
          </p:cNvSpPr>
          <p:nvPr>
            <p:ph idx="1"/>
          </p:nvPr>
        </p:nvSpPr>
        <p:spPr/>
        <p:txBody>
          <a:bodyPr/>
          <a:lstStyle/>
          <a:p>
            <a:r>
              <a:rPr lang="en-US" dirty="0"/>
              <a:t>When a palliative operation is performed, the patient and his or her relatives should under- stand that its object is to prevent additional suffering, and not to attempt cure.</a:t>
            </a:r>
          </a:p>
        </p:txBody>
      </p:sp>
    </p:spTree>
    <p:extLst>
      <p:ext uri="{BB962C8B-B14F-4D97-AF65-F5344CB8AC3E}">
        <p14:creationId xmlns:p14="http://schemas.microsoft.com/office/powerpoint/2010/main" val="1461142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757A-5E7E-4645-9A69-DAE8CFA830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7CD7B1-1238-B048-96D5-138E1B963DD4}"/>
              </a:ext>
            </a:extLst>
          </p:cNvPr>
          <p:cNvSpPr>
            <a:spLocks noGrp="1"/>
          </p:cNvSpPr>
          <p:nvPr>
            <p:ph idx="1"/>
          </p:nvPr>
        </p:nvSpPr>
        <p:spPr/>
        <p:txBody>
          <a:bodyPr/>
          <a:lstStyle/>
          <a:p>
            <a:pPr marL="0" indent="0" algn="ctr">
              <a:buNone/>
            </a:pPr>
            <a:endParaRPr lang="en-US" dirty="0"/>
          </a:p>
          <a:p>
            <a:pPr marL="0" indent="0" algn="ctr">
              <a:buNone/>
            </a:pPr>
            <a:r>
              <a:rPr lang="en-US" dirty="0"/>
              <a:t>Thank U</a:t>
            </a:r>
          </a:p>
        </p:txBody>
      </p:sp>
    </p:spTree>
    <p:extLst>
      <p:ext uri="{BB962C8B-B14F-4D97-AF65-F5344CB8AC3E}">
        <p14:creationId xmlns:p14="http://schemas.microsoft.com/office/powerpoint/2010/main" val="2207907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ED96-3FDC-004C-88D8-C8D98ADFF2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CEE839-3B7F-D846-B3D9-581DCB4A72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708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61B16-9BE2-DD48-9B3D-292030C17F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52E749-22A5-6648-A1C1-D4D550D33E7C}"/>
              </a:ext>
            </a:extLst>
          </p:cNvPr>
          <p:cNvSpPr>
            <a:spLocks noGrp="1"/>
          </p:cNvSpPr>
          <p:nvPr>
            <p:ph idx="1"/>
          </p:nvPr>
        </p:nvSpPr>
        <p:spPr/>
        <p:txBody>
          <a:bodyPr/>
          <a:lstStyle/>
          <a:p>
            <a:r>
              <a:rPr lang="en-US" dirty="0"/>
              <a:t>The concept of tumour progression from a benign to malignant phenotype provides the rationale behind screening and early detection programs ; i.e. if benign or pre-invasive lesions are removed, this will prevent invasive disease. </a:t>
            </a:r>
          </a:p>
          <a:p>
            <a:endParaRPr lang="en-US" dirty="0"/>
          </a:p>
        </p:txBody>
      </p:sp>
    </p:spTree>
    <p:extLst>
      <p:ext uri="{BB962C8B-B14F-4D97-AF65-F5344CB8AC3E}">
        <p14:creationId xmlns:p14="http://schemas.microsoft.com/office/powerpoint/2010/main" val="209731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21C0-3E39-7A4B-BD50-F92E8CFBCC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A809F0-1E1B-C44D-9579-CB04019F34A8}"/>
              </a:ext>
            </a:extLst>
          </p:cNvPr>
          <p:cNvSpPr>
            <a:spLocks noGrp="1"/>
          </p:cNvSpPr>
          <p:nvPr>
            <p:ph idx="1"/>
          </p:nvPr>
        </p:nvSpPr>
        <p:spPr/>
        <p:txBody>
          <a:bodyPr>
            <a:normAutofit/>
          </a:bodyPr>
          <a:lstStyle/>
          <a:p>
            <a:r>
              <a:rPr lang="en-US" dirty="0"/>
              <a:t>Neoplasms may be benign or malignant; the essential difference is the capacity to invade and metastasize. </a:t>
            </a:r>
          </a:p>
          <a:p>
            <a:r>
              <a:rPr lang="en-US" dirty="0"/>
              <a:t>Metastases are cancer deposits similar in cell type to the original cancer found at remote (secondary) sites in the body. </a:t>
            </a:r>
          </a:p>
          <a:p>
            <a:r>
              <a:rPr lang="en-US" dirty="0"/>
              <a:t>The cells of benign </a:t>
            </a:r>
            <a:r>
              <a:rPr lang="en-US" dirty="0" err="1"/>
              <a:t>tumours</a:t>
            </a:r>
            <a:r>
              <a:rPr lang="en-US" dirty="0"/>
              <a:t> do not invade surrounding tissues but remain as a local conglomerate. </a:t>
            </a:r>
          </a:p>
          <a:p>
            <a:r>
              <a:rPr lang="en-US" dirty="0"/>
              <a:t>Malignant </a:t>
            </a:r>
            <a:r>
              <a:rPr lang="en-US" dirty="0" err="1"/>
              <a:t>tumours</a:t>
            </a:r>
            <a:r>
              <a:rPr lang="en-US" dirty="0"/>
              <a:t> are invasive and their cells can directly invade adjacent tissues or enter blood and lymphatic channels, to be deposited at remote sites. </a:t>
            </a:r>
          </a:p>
          <a:p>
            <a:endParaRPr lang="en-US" dirty="0"/>
          </a:p>
        </p:txBody>
      </p:sp>
    </p:spTree>
    <p:extLst>
      <p:ext uri="{BB962C8B-B14F-4D97-AF65-F5344CB8AC3E}">
        <p14:creationId xmlns:p14="http://schemas.microsoft.com/office/powerpoint/2010/main" val="276898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2DA3-B074-2E4A-B164-DB76956E0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2CB677-1581-E34E-B85C-BABC220F1FDB}"/>
              </a:ext>
            </a:extLst>
          </p:cNvPr>
          <p:cNvSpPr>
            <a:spLocks noGrp="1"/>
          </p:cNvSpPr>
          <p:nvPr>
            <p:ph idx="1"/>
          </p:nvPr>
        </p:nvSpPr>
        <p:spPr/>
        <p:txBody>
          <a:bodyPr>
            <a:normAutofit/>
          </a:bodyPr>
          <a:lstStyle/>
          <a:p>
            <a:r>
              <a:rPr lang="en-US" dirty="0"/>
              <a:t>The process of invasion and metastasis is complex and is dependent on the biology of the tumor. </a:t>
            </a:r>
          </a:p>
          <a:p>
            <a:r>
              <a:rPr lang="en-US" dirty="0"/>
              <a:t>For metastases to occur it would appear that further mutations need to occur in the cancer cells. </a:t>
            </a:r>
          </a:p>
          <a:p>
            <a:r>
              <a:rPr lang="en-US" dirty="0"/>
              <a:t>These extra mutations can be called the metastatic signature. </a:t>
            </a:r>
          </a:p>
          <a:p>
            <a:endParaRPr lang="en-US" dirty="0"/>
          </a:p>
        </p:txBody>
      </p:sp>
    </p:spTree>
    <p:extLst>
      <p:ext uri="{BB962C8B-B14F-4D97-AF65-F5344CB8AC3E}">
        <p14:creationId xmlns:p14="http://schemas.microsoft.com/office/powerpoint/2010/main" val="302349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E0E3-D27B-8B49-84C0-CDB2F39E77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8AF0DB-A33A-DC47-9F38-080FBFEF722D}"/>
              </a:ext>
            </a:extLst>
          </p:cNvPr>
          <p:cNvSpPr>
            <a:spLocks noGrp="1"/>
          </p:cNvSpPr>
          <p:nvPr>
            <p:ph idx="1"/>
          </p:nvPr>
        </p:nvSpPr>
        <p:spPr/>
        <p:txBody>
          <a:bodyPr/>
          <a:lstStyle/>
          <a:p>
            <a:r>
              <a:rPr lang="en-US" dirty="0"/>
              <a:t>Some </a:t>
            </a:r>
            <a:r>
              <a:rPr lang="en-US" dirty="0" err="1"/>
              <a:t>tumours</a:t>
            </a:r>
            <a:r>
              <a:rPr lang="en-US" dirty="0"/>
              <a:t> metastasize earlier in their clinical course than others. </a:t>
            </a:r>
          </a:p>
          <a:p>
            <a:r>
              <a:rPr lang="en-US" dirty="0"/>
              <a:t>This variation may depend on the tissue of origin of the primary tumour, but can also vary widely according to the phenotype of individual </a:t>
            </a:r>
            <a:r>
              <a:rPr lang="en-US" dirty="0" err="1"/>
              <a:t>tumours</a:t>
            </a:r>
            <a:r>
              <a:rPr lang="en-US" dirty="0"/>
              <a:t>. </a:t>
            </a:r>
          </a:p>
          <a:p>
            <a:r>
              <a:rPr lang="en-US" dirty="0"/>
              <a:t>For example, cancer of the breast is thought to metastasize early, and </a:t>
            </a:r>
            <a:r>
              <a:rPr lang="en-US" dirty="0" err="1"/>
              <a:t>micrometastases</a:t>
            </a:r>
            <a:r>
              <a:rPr lang="en-US" dirty="0"/>
              <a:t> are often present but not detectable when the patient first presents. </a:t>
            </a:r>
          </a:p>
          <a:p>
            <a:r>
              <a:rPr lang="en-US" dirty="0"/>
              <a:t>Some patients with apparently localized colorectal cancer are cured by radical surgery, but others receiving the same treatment deteriorate rapidly with metastatic disease. </a:t>
            </a:r>
          </a:p>
          <a:p>
            <a:endParaRPr lang="en-US" dirty="0"/>
          </a:p>
        </p:txBody>
      </p:sp>
    </p:spTree>
    <p:extLst>
      <p:ext uri="{BB962C8B-B14F-4D97-AF65-F5344CB8AC3E}">
        <p14:creationId xmlns:p14="http://schemas.microsoft.com/office/powerpoint/2010/main" val="132127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AAA0-4BDC-E84A-AC74-3DB9694708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C8EEE-C627-F842-A9BB-C1E67C9F909B}"/>
              </a:ext>
            </a:extLst>
          </p:cNvPr>
          <p:cNvSpPr>
            <a:spLocks noGrp="1"/>
          </p:cNvSpPr>
          <p:nvPr>
            <p:ph idx="1"/>
          </p:nvPr>
        </p:nvSpPr>
        <p:spPr/>
        <p:txBody>
          <a:bodyPr/>
          <a:lstStyle/>
          <a:p>
            <a:r>
              <a:rPr lang="en-US" dirty="0"/>
              <a:t>Benign </a:t>
            </a:r>
            <a:r>
              <a:rPr lang="en-US" dirty="0" err="1"/>
              <a:t>tumours</a:t>
            </a:r>
            <a:r>
              <a:rPr lang="en-US" dirty="0"/>
              <a:t> rarely threaten life but may cause a variety of cosmetic or functional abnormalities. </a:t>
            </a:r>
          </a:p>
          <a:p>
            <a:r>
              <a:rPr lang="en-US" dirty="0"/>
              <a:t>In contrast, malignant </a:t>
            </a:r>
            <a:r>
              <a:rPr lang="en-US" dirty="0" err="1"/>
              <a:t>tumours</a:t>
            </a:r>
            <a:r>
              <a:rPr lang="en-US" dirty="0"/>
              <a:t> invade and replace normal tissues, destroying supporting structures and disturbing function; they can spread to distant tissues (metastasize), eventually causing death. </a:t>
            </a:r>
          </a:p>
          <a:p>
            <a:endParaRPr lang="en-US" dirty="0"/>
          </a:p>
          <a:p>
            <a:endParaRPr lang="en-US" dirty="0"/>
          </a:p>
        </p:txBody>
      </p:sp>
    </p:spTree>
    <p:extLst>
      <p:ext uri="{BB962C8B-B14F-4D97-AF65-F5344CB8AC3E}">
        <p14:creationId xmlns:p14="http://schemas.microsoft.com/office/powerpoint/2010/main" val="347680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7D2E-62F5-1C4B-9ADE-D39CB42938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1E29FE-D4C5-8C40-BF75-AFAB68E50D86}"/>
              </a:ext>
            </a:extLst>
          </p:cNvPr>
          <p:cNvSpPr>
            <a:spLocks noGrp="1"/>
          </p:cNvSpPr>
          <p:nvPr>
            <p:ph idx="1"/>
          </p:nvPr>
        </p:nvSpPr>
        <p:spPr/>
        <p:txBody>
          <a:bodyPr/>
          <a:lstStyle/>
          <a:p>
            <a:r>
              <a:rPr lang="en-US" dirty="0"/>
              <a:t>Clumps of cancer cells can then embolize to distant tissues and form metastases. </a:t>
            </a:r>
          </a:p>
          <a:p>
            <a:r>
              <a:rPr lang="en-US" dirty="0"/>
              <a:t>The location for the development of metastases could be a simple mechanical property with organs that have fine capillary beds, such as liver and lung, trapping circulating malignant cells which then develop into metastases. </a:t>
            </a:r>
          </a:p>
          <a:p>
            <a:endParaRPr lang="en-US" dirty="0"/>
          </a:p>
        </p:txBody>
      </p:sp>
    </p:spTree>
    <p:extLst>
      <p:ext uri="{BB962C8B-B14F-4D97-AF65-F5344CB8AC3E}">
        <p14:creationId xmlns:p14="http://schemas.microsoft.com/office/powerpoint/2010/main" val="3381097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4640</TotalTime>
  <Words>1620</Words>
  <Application>Microsoft Macintosh PowerPoint</Application>
  <PresentationFormat>Widescreen</PresentationFormat>
  <Paragraphs>133</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Surgical Oncology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Screening</vt:lpstr>
      <vt:lpstr>Surgery</vt:lpstr>
      <vt:lpstr>Local effect</vt:lpstr>
      <vt:lpstr>PowerPoint Presentation</vt:lpstr>
      <vt:lpstr>Systemic effects </vt:lpstr>
      <vt:lpstr>Symptoms that needs work up</vt:lpstr>
      <vt:lpstr>Investigation</vt:lpstr>
      <vt:lpstr>PowerPoint Presentation</vt:lpstr>
      <vt:lpstr>TNM</vt:lpstr>
      <vt:lpstr>Grading</vt:lpstr>
      <vt:lpstr>PowerPoint Presentation</vt:lpstr>
      <vt:lpstr>PowerPoint Presentation</vt:lpstr>
      <vt:lpstr>PowerPoint Presentation</vt:lpstr>
      <vt:lpstr>Benign</vt:lpstr>
      <vt:lpstr>Malignant</vt:lpstr>
      <vt:lpstr>PowerPoint Presentation</vt:lpstr>
      <vt:lpstr>Adjuvant Therapy</vt:lpstr>
      <vt:lpstr>PowerPoint Presentation</vt:lpstr>
      <vt:lpstr>PowerPoint Presentation</vt:lpstr>
      <vt:lpstr>Radiotherapy </vt:lpstr>
      <vt:lpstr>PowerPoint Presentation</vt:lpstr>
      <vt:lpstr>PowerPoint Presentation</vt:lpstr>
      <vt:lpstr>Palliation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Thamer Bin Traiki</cp:lastModifiedBy>
  <cp:revision>22</cp:revision>
  <dcterms:created xsi:type="dcterms:W3CDTF">2019-09-06T18:07:27Z</dcterms:created>
  <dcterms:modified xsi:type="dcterms:W3CDTF">2019-09-16T21:14:36Z</dcterms:modified>
</cp:coreProperties>
</file>