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9" r:id="rId3"/>
    <p:sldId id="311" r:id="rId4"/>
    <p:sldId id="325" r:id="rId5"/>
    <p:sldId id="312" r:id="rId6"/>
    <p:sldId id="330" r:id="rId7"/>
    <p:sldId id="332" r:id="rId8"/>
    <p:sldId id="314" r:id="rId9"/>
    <p:sldId id="333" r:id="rId10"/>
    <p:sldId id="324" r:id="rId11"/>
    <p:sldId id="318" r:id="rId12"/>
    <p:sldId id="335" r:id="rId13"/>
    <p:sldId id="334" r:id="rId14"/>
    <p:sldId id="329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oudy Old Style" panose="02020502050305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8" autoAdjust="0"/>
    <p:restoredTop sz="94671"/>
  </p:normalViewPr>
  <p:slideViewPr>
    <p:cSldViewPr snapToGrid="0" snapToObjects="1">
      <p:cViewPr varScale="1">
        <p:scale>
          <a:sx n="73" d="100"/>
          <a:sy n="73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4A9957-7813-4D11-970C-857DDCAEEC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14CCA7-7AAA-4592-AE59-CD9041D745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3230616-0E7B-477E-88AE-C63E81E78138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C00106A-210E-450D-9E12-F856C35CB6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4EB1C67-E323-4F9D-9E29-45B68B68B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72D57A-E4C7-41A0-B0B6-044EEB8BD4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B10E3C-761C-40F1-8418-04375DE6D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8AC5D3-456A-4D18-9ABE-E16C7CDD91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2644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63E1CE-0C77-4F22-8462-0CBEFD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27BA095-9395-4DED-BE16-0D4694D7329E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8ED37C-0765-4758-AB08-B827819D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0656C-F96C-43CE-B725-49BF3BB4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fld id="{A4E3109D-3D9D-4C43-BBA7-9F6DA0214C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8EA96660-69FD-45C4-B0DA-3078281E49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0B14-1393-4709-B399-C732AEC63E3C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3590C04-9212-48E3-8E20-FBF427015D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43F1148-1326-436F-9786-0B361B7737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87DF542-7AB0-41E9-AF2A-B5AF35C285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77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99D19C8-071E-4FD9-A198-ACD45997608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DC6C-00E4-4CB7-AEFF-D74569634074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CED4F4B6-A903-46F6-A154-0C6B1961D9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5876B7D-5D77-47C7-BAC0-52126713F7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A6AD7B2-7202-4DAC-9255-B3ACA98A8D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977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1BB0654-259A-4267-8DBA-390B0E82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D77C-AF0C-42A0-B29B-9881474BFF16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D00DDFB-CEB5-48D1-912A-86294AF8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5893F15-BA56-444A-B35F-82B89F75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BF98-6137-4BE7-9F97-8967FB3EE1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860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19A6A64-F305-410B-98E4-853BA442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9C8C-9424-4E21-8239-62FDD3D5A9F7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77040C3-22D5-4219-8104-3A370516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AA89B51-858F-4EEA-972E-0C5B08E9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425DA-DDB2-4777-8491-D2CF4C2864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56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BB0896-EAB6-465E-B5A1-13B54A90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CCAA-1722-4FC3-B801-AFDCF1ADD99E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88EAD5-EDD7-4677-919B-1B82A129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5A5FDDE-3AA4-4FB5-AB14-FCD58831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9934-7672-435F-B82D-1BFE97286F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288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66026D25-2DE0-4265-893B-DE0E8D8D321F}"/>
              </a:ext>
            </a:extLst>
          </p:cNvPr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82EC25B-E68A-4CDE-819B-82FDB54F3C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9875" y="380797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8849D41-BDB5-49FB-8FA1-3F0AAE706290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F9B061DD-56B8-4A61-B048-BC31AE3CF0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043AE-183C-4906-BC6C-758382351276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878CB672-157E-49AD-A463-0E6E99EFB9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905A7667-FED2-4C55-9686-033482E2DF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BA3236-80AE-4034-9F04-31AA35FC02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261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BD468B43-9B22-4E10-B0F2-E18AE993412C}"/>
              </a:ext>
            </a:extLst>
          </p:cNvPr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C52B1B-3A26-42A7-AC77-867F794E40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0164" y="38020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1359968-441A-4455-BD1D-8A33F218C18E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E97453EC-FABB-4C60-97B4-1C59A4904FD1}"/>
              </a:ext>
            </a:extLst>
          </p:cNvPr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AF1F5E5-CADF-468F-9967-0CCF7D086A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9E2B93-FF79-42E9-B0DA-19C81699F20A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1FDC624E-4FFC-41AE-88EE-39819BCD95C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4F3367-4D66-4830-9E15-1B9A02DBC423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5C1BD09A-FE0F-4939-AEBE-43E5C9C05D5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BE92BDC1-FA31-40A2-AD91-D8DFF7D806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279952A-75EB-4138-84C4-09DEDD935B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07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BA0C2285-F5CD-43C8-B0EA-665A32F72986}"/>
              </a:ext>
            </a:extLst>
          </p:cNvPr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7AA9D42-24CD-41D6-97A3-38478E6203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15E7C4A-987F-4ECC-92E5-D686AC0C6C61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E5A0692E-571F-4EBE-A896-3CE284DF4C2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54C6D-9F67-4B53-99F8-56B72F9BE01B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E5A7A3FE-7E34-4587-9B49-DA95C2AF7A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2897818-71C5-4663-9EA9-8DE910A55A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762C5F9-32B2-40E5-A5A5-751D5BFBF1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201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9AFF3529-3B20-429C-8976-7FB25BEEE835}"/>
              </a:ext>
            </a:extLst>
          </p:cNvPr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7D7EF06-4DD5-44CD-981C-43DB0F68C7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9885" y="380691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60DF4FC-D577-4D5C-9959-0ACDF5F2673E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FB8DB3DE-7C76-49F3-82B4-895F1B3F57FA}"/>
              </a:ext>
            </a:extLst>
          </p:cNvPr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98961E2-ED1C-412D-B2EA-4568EDA1B1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F2054FC-D648-40AD-B8CA-B5D18EB6BA7D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7459C296-2586-42B8-B3B4-927E69F92E1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6519E-7458-42D2-9504-0936F4647136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40E05460-2CBF-493B-8AD5-389E62EB2E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289AD6F9-8579-4202-8197-7CED11FC09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A27BAA2-5E00-4490-9EB6-4568D77033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71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34AC8-0CCE-49C9-9CD1-A3B8E626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6D07D-82AF-4360-8DA3-F8C4D8537413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32277A-8CE9-4353-A1BE-1C7F95EE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689DC1-B878-4221-B572-126B231C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26D7-A4F2-4FA9-90BA-D50416F04F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3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ACE32-6953-4681-BD57-3472B8B1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F9CF-416D-4184-B5A4-89300880C109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19B34B-6DE6-457A-99EA-2D858D63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975BE-8BD5-4B4D-9AFB-2CE04D4A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164D5-4BEB-465E-B87A-0B49C933FD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63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15535-6796-4803-A9F2-537301A7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77B5B-2538-41AE-A376-A480741003D9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C23BA-F671-4D72-A774-B12CEA60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3255F4-68A3-4AB8-9680-CFFBD1A3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13C36-4199-4681-BA5C-71E30AE676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70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98FC7BE-741E-46A2-B7A8-DEA6351A8FF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ADB73CD-0937-453E-A0D7-FF957ECC45BA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B2FF28-5F91-4B82-8ABD-5FA1196CDB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F0B3E2F-EECC-45B7-8ADC-D9217967B2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fld id="{3B1B9BB1-27B7-4C1A-8C3D-8936C6A826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90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C6DF64-AB2A-4EC2-A175-17CCD08D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27973-2546-4800-B652-0245E16A0C19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9CE1BD-669B-4108-BBB9-5A5FD3D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C1625-79ED-4F52-854D-87D3EAFC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705AF-F432-47B1-9D01-E5BA3E8CF4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172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2A0C664-6E64-4665-A724-9C1081781C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CFA85-ED75-4BA6-82F9-EF15D61ADAAC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1EE34EF-F944-4901-B756-7FA97C565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B86D771-1362-4FE2-8DFC-BB8D2EFE15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A6A5E3-1C74-49A7-ABF9-5BE0E5FAEA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287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F4EBC9AE-1E86-46BA-82FF-F12EE8C94CDE}"/>
              </a:ext>
            </a:extLst>
          </p:cNvPr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EBE63A3-BEB5-4CF7-AA89-CA3CDD6593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1194" y="380390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60DFA3A-5ECE-4863-847E-FAA0B362BF4C}"/>
                </a:ext>
              </a:extLst>
            </p:cNvPr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904BD64B-3727-4837-AC3A-C23FFABA662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BF01F-63AD-44D2-B929-5D9C2C1F7577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B7EC29EF-280B-4785-B7C1-422714BDED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09EA1C7C-2CCB-478D-8EF7-9F138B5256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76C4FC6-0D57-4631-BC92-51FDCBFB5F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68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8ECBD58-ACAA-4F14-978C-B2525776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783A-7FD3-400C-A68E-16B7A8A46634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6760B75-D004-48B7-9C5D-EE20F3DF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1BD4F46-1294-428F-B636-9FF48A43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C8551-30ED-4BB9-B770-06D0A12F56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55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>
            <a:extLst>
              <a:ext uri="{FF2B5EF4-FFF2-40B4-BE49-F238E27FC236}">
                <a16:creationId xmlns:a16="http://schemas.microsoft.com/office/drawing/2014/main" xmlns="" id="{DA7F8987-923A-44D2-9840-E18E1E74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>
            <a:extLst>
              <a:ext uri="{FF2B5EF4-FFF2-40B4-BE49-F238E27FC236}">
                <a16:creationId xmlns:a16="http://schemas.microsoft.com/office/drawing/2014/main" xmlns="" id="{942EDCEF-E883-4BDA-8309-F3F16D115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>
            <a:extLst>
              <a:ext uri="{FF2B5EF4-FFF2-40B4-BE49-F238E27FC236}">
                <a16:creationId xmlns:a16="http://schemas.microsoft.com/office/drawing/2014/main" xmlns="" id="{D7FFFF45-07E5-42AE-BB78-4725EF4FF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>
            <a:extLst>
              <a:ext uri="{FF2B5EF4-FFF2-40B4-BE49-F238E27FC236}">
                <a16:creationId xmlns:a16="http://schemas.microsoft.com/office/drawing/2014/main" xmlns="" id="{63ECF5D3-7FDE-4B31-B44D-625DCAB2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xmlns="" id="{31229744-14D2-4A9E-B6B7-CCB94906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B1D7B-E382-46EC-80B3-CF5ABFF0CC33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xmlns="" id="{556B022F-5021-47C7-95C4-27DFCC55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0547BEB2-E474-4481-8E61-B9E5779E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0EA7D-2BFB-4BA7-ABD5-804F532358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21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7601D2-B4FD-4579-AEC2-EA0C81D7F5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94FE-B750-4F5D-8B74-4D9A7B6A2623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B9400B2-3A14-42C6-8BAB-86D29EC6C7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AF8DC2E-A2B9-4529-8E0D-522E8F53D2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6FF150-79E6-4BD3-9A2B-97E9A8A069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98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8FEDB92-EC85-4DC6-8302-EC2EEA758C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1A49179-562B-4213-BB6C-57082BE8CB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8A1C5-67FF-402A-8A0D-E43F56590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Rockwell" pitchFamily="18" charset="0"/>
              </a:defRPr>
            </a:lvl1pPr>
          </a:lstStyle>
          <a:p>
            <a:pPr>
              <a:defRPr/>
            </a:pPr>
            <a:fld id="{8C696834-3BC9-4450-8DDC-C0C39A73993B}" type="datetimeFigureOut">
              <a:rPr lang="en-US" altLang="zh-TW"/>
              <a:pPr>
                <a:defRPr/>
              </a:pPr>
              <a:t>11/18/2019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D8739-D74D-48E9-A678-0C2EF562D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Rockwell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DA9E6-1A5A-4552-8002-3F4D6BC5B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panose="020B0806030902050204" pitchFamily="34" charset="0"/>
              </a:defRPr>
            </a:lvl1pPr>
          </a:lstStyle>
          <a:p>
            <a:fld id="{F7F1DF4B-D09A-4DF9-8142-6652681657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9" r:id="rId2"/>
    <p:sldLayoutId id="2147483798" r:id="rId3"/>
    <p:sldLayoutId id="2147483799" r:id="rId4"/>
    <p:sldLayoutId id="2147483800" r:id="rId5"/>
    <p:sldLayoutId id="2147483801" r:id="rId6"/>
    <p:sldLayoutId id="2147483790" r:id="rId7"/>
    <p:sldLayoutId id="2147483802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02E7D-EFCA-41AB-917D-853ED390B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863" y="3001963"/>
            <a:ext cx="6378575" cy="1914525"/>
          </a:xfrm>
        </p:spPr>
        <p:txBody>
          <a:bodyPr/>
          <a:lstStyle/>
          <a:p>
            <a:pPr>
              <a:defRPr/>
            </a:pPr>
            <a:r>
              <a:rPr lang="en-US" altLang="zh-TW" sz="4800" dirty="0">
                <a:solidFill>
                  <a:srgbClr val="7F7F7F"/>
                </a:solidFill>
                <a:ea typeface="MS PGothic" pitchFamily="34" charset="-128"/>
              </a:rPr>
              <a:t>The </a:t>
            </a:r>
            <a:r>
              <a:rPr lang="en-CA" altLang="zh-TW" sz="48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US" altLang="zh-TW" sz="4800" dirty="0">
                <a:solidFill>
                  <a:srgbClr val="7F7F7F"/>
                </a:solidFill>
                <a:ea typeface="MS PGothic" pitchFamily="34" charset="-128"/>
              </a:rPr>
              <a:t> </a:t>
            </a:r>
            <a:r>
              <a:rPr lang="en-US" altLang="zh-TW" sz="4800" dirty="0">
                <a:ea typeface="MS PGothic" pitchFamily="34" charset="-128"/>
              </a:rPr>
              <a:t/>
            </a:r>
            <a:br>
              <a:rPr lang="en-US" altLang="zh-TW" sz="4800" dirty="0">
                <a:ea typeface="MS PGothic" pitchFamily="34" charset="-128"/>
              </a:rPr>
            </a:br>
            <a:r>
              <a:rPr lang="en-CA" altLang="zh-TW" sz="48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48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23554" name="Subtitle 2">
            <a:extLst>
              <a:ext uri="{FF2B5EF4-FFF2-40B4-BE49-F238E27FC236}">
                <a16:creationId xmlns:a16="http://schemas.microsoft.com/office/drawing/2014/main" xmlns="" id="{DA71BA53-FBB4-4450-980F-A58D0BFB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056188"/>
            <a:ext cx="6477000" cy="11747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1400" dirty="0">
                <a:solidFill>
                  <a:srgbClr val="7F7F7F"/>
                </a:solidFill>
                <a:ea typeface="MS PGothic" pitchFamily="34" charset="-128"/>
              </a:rPr>
              <a:t>Thamer Nouh</a:t>
            </a:r>
            <a:r>
              <a:rPr lang="en-US" sz="1400" dirty="0">
                <a:solidFill>
                  <a:srgbClr val="7F7F7F"/>
                </a:solidFill>
                <a:ea typeface="MS PGothic" pitchFamily="34" charset="-128"/>
              </a:rPr>
              <a:t> MD, FRCSC,</a:t>
            </a:r>
            <a:r>
              <a:rPr lang="en-CA" sz="1400" dirty="0">
                <a:solidFill>
                  <a:srgbClr val="7F7F7F"/>
                </a:solidFill>
                <a:ea typeface="MS PGothic" pitchFamily="34" charset="-128"/>
              </a:rPr>
              <a:t>FACS</a:t>
            </a:r>
            <a:endParaRPr lang="en-US" sz="1400" dirty="0">
              <a:solidFill>
                <a:srgbClr val="7F7F7F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rgbClr val="7F7F7F"/>
                </a:solidFill>
                <a:ea typeface="MS PGothic" pitchFamily="34" charset="-128"/>
              </a:rPr>
              <a:t>Assistant Professor </a:t>
            </a:r>
            <a:r>
              <a:rPr lang="en-CA" sz="1400" dirty="0">
                <a:solidFill>
                  <a:srgbClr val="7F7F7F"/>
                </a:solidFill>
                <a:ea typeface="MS PGothic" pitchFamily="34" charset="-128"/>
              </a:rPr>
              <a:t>of Surgery</a:t>
            </a:r>
            <a:endParaRPr lang="en-US" sz="1400" dirty="0">
              <a:solidFill>
                <a:srgbClr val="7F7F7F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rgbClr val="7F7F7F"/>
                </a:solidFill>
                <a:ea typeface="MS PGothic" pitchFamily="34" charset="-128"/>
              </a:rPr>
              <a:t>Trauma</a:t>
            </a:r>
            <a:r>
              <a:rPr lang="en-CA" sz="1400" dirty="0">
                <a:solidFill>
                  <a:srgbClr val="7F7F7F"/>
                </a:solidFill>
                <a:ea typeface="MS PGothic" pitchFamily="34" charset="-128"/>
              </a:rPr>
              <a:t> &amp; Acute Care Surgery</a:t>
            </a:r>
            <a:endParaRPr lang="en-US" sz="1400" dirty="0">
              <a:solidFill>
                <a:srgbClr val="7F7F7F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rgbClr val="7F7F7F"/>
                </a:solidFill>
                <a:ea typeface="MS PGothic" pitchFamily="34" charset="-128"/>
              </a:rPr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Presentation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Abdominal pain is usually a feature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Pain-free </a:t>
            </a:r>
            <a:r>
              <a:rPr lang="en-US" sz="2600" dirty="0">
                <a:solidFill>
                  <a:srgbClr val="454545"/>
                </a:solidFill>
                <a:latin typeface="+mj-lt"/>
              </a:rPr>
              <a:t>acute abdomen can occur, particularly in older people, in children, in the immunocompromised, and in the last trimester of pregnancy.</a:t>
            </a:r>
            <a:endParaRPr lang="en-US" altLang="zh-TW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Diagnosis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An acute abdomen is diagnosed by a combination of history, physical examination, radiography, and laboratory results.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2" y="-74193"/>
            <a:ext cx="6409902" cy="6932193"/>
          </a:xfrm>
        </p:spPr>
      </p:pic>
    </p:spTree>
    <p:extLst>
      <p:ext uri="{BB962C8B-B14F-4D97-AF65-F5344CB8AC3E}">
        <p14:creationId xmlns:p14="http://schemas.microsoft.com/office/powerpoint/2010/main" val="32832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Diagnosis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An acute abdomen is diagnosed by a combination of history, physical examination, radiography, and laboratory results.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CT Scan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Experienced </a:t>
            </a:r>
            <a:r>
              <a:rPr lang="en-CA" sz="2600" dirty="0">
                <a:solidFill>
                  <a:srgbClr val="454545"/>
                </a:solidFill>
                <a:latin typeface="+mj-lt"/>
              </a:rPr>
              <a:t>Surgeon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Diagnostic Laparoscopy</a:t>
            </a:r>
          </a:p>
        </p:txBody>
      </p:sp>
    </p:spTree>
    <p:extLst>
      <p:ext uri="{BB962C8B-B14F-4D97-AF65-F5344CB8AC3E}">
        <p14:creationId xmlns:p14="http://schemas.microsoft.com/office/powerpoint/2010/main" val="38681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Management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Pain Management.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Surgical Intervention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“Conservative” / “Non operative Management” of Acute Abdomen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Elderly patients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ICU patients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Pregnancy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Immunosuppressed patients</a:t>
            </a:r>
          </a:p>
        </p:txBody>
      </p:sp>
    </p:spTree>
    <p:extLst>
      <p:ext uri="{BB962C8B-B14F-4D97-AF65-F5344CB8AC3E}">
        <p14:creationId xmlns:p14="http://schemas.microsoft.com/office/powerpoint/2010/main" val="27604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xmlns="" id="{B291A0F6-5DDC-4B38-AE04-72988B00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44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en-CA" sz="2800" dirty="0">
                <a:solidFill>
                  <a:srgbClr val="454545"/>
                </a:solidFill>
              </a:rPr>
              <a:t>Acute</a:t>
            </a:r>
            <a:r>
              <a:rPr lang="en-US" sz="2800" dirty="0">
                <a:solidFill>
                  <a:srgbClr val="454545"/>
                </a:solidFill>
              </a:rPr>
              <a:t> abdomen represents the rapid onset of severe symptoms that may indicate potentially life-threatening intra-abdominal pathology that requires urgent surgical intervention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Anatomy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Physiology</a:t>
            </a:r>
          </a:p>
        </p:txBody>
      </p:sp>
    </p:spTree>
    <p:extLst>
      <p:ext uri="{BB962C8B-B14F-4D97-AF65-F5344CB8AC3E}">
        <p14:creationId xmlns:p14="http://schemas.microsoft.com/office/powerpoint/2010/main" val="16490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History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Detailed pain history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Complete systematic review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Past history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Physical Examination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Abdominal exam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Digital rectal exam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454545"/>
                </a:solidFill>
                <a:latin typeface="+mj-lt"/>
              </a:rPr>
              <a:t>Special signs</a:t>
            </a:r>
          </a:p>
        </p:txBody>
      </p:sp>
    </p:spTree>
    <p:extLst>
      <p:ext uri="{BB962C8B-B14F-4D97-AF65-F5344CB8AC3E}">
        <p14:creationId xmlns:p14="http://schemas.microsoft.com/office/powerpoint/2010/main" val="40906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Presentation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Abdominal pain is usually a feature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Pain may be located in any quadrant of the abdomen and may be intermittent, sharp or dull, achy or piercing; it may radiate from a focal site and there may be associated symptoms such as nausea and vomiting</a:t>
            </a:r>
            <a:r>
              <a:rPr lang="en-CA" sz="2600" dirty="0">
                <a:solidFill>
                  <a:srgbClr val="454545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4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the pain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2" b="1782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Gradual, Progressive Pain</a:t>
            </a:r>
          </a:p>
        </p:txBody>
      </p:sp>
    </p:spTree>
    <p:extLst>
      <p:ext uri="{BB962C8B-B14F-4D97-AF65-F5344CB8AC3E}">
        <p14:creationId xmlns:p14="http://schemas.microsoft.com/office/powerpoint/2010/main" val="15264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the pain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Colicky, </a:t>
            </a:r>
            <a:r>
              <a:rPr lang="en-US" dirty="0" err="1"/>
              <a:t>Crampy</a:t>
            </a:r>
            <a:r>
              <a:rPr lang="en-US" dirty="0"/>
              <a:t> Intermittent Pain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b="144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1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FE555FB-3514-4B2E-AC0F-9A4CD61A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altLang="zh-TW" sz="3700" dirty="0">
                <a:solidFill>
                  <a:srgbClr val="7F7F7F"/>
                </a:solidFill>
                <a:ea typeface="MS PGothic" pitchFamily="34" charset="-128"/>
              </a:rPr>
              <a:t>Approach to the</a:t>
            </a:r>
            <a:r>
              <a:rPr lang="en-CA" altLang="zh-TW" sz="3700" dirty="0">
                <a:solidFill>
                  <a:srgbClr val="7F7F7F"/>
                </a:solidFill>
              </a:rPr>
              <a:t> </a:t>
            </a:r>
            <a:r>
              <a:rPr lang="en-CA" altLang="zh-TW" sz="3700" dirty="0">
                <a:solidFill>
                  <a:srgbClr val="AF0C0C"/>
                </a:solidFill>
                <a:ea typeface="MS PGothic" pitchFamily="34" charset="-128"/>
              </a:rPr>
              <a:t>Acute Abdomen</a:t>
            </a:r>
            <a:endParaRPr lang="en-US" altLang="zh-TW" sz="3700" dirty="0">
              <a:solidFill>
                <a:srgbClr val="AF0C0C"/>
              </a:solidFill>
              <a:ea typeface="MS PGothic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AADFC-7DA0-4368-B605-92423D7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vert="horz" anchor="t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54545"/>
                </a:solidFill>
                <a:latin typeface="+mj-lt"/>
              </a:rPr>
              <a:t>Presentation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Abdominal pain is usually a feature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545"/>
                </a:solidFill>
                <a:latin typeface="+mj-lt"/>
              </a:rPr>
              <a:t>Immediate assessment should focus on distinguishing those cases of true acute abdomen that require urgent surgical intervention from those that do not, which can initially be managed</a:t>
            </a:r>
            <a:r>
              <a:rPr lang="en-CA" sz="2600" dirty="0">
                <a:solidFill>
                  <a:srgbClr val="454545"/>
                </a:solidFill>
                <a:latin typeface="+mj-lt"/>
              </a:rPr>
              <a:t> </a:t>
            </a:r>
            <a:r>
              <a:rPr lang="en-US" sz="2600" dirty="0">
                <a:solidFill>
                  <a:srgbClr val="454545"/>
                </a:solidFill>
                <a:latin typeface="+mj-lt"/>
              </a:rPr>
              <a:t>conservatively</a:t>
            </a:r>
            <a:endParaRPr lang="en-CA" sz="2600" dirty="0">
              <a:solidFill>
                <a:srgbClr val="45454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3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the pain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Sudden, Severe Pain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4" b="21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7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1825</TotalTime>
  <Words>327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Inkwell</vt:lpstr>
      <vt:lpstr>The Approach to the  Acute Abdomen</vt:lpstr>
      <vt:lpstr>Approach to the Acute Abdomen</vt:lpstr>
      <vt:lpstr>Approach to the Acute Abdomen</vt:lpstr>
      <vt:lpstr>Approach to the Acute Abdomen</vt:lpstr>
      <vt:lpstr>Approach to the Acute Abdomen</vt:lpstr>
      <vt:lpstr>Character of the pain</vt:lpstr>
      <vt:lpstr>Character of the pain</vt:lpstr>
      <vt:lpstr>Approach to the Acute Abdomen</vt:lpstr>
      <vt:lpstr>Character of the pain</vt:lpstr>
      <vt:lpstr>Approach to the Acute Abdomen</vt:lpstr>
      <vt:lpstr>Approach to the Acute Abdomen</vt:lpstr>
      <vt:lpstr>PowerPoint Presentation</vt:lpstr>
      <vt:lpstr>Approach to the Acute Abdomen</vt:lpstr>
      <vt:lpstr>Approach to the Acute Abdomen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Concept of  Damage Control Surgery</dc:title>
  <dc:creator>Derek Fung</dc:creator>
  <cp:lastModifiedBy>3422</cp:lastModifiedBy>
  <cp:revision>128</cp:revision>
  <dcterms:created xsi:type="dcterms:W3CDTF">2012-09-18T13:03:13Z</dcterms:created>
  <dcterms:modified xsi:type="dcterms:W3CDTF">2019-11-18T08:15:48Z</dcterms:modified>
</cp:coreProperties>
</file>