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9000000" cx="6480000"/>
  <p:notesSz cx="6858000" cy="9144000"/>
  <p:embeddedFontLst>
    <p:embeddedFont>
      <p:font typeface="Caveat"/>
      <p:regular r:id="rId20"/>
      <p:bold r:id="rId21"/>
    </p:embeddedFont>
    <p:embeddedFont>
      <p:font typeface="Rochester"/>
      <p:regular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44427F-B189-4D5F-ADBE-848804274977}">
  <a:tblStyle styleId="{F144427F-B189-4D5F-ADBE-84880427497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A181271-60F9-4A51-91F0-40E3D73A8E6D}" styleName="Table_1">
    <a:wholeTbl>
      <a:tcTxStyle b="off" i="off">
        <a:font>
          <a:latin typeface="Gill Sans Light"/>
          <a:ea typeface="Gill Sans Light"/>
          <a:cs typeface="Gill Sans Light"/>
        </a:font>
        <a:srgbClr val="5A5F5E"/>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b="off" i="off"/>
      <a:tcStyle>
        <a:fill>
          <a:solidFill>
            <a:srgbClr val="000000">
              <a:alpha val="4710"/>
            </a:srgbClr>
          </a:solidFill>
        </a:fill>
      </a:tcStyle>
    </a:band2H>
    <a:band1V>
      <a:tcTxStyle/>
    </a:band1V>
    <a:band2V>
      <a:tcTxStyle/>
    </a:band2V>
    <a:lastCol>
      <a:tcTxStyle/>
    </a:lastCol>
    <a:firstCol>
      <a:tcTxStyle b="off" i="off">
        <a:font>
          <a:latin typeface="Gill Sans Light"/>
          <a:ea typeface="Gill Sans Light"/>
          <a:cs typeface="Gill Sans Light"/>
        </a:font>
        <a:srgbClr val="FFFFFF"/>
      </a:tcTxStyle>
      <a:tcStyle>
        <a:tcBdr>
          <a:left>
            <a:ln cap="flat" cmpd="sng" w="12700">
              <a:solidFill>
                <a:srgbClr val="B4B4B4"/>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3C4452"/>
          </a:solidFill>
        </a:fill>
      </a:tcStyle>
    </a:firstCol>
    <a:lastRow>
      <a:tcTxStyle b="off" i="off">
        <a:font>
          <a:latin typeface="Gill Sans Light"/>
          <a:ea typeface="Gill Sans Light"/>
          <a:cs typeface="Gill Sans Light"/>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12700">
              <a:solidFill>
                <a:srgbClr val="B4B4B4"/>
              </a:solidFill>
              <a:prstDash val="solid"/>
              <a:round/>
              <a:headEnd len="sm" w="sm" type="none"/>
              <a:tailEnd len="sm" w="sm" type="none"/>
            </a:ln>
          </a:bottom>
          <a:insideH>
            <a:ln cap="flat" cmpd="sng" w="12700">
              <a:solidFill>
                <a:srgbClr val="3C445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606B7E"/>
          </a:solidFill>
        </a:fill>
      </a:tcStyle>
    </a:lastRow>
    <a:seCell>
      <a:tcTxStyle/>
    </a:seCell>
    <a:swCell>
      <a:tcTxStyle/>
    </a:swCell>
    <a:firstRow>
      <a:tcTxStyle b="off" i="off">
        <a:font>
          <a:latin typeface="Gill Sans Light"/>
          <a:ea typeface="Gill Sans Light"/>
          <a:cs typeface="Gill Sans Light"/>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rgbClr val="B4B4B4"/>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12700">
              <a:solidFill>
                <a:srgbClr val="3C445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606B7E"/>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veat-regular.fntdata"/><Relationship Id="rId22" Type="http://schemas.openxmlformats.org/officeDocument/2006/relationships/font" Target="fonts/Rochester-regular.fntdata"/><Relationship Id="rId21" Type="http://schemas.openxmlformats.org/officeDocument/2006/relationships/font" Target="fonts/Caveat-bold.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033d4b239d_0_55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033d4b239d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033d4b239d_0_55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1033d4b239d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7444aae67bed35c8_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7444aae67bed35c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7444aae67bed35c8_1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7444aae67bed35c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33d4b239d_0_34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33d4b239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033d4b239d_0_53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033d4b239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033d4b239d_0_53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033d4b239d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033d4b239d_0_53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033d4b239d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033d4b239d_0_54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033d4b239d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033d4b239d_0_54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033d4b239d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08168224cf_0_63: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108168224c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08168224cf_0_2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108168224c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0.jpg"/><Relationship Id="rId5" Type="http://schemas.openxmlformats.org/officeDocument/2006/relationships/image" Target="../media/image9.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186525" y="3427200"/>
            <a:ext cx="6217500" cy="20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latin typeface="Comic Sans MS"/>
                <a:ea typeface="Comic Sans MS"/>
                <a:cs typeface="Comic Sans MS"/>
                <a:sym typeface="Comic Sans MS"/>
              </a:rPr>
              <a:t>Acute abdomen </a:t>
            </a:r>
            <a:endParaRPr sz="39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4009" y="6969745"/>
            <a:ext cx="33096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Hadeel awrtani &amp; Dimah Alaraifi</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40"/>
          <p:cNvSpPr txBox="1"/>
          <p:nvPr>
            <p:ph idx="1" type="body"/>
          </p:nvPr>
        </p:nvSpPr>
        <p:spPr>
          <a:xfrm>
            <a:off x="429150" y="1124075"/>
            <a:ext cx="5892600" cy="7593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Clinical  Findings Associated with Surgical Disease in the of  Acute Abdominal Pain</a:t>
            </a:r>
            <a:endParaRPr sz="1200">
              <a:latin typeface="Times New Roman"/>
              <a:ea typeface="Times New Roman"/>
              <a:cs typeface="Times New Roman"/>
              <a:sym typeface="Times New Roman"/>
            </a:endParaRPr>
          </a:p>
          <a:p>
            <a:pPr indent="0" lvl="0" marL="0" rtl="0" algn="l">
              <a:spcBef>
                <a:spcPts val="300"/>
              </a:spcBef>
              <a:spcAft>
                <a:spcPts val="300"/>
              </a:spcAft>
              <a:buNone/>
            </a:pPr>
            <a:r>
              <a:t/>
            </a:r>
            <a:endParaRPr sz="1200">
              <a:latin typeface="Times New Roman"/>
              <a:ea typeface="Times New Roman"/>
              <a:cs typeface="Times New Roman"/>
              <a:sym typeface="Times New Roman"/>
            </a:endParaRPr>
          </a:p>
        </p:txBody>
      </p:sp>
      <p:graphicFrame>
        <p:nvGraphicFramePr>
          <p:cNvPr id="621" name="Google Shape;621;p40"/>
          <p:cNvGraphicFramePr/>
          <p:nvPr/>
        </p:nvGraphicFramePr>
        <p:xfrm>
          <a:off x="584397" y="1715035"/>
          <a:ext cx="3000000" cy="3000000"/>
        </p:xfrm>
        <a:graphic>
          <a:graphicData uri="http://schemas.openxmlformats.org/drawingml/2006/table">
            <a:tbl>
              <a:tblPr firstRow="1">
                <a:noFill/>
                <a:tableStyleId>{3A181271-60F9-4A51-91F0-40E3D73A8E6D}</a:tableStyleId>
              </a:tblPr>
              <a:tblGrid>
                <a:gridCol w="5390250"/>
              </a:tblGrid>
              <a:tr h="343800">
                <a:tc>
                  <a:txBody>
                    <a:bodyPr/>
                    <a:lstStyle/>
                    <a:p>
                      <a:pPr indent="0" lvl="0" marL="0" marR="0" rtl="0" algn="ctr">
                        <a:lnSpc>
                          <a:spcPct val="100000"/>
                        </a:lnSpc>
                        <a:spcBef>
                          <a:spcPts val="0"/>
                        </a:spcBef>
                        <a:spcAft>
                          <a:spcPts val="0"/>
                        </a:spcAft>
                        <a:buClr>
                          <a:srgbClr val="FFFFFF"/>
                        </a:buClr>
                        <a:buSzPts val="3550"/>
                        <a:buFont typeface="Helvetica Neue"/>
                        <a:buNone/>
                      </a:pPr>
                      <a:r>
                        <a:rPr b="1" i="1" lang="en" sz="1200" u="none" cap="none" strike="noStrike">
                          <a:solidFill>
                            <a:srgbClr val="FFFFFF"/>
                          </a:solidFill>
                          <a:latin typeface="Times New Roman"/>
                          <a:ea typeface="Times New Roman"/>
                          <a:cs typeface="Times New Roman"/>
                          <a:sym typeface="Times New Roman"/>
                        </a:rPr>
                        <a:t>Physical Examination and Laboratory Findings</a:t>
                      </a:r>
                      <a:endParaRPr i="1" sz="1200">
                        <a:latin typeface="Times New Roman"/>
                        <a:ea typeface="Times New Roman"/>
                        <a:cs typeface="Times New Roman"/>
                        <a:sym typeface="Times New Roman"/>
                      </a:endParaRPr>
                    </a:p>
                  </a:txBody>
                  <a:tcPr marT="50800" marB="50800" marR="50800" marL="50800" anchor="ctr">
                    <a:lnL cap="flat" cmpd="sng" w="12700">
                      <a:solidFill>
                        <a:srgbClr val="B4B4B4"/>
                      </a:solidFill>
                      <a:prstDash val="solid"/>
                      <a:round/>
                      <a:headEnd len="sm" w="sm" type="none"/>
                      <a:tailEnd len="sm" w="sm" type="none"/>
                    </a:lnL>
                    <a:lnR cap="flat" cmpd="sng" w="12700">
                      <a:solidFill>
                        <a:srgbClr val="B4B4B4"/>
                      </a:solidFill>
                      <a:prstDash val="solid"/>
                      <a:round/>
                      <a:headEnd len="sm" w="sm" type="none"/>
                      <a:tailEnd len="sm" w="sm" type="none"/>
                    </a:lnR>
                  </a:tcPr>
                </a:tc>
              </a:tr>
              <a:tr h="1747525">
                <a:tc>
                  <a:txBody>
                    <a:bodyPr/>
                    <a:lstStyle/>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Abdominal compartment pressures &gt;30 mm Hg </a:t>
                      </a:r>
                      <a:r>
                        <a:rPr lang="en" sz="1000">
                          <a:solidFill>
                            <a:srgbClr val="6AA84F"/>
                          </a:solidFill>
                          <a:latin typeface="Times New Roman"/>
                          <a:ea typeface="Times New Roman"/>
                          <a:cs typeface="Times New Roman"/>
                          <a:sym typeface="Times New Roman"/>
                        </a:rPr>
                        <a:t>measured by foley catheter</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Worsening distention after gastric decompression </a:t>
                      </a:r>
                      <a:r>
                        <a:rPr lang="en" sz="1000">
                          <a:solidFill>
                            <a:srgbClr val="999999"/>
                          </a:solidFill>
                          <a:latin typeface="Times New Roman"/>
                          <a:ea typeface="Times New Roman"/>
                          <a:cs typeface="Times New Roman"/>
                          <a:sym typeface="Times New Roman"/>
                        </a:rPr>
                        <a:t>NGT</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Involuntary guarding or rebound tenderness </a:t>
                      </a:r>
                      <a:r>
                        <a:rPr lang="en" sz="1000">
                          <a:solidFill>
                            <a:srgbClr val="999999"/>
                          </a:solidFill>
                          <a:latin typeface="Times New Roman"/>
                          <a:ea typeface="Times New Roman"/>
                          <a:cs typeface="Times New Roman"/>
                          <a:sym typeface="Times New Roman"/>
                        </a:rPr>
                        <a:t>Peritonitis</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Gastrointestinal hemorrhage requiring &gt;4 units of blood without stabilization</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Unexplained systemic sepsis </a:t>
                      </a:r>
                      <a:r>
                        <a:rPr lang="en" sz="1000">
                          <a:solidFill>
                            <a:srgbClr val="6AA84F"/>
                          </a:solidFill>
                          <a:latin typeface="Times New Roman"/>
                          <a:ea typeface="Times New Roman"/>
                          <a:cs typeface="Times New Roman"/>
                          <a:sym typeface="Times New Roman"/>
                        </a:rPr>
                        <a:t>High WBC with no good reason or infection</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Signs of hypoperfusion (acidosis, pain out of proportion to examination findings, rising liver function test results)</a:t>
                      </a:r>
                      <a:endParaRPr sz="1200">
                        <a:latin typeface="Times New Roman"/>
                        <a:ea typeface="Times New Roman"/>
                        <a:cs typeface="Times New Roman"/>
                        <a:sym typeface="Times New Roman"/>
                      </a:endParaRPr>
                    </a:p>
                  </a:txBody>
                  <a:tcPr marT="50800" marB="50800" marR="50800" marL="50800" anchor="ctr">
                    <a:lnL cap="flat" cmpd="sng" w="12700">
                      <a:solidFill>
                        <a:srgbClr val="B4B4B4"/>
                      </a:solidFill>
                      <a:prstDash val="solid"/>
                      <a:round/>
                      <a:headEnd len="sm" w="sm" type="none"/>
                      <a:tailEnd len="sm" w="sm" type="none"/>
                    </a:lnL>
                    <a:lnR cap="flat" cmpd="sng" w="12700">
                      <a:solidFill>
                        <a:srgbClr val="B4B4B4"/>
                      </a:solidFill>
                      <a:prstDash val="solid"/>
                      <a:round/>
                      <a:headEnd len="sm" w="sm" type="none"/>
                      <a:tailEnd len="sm" w="sm" type="none"/>
                    </a:lnR>
                    <a:lnB cap="flat" cmpd="sng" w="12700">
                      <a:solidFill>
                        <a:srgbClr val="B4B4B4"/>
                      </a:solidFill>
                      <a:prstDash val="solid"/>
                      <a:round/>
                      <a:headEnd len="sm" w="sm" type="none"/>
                      <a:tailEnd len="sm" w="sm" type="none"/>
                    </a:lnB>
                  </a:tcPr>
                </a:tc>
              </a:tr>
            </a:tbl>
          </a:graphicData>
        </a:graphic>
      </p:graphicFrame>
      <p:graphicFrame>
        <p:nvGraphicFramePr>
          <p:cNvPr id="622" name="Google Shape;622;p40"/>
          <p:cNvGraphicFramePr/>
          <p:nvPr/>
        </p:nvGraphicFramePr>
        <p:xfrm>
          <a:off x="584391" y="3806345"/>
          <a:ext cx="3000000" cy="3000000"/>
        </p:xfrm>
        <a:graphic>
          <a:graphicData uri="http://schemas.openxmlformats.org/drawingml/2006/table">
            <a:tbl>
              <a:tblPr firstRow="1">
                <a:noFill/>
                <a:tableStyleId>{3A181271-60F9-4A51-91F0-40E3D73A8E6D}</a:tableStyleId>
              </a:tblPr>
              <a:tblGrid>
                <a:gridCol w="5390250"/>
              </a:tblGrid>
              <a:tr h="175500">
                <a:tc>
                  <a:txBody>
                    <a:bodyPr/>
                    <a:lstStyle/>
                    <a:p>
                      <a:pPr indent="0" lvl="0" marL="0" marR="0" rtl="0" algn="ctr">
                        <a:lnSpc>
                          <a:spcPct val="100000"/>
                        </a:lnSpc>
                        <a:spcBef>
                          <a:spcPts val="0"/>
                        </a:spcBef>
                        <a:spcAft>
                          <a:spcPts val="0"/>
                        </a:spcAft>
                        <a:buClr>
                          <a:srgbClr val="FFFFFF"/>
                        </a:buClr>
                        <a:buSzPts val="3550"/>
                        <a:buFont typeface="Helvetica Neue"/>
                        <a:buNone/>
                      </a:pPr>
                      <a:r>
                        <a:rPr b="1" i="1" lang="en" sz="1200" u="none" cap="none" strike="noStrike">
                          <a:solidFill>
                            <a:srgbClr val="FFFFFF"/>
                          </a:solidFill>
                          <a:latin typeface="Times New Roman"/>
                          <a:ea typeface="Times New Roman"/>
                          <a:cs typeface="Times New Roman"/>
                          <a:sym typeface="Times New Roman"/>
                        </a:rPr>
                        <a:t>Radiographic Findings</a:t>
                      </a:r>
                      <a:endParaRPr sz="1200">
                        <a:latin typeface="Times New Roman"/>
                        <a:ea typeface="Times New Roman"/>
                        <a:cs typeface="Times New Roman"/>
                        <a:sym typeface="Times New Roman"/>
                      </a:endParaRPr>
                    </a:p>
                  </a:txBody>
                  <a:tcPr marT="50800" marB="50800" marR="50800" marL="50800" anchor="ctr">
                    <a:lnL cap="flat" cmpd="sng" w="12700">
                      <a:solidFill>
                        <a:srgbClr val="B4B4B4"/>
                      </a:solidFill>
                      <a:prstDash val="solid"/>
                      <a:round/>
                      <a:headEnd len="sm" w="sm" type="none"/>
                      <a:tailEnd len="sm" w="sm" type="none"/>
                    </a:lnL>
                    <a:lnR cap="flat" cmpd="sng" w="12700">
                      <a:solidFill>
                        <a:srgbClr val="B4B4B4"/>
                      </a:solidFill>
                      <a:prstDash val="solid"/>
                      <a:round/>
                      <a:headEnd len="sm" w="sm" type="none"/>
                      <a:tailEnd len="sm" w="sm" type="none"/>
                    </a:lnR>
                  </a:tcPr>
                </a:tc>
              </a:tr>
              <a:tr h="1245150">
                <a:tc>
                  <a:txBody>
                    <a:bodyPr/>
                    <a:lstStyle/>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Massive dilation of intestine</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Progressive dilation of stationary loop of intestine (sentinel loop)</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Pneumoperitoneum</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Extravasation of contrast material from bowel lumen</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Vascular occlusion on angiography</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Fat stranding or thickened bowel wall with systemic sepsis </a:t>
                      </a:r>
                      <a:r>
                        <a:rPr lang="en" sz="1000">
                          <a:solidFill>
                            <a:srgbClr val="999999"/>
                          </a:solidFill>
                          <a:latin typeface="Times New Roman"/>
                          <a:ea typeface="Times New Roman"/>
                          <a:cs typeface="Times New Roman"/>
                          <a:sym typeface="Times New Roman"/>
                        </a:rPr>
                        <a:t>Signs of inflammation (appendix, gallbladder, diverticulum)</a:t>
                      </a:r>
                      <a:endParaRPr sz="1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txBody>
                  <a:tcPr marT="50800" marB="50800" marR="50800" marL="50800" anchor="ctr">
                    <a:lnL cap="flat" cmpd="sng" w="12700">
                      <a:solidFill>
                        <a:srgbClr val="B4B4B4"/>
                      </a:solidFill>
                      <a:prstDash val="solid"/>
                      <a:round/>
                      <a:headEnd len="sm" w="sm" type="none"/>
                      <a:tailEnd len="sm" w="sm" type="none"/>
                    </a:lnL>
                    <a:lnR cap="flat" cmpd="sng" w="12700">
                      <a:solidFill>
                        <a:srgbClr val="B4B4B4"/>
                      </a:solidFill>
                      <a:prstDash val="solid"/>
                      <a:round/>
                      <a:headEnd len="sm" w="sm" type="none"/>
                      <a:tailEnd len="sm" w="sm" type="none"/>
                    </a:lnR>
                    <a:lnB cap="flat" cmpd="sng" w="12700">
                      <a:solidFill>
                        <a:srgbClr val="B4B4B4"/>
                      </a:solidFill>
                      <a:prstDash val="solid"/>
                      <a:round/>
                      <a:headEnd len="sm" w="sm" type="none"/>
                      <a:tailEnd len="sm" w="sm" type="none"/>
                    </a:lnB>
                  </a:tcPr>
                </a:tc>
              </a:tr>
            </a:tbl>
          </a:graphicData>
        </a:graphic>
      </p:graphicFrame>
      <p:graphicFrame>
        <p:nvGraphicFramePr>
          <p:cNvPr id="623" name="Google Shape;623;p40"/>
          <p:cNvGraphicFramePr/>
          <p:nvPr/>
        </p:nvGraphicFramePr>
        <p:xfrm>
          <a:off x="584407" y="5571127"/>
          <a:ext cx="3000000" cy="3000000"/>
        </p:xfrm>
        <a:graphic>
          <a:graphicData uri="http://schemas.openxmlformats.org/drawingml/2006/table">
            <a:tbl>
              <a:tblPr firstRow="1">
                <a:noFill/>
                <a:tableStyleId>{3A181271-60F9-4A51-91F0-40E3D73A8E6D}</a:tableStyleId>
              </a:tblPr>
              <a:tblGrid>
                <a:gridCol w="5390250"/>
              </a:tblGrid>
              <a:tr h="283725">
                <a:tc>
                  <a:txBody>
                    <a:bodyPr/>
                    <a:lstStyle/>
                    <a:p>
                      <a:pPr indent="0" lvl="0" marL="0" marR="0" rtl="0" algn="ctr">
                        <a:lnSpc>
                          <a:spcPct val="100000"/>
                        </a:lnSpc>
                        <a:spcBef>
                          <a:spcPts val="0"/>
                        </a:spcBef>
                        <a:spcAft>
                          <a:spcPts val="0"/>
                        </a:spcAft>
                        <a:buClr>
                          <a:srgbClr val="FFFFFF"/>
                        </a:buClr>
                        <a:buSzPts val="3550"/>
                        <a:buFont typeface="Helvetica Neue"/>
                        <a:buNone/>
                      </a:pPr>
                      <a:r>
                        <a:rPr b="1" i="1" lang="en" sz="1200" u="none" cap="none" strike="noStrike">
                          <a:solidFill>
                            <a:srgbClr val="FFFFFF"/>
                          </a:solidFill>
                          <a:latin typeface="Times New Roman"/>
                          <a:ea typeface="Times New Roman"/>
                          <a:cs typeface="Times New Roman"/>
                          <a:sym typeface="Times New Roman"/>
                        </a:rPr>
                        <a:t>Diagnostic Peritoneal Lavage (1000 mL)</a:t>
                      </a:r>
                      <a:endParaRPr b="1" i="1" sz="1200" u="none" cap="none" strike="noStrike">
                        <a:solidFill>
                          <a:srgbClr val="FF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FFFF"/>
                        </a:buClr>
                        <a:buSzPts val="3550"/>
                        <a:buFont typeface="Helvetica Neue"/>
                        <a:buNone/>
                      </a:pPr>
                      <a:r>
                        <a:t/>
                      </a:r>
                      <a:endParaRPr b="1" i="1" sz="1200">
                        <a:latin typeface="Times New Roman"/>
                        <a:ea typeface="Times New Roman"/>
                        <a:cs typeface="Times New Roman"/>
                        <a:sym typeface="Times New Roman"/>
                      </a:endParaRPr>
                    </a:p>
                  </a:txBody>
                  <a:tcPr marT="50800" marB="50800" marR="50800" marL="50800" anchor="ctr">
                    <a:lnL cap="flat" cmpd="sng" w="12700">
                      <a:solidFill>
                        <a:srgbClr val="B4B4B4"/>
                      </a:solidFill>
                      <a:prstDash val="solid"/>
                      <a:round/>
                      <a:headEnd len="sm" w="sm" type="none"/>
                      <a:tailEnd len="sm" w="sm" type="none"/>
                    </a:lnL>
                    <a:lnR cap="flat" cmpd="sng" w="12700">
                      <a:solidFill>
                        <a:srgbClr val="B4B4B4"/>
                      </a:solidFill>
                      <a:prstDash val="solid"/>
                      <a:round/>
                      <a:headEnd len="sm" w="sm" type="none"/>
                      <a:tailEnd len="sm" w="sm" type="none"/>
                    </a:lnR>
                  </a:tcPr>
                </a:tc>
              </a:tr>
              <a:tr h="838850">
                <a:tc>
                  <a:txBody>
                    <a:bodyPr/>
                    <a:lstStyle/>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&gt;250 white blood cells per milliliter of aspirate</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&gt;300,000 red blood cells per milliliter of aspirate</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Bilirubin level higher than plasma level (bile leak) within aspirate</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Presence of particulate matter (stool)</a:t>
                      </a:r>
                      <a:endParaRPr sz="1200">
                        <a:latin typeface="Times New Roman"/>
                        <a:ea typeface="Times New Roman"/>
                        <a:cs typeface="Times New Roman"/>
                        <a:sym typeface="Times New Roman"/>
                      </a:endParaRPr>
                    </a:p>
                    <a:p>
                      <a:pPr indent="-281026" lvl="0" marL="374054" marR="0" rtl="0" algn="l">
                        <a:lnSpc>
                          <a:spcPct val="100000"/>
                        </a:lnSpc>
                        <a:spcBef>
                          <a:spcPts val="0"/>
                        </a:spcBef>
                        <a:spcAft>
                          <a:spcPts val="0"/>
                        </a:spcAft>
                        <a:buClr>
                          <a:srgbClr val="000000"/>
                        </a:buClr>
                        <a:buSzPts val="1200"/>
                        <a:buFont typeface="Times New Roman"/>
                        <a:buChar char="•"/>
                      </a:pPr>
                      <a:r>
                        <a:rPr lang="en" sz="1200" u="none" cap="none" strike="noStrike">
                          <a:solidFill>
                            <a:srgbClr val="000000"/>
                          </a:solidFill>
                          <a:latin typeface="Times New Roman"/>
                          <a:ea typeface="Times New Roman"/>
                          <a:cs typeface="Times New Roman"/>
                          <a:sym typeface="Times New Roman"/>
                        </a:rPr>
                        <a:t>Creatinine level higher than plasma level in aspirate (urine leak)</a:t>
                      </a:r>
                      <a:endParaRPr sz="1200">
                        <a:latin typeface="Times New Roman"/>
                        <a:ea typeface="Times New Roman"/>
                        <a:cs typeface="Times New Roman"/>
                        <a:sym typeface="Times New Roman"/>
                      </a:endParaRPr>
                    </a:p>
                  </a:txBody>
                  <a:tcPr marT="50800" marB="50800" marR="50800" marL="50800" anchor="ctr">
                    <a:lnL cap="flat" cmpd="sng" w="12700">
                      <a:solidFill>
                        <a:srgbClr val="B4B4B4"/>
                      </a:solidFill>
                      <a:prstDash val="solid"/>
                      <a:round/>
                      <a:headEnd len="sm" w="sm" type="none"/>
                      <a:tailEnd len="sm" w="sm" type="none"/>
                    </a:lnL>
                    <a:lnR cap="flat" cmpd="sng" w="12700">
                      <a:solidFill>
                        <a:srgbClr val="B4B4B4"/>
                      </a:solidFill>
                      <a:prstDash val="solid"/>
                      <a:round/>
                      <a:headEnd len="sm" w="sm" type="none"/>
                      <a:tailEnd len="sm" w="sm" type="none"/>
                    </a:lnR>
                    <a:lnB cap="flat" cmpd="sng" w="12700">
                      <a:solidFill>
                        <a:srgbClr val="B4B4B4"/>
                      </a:solidFill>
                      <a:prstDash val="solid"/>
                      <a:round/>
                      <a:headEnd len="sm" w="sm" type="none"/>
                      <a:tailEnd len="sm" w="sm" type="none"/>
                    </a:lnB>
                  </a:tcPr>
                </a:tc>
              </a:tr>
            </a:tbl>
          </a:graphicData>
        </a:graphic>
      </p:graphicFrame>
      <p:sp>
        <p:nvSpPr>
          <p:cNvPr id="624" name="Google Shape;624;p40"/>
          <p:cNvSpPr txBox="1"/>
          <p:nvPr/>
        </p:nvSpPr>
        <p:spPr>
          <a:xfrm>
            <a:off x="1319575" y="5244945"/>
            <a:ext cx="3840900" cy="21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p:txBody>
      </p:sp>
      <p:sp>
        <p:nvSpPr>
          <p:cNvPr id="625" name="Google Shape;625;p40"/>
          <p:cNvSpPr txBox="1"/>
          <p:nvPr/>
        </p:nvSpPr>
        <p:spPr>
          <a:xfrm>
            <a:off x="2015615" y="5822275"/>
            <a:ext cx="2527800" cy="21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rgbClr val="D9D9D9"/>
                </a:highlight>
                <a:latin typeface="Times New Roman"/>
                <a:ea typeface="Times New Roman"/>
                <a:cs typeface="Times New Roman"/>
                <a:sym typeface="Times New Roman"/>
              </a:rPr>
              <a:t>Not done anymore, you may be asked about it</a:t>
            </a:r>
            <a:endParaRPr sz="1000">
              <a:solidFill>
                <a:srgbClr val="999999"/>
              </a:solidFill>
              <a:highlight>
                <a:srgbClr val="D9D9D9"/>
              </a:highlight>
              <a:latin typeface="Times New Roman"/>
              <a:ea typeface="Times New Roman"/>
              <a:cs typeface="Times New Roman"/>
              <a:sym typeface="Times New Roman"/>
            </a:endParaRPr>
          </a:p>
        </p:txBody>
      </p:sp>
      <p:sp>
        <p:nvSpPr>
          <p:cNvPr id="626" name="Google Shape;626;p40"/>
          <p:cNvSpPr/>
          <p:nvPr/>
        </p:nvSpPr>
        <p:spPr>
          <a:xfrm>
            <a:off x="4992010" y="412190"/>
            <a:ext cx="1100700" cy="4137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300"/>
              </a:spcAft>
              <a:buNone/>
            </a:pPr>
            <a:r>
              <a:rPr lang="en" sz="1200">
                <a:solidFill>
                  <a:srgbClr val="CC0000"/>
                </a:solidFill>
                <a:latin typeface="Times New Roman"/>
                <a:ea typeface="Times New Roman"/>
                <a:cs typeface="Times New Roman"/>
                <a:sym typeface="Times New Roman"/>
              </a:rPr>
              <a:t>IMPORTANT</a:t>
            </a:r>
            <a:endParaRPr sz="1200">
              <a:solidFill>
                <a:srgbClr val="CC0000"/>
              </a:solidFill>
              <a:latin typeface="Times New Roman"/>
              <a:ea typeface="Times New Roman"/>
              <a:cs typeface="Times New Roman"/>
              <a:sym typeface="Times New Roman"/>
            </a:endParaRPr>
          </a:p>
        </p:txBody>
      </p:sp>
      <p:pic>
        <p:nvPicPr>
          <p:cNvPr id="627" name="Google Shape;627;p40"/>
          <p:cNvPicPr preferRelativeResize="0"/>
          <p:nvPr/>
        </p:nvPicPr>
        <p:blipFill>
          <a:blip r:embed="rId3">
            <a:alphaModFix/>
          </a:blip>
          <a:stretch>
            <a:fillRect/>
          </a:stretch>
        </p:blipFill>
        <p:spPr>
          <a:xfrm rot="2209798">
            <a:off x="5921982" y="81550"/>
            <a:ext cx="427051" cy="4682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41"/>
          <p:cNvSpPr txBox="1"/>
          <p:nvPr>
            <p:ph idx="1" type="body"/>
          </p:nvPr>
        </p:nvSpPr>
        <p:spPr>
          <a:xfrm>
            <a:off x="359700" y="914017"/>
            <a:ext cx="3291300" cy="1543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Case</a:t>
            </a:r>
            <a:endParaRPr sz="16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300">
              <a:solidFill>
                <a:schemeClr val="dk1"/>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19 year old man with periumbilical pain that shifted to RLQ</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On exam febrile, sick and tender RLQ</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CT scan </a:t>
            </a:r>
            <a:r>
              <a:rPr lang="en" sz="1000">
                <a:solidFill>
                  <a:srgbClr val="999999"/>
                </a:solidFill>
                <a:latin typeface="Times New Roman"/>
                <a:ea typeface="Times New Roman"/>
                <a:cs typeface="Times New Roman"/>
                <a:sym typeface="Times New Roman"/>
              </a:rPr>
              <a:t>These days having CT is one of the standard care to confirm the diagnosing. Or at least to have an US</a:t>
            </a:r>
            <a:endParaRPr sz="1000">
              <a:solidFill>
                <a:srgbClr val="999999"/>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What is the diagnosis? </a:t>
            </a:r>
            <a:r>
              <a:rPr lang="en" sz="1000">
                <a:solidFill>
                  <a:srgbClr val="6AA84F"/>
                </a:solidFill>
                <a:latin typeface="Times New Roman"/>
                <a:ea typeface="Times New Roman"/>
                <a:cs typeface="Times New Roman"/>
                <a:sym typeface="Times New Roman"/>
              </a:rPr>
              <a:t>Appendicitis</a:t>
            </a:r>
            <a:endParaRPr sz="1200">
              <a:solidFill>
                <a:srgbClr val="000000"/>
              </a:solidFill>
              <a:latin typeface="Times New Roman"/>
              <a:ea typeface="Times New Roman"/>
              <a:cs typeface="Times New Roman"/>
              <a:sym typeface="Times New Roman"/>
            </a:endParaRPr>
          </a:p>
        </p:txBody>
      </p:sp>
      <p:pic>
        <p:nvPicPr>
          <p:cNvPr id="633" name="Google Shape;633;p41"/>
          <p:cNvPicPr preferRelativeResize="0"/>
          <p:nvPr/>
        </p:nvPicPr>
        <p:blipFill rotWithShape="1">
          <a:blip r:embed="rId3">
            <a:alphaModFix/>
          </a:blip>
          <a:srcRect b="0" l="4685" r="4694" t="0"/>
          <a:stretch/>
        </p:blipFill>
        <p:spPr>
          <a:xfrm>
            <a:off x="3651000" y="698720"/>
            <a:ext cx="2632500" cy="1974409"/>
          </a:xfrm>
          <a:prstGeom prst="rect">
            <a:avLst/>
          </a:prstGeom>
          <a:noFill/>
          <a:ln>
            <a:noFill/>
          </a:ln>
        </p:spPr>
      </p:pic>
      <p:pic>
        <p:nvPicPr>
          <p:cNvPr descr="Screen Shot 2020-09-13 at 6.33.24 PM.png" id="634" name="Google Shape;634;p41"/>
          <p:cNvPicPr preferRelativeResize="0"/>
          <p:nvPr/>
        </p:nvPicPr>
        <p:blipFill rotWithShape="1">
          <a:blip r:embed="rId4">
            <a:alphaModFix/>
          </a:blip>
          <a:srcRect b="0" l="0" r="0" t="0"/>
          <a:stretch/>
        </p:blipFill>
        <p:spPr>
          <a:xfrm>
            <a:off x="4005263" y="5104844"/>
            <a:ext cx="2071000" cy="1196625"/>
          </a:xfrm>
          <a:prstGeom prst="rect">
            <a:avLst/>
          </a:prstGeom>
          <a:noFill/>
          <a:ln>
            <a:noFill/>
          </a:ln>
        </p:spPr>
      </p:pic>
      <p:sp>
        <p:nvSpPr>
          <p:cNvPr id="635" name="Google Shape;635;p41"/>
          <p:cNvSpPr txBox="1"/>
          <p:nvPr/>
        </p:nvSpPr>
        <p:spPr>
          <a:xfrm>
            <a:off x="359700" y="3148475"/>
            <a:ext cx="5923800" cy="2387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3"/>
              </a:buClr>
              <a:buSzPts val="1600"/>
              <a:buFont typeface="Times New Roman"/>
              <a:buChar char="❖"/>
            </a:pPr>
            <a:r>
              <a:rPr lang="en" sz="1600">
                <a:solidFill>
                  <a:schemeClr val="accent3"/>
                </a:solidFill>
                <a:latin typeface="Times New Roman"/>
                <a:ea typeface="Times New Roman"/>
                <a:cs typeface="Times New Roman"/>
                <a:sym typeface="Times New Roman"/>
              </a:rPr>
              <a:t>The Atypical Patient</a:t>
            </a:r>
            <a:endParaRPr sz="1600">
              <a:solidFill>
                <a:schemeClr val="accent3"/>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300">
              <a:solidFill>
                <a:schemeClr val="accent3"/>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chemeClr val="accent3"/>
              </a:buClr>
              <a:buSzPts val="1200"/>
              <a:buFont typeface="Times New Roman"/>
              <a:buChar char="●"/>
            </a:pPr>
            <a:r>
              <a:rPr lang="en" sz="1200">
                <a:latin typeface="Times New Roman"/>
                <a:ea typeface="Times New Roman"/>
                <a:cs typeface="Times New Roman"/>
                <a:sym typeface="Times New Roman"/>
              </a:rPr>
              <a:t>Pregnancy (physiological changes, management concerns) </a:t>
            </a:r>
            <a:r>
              <a:rPr b="1" lang="en" sz="1200">
                <a:latin typeface="Times New Roman"/>
                <a:ea typeface="Times New Roman"/>
                <a:cs typeface="Times New Roman"/>
                <a:sym typeface="Times New Roman"/>
              </a:rPr>
              <a:t>U/S </a:t>
            </a:r>
            <a:r>
              <a:rPr lang="en" sz="1000">
                <a:solidFill>
                  <a:srgbClr val="6AA84F"/>
                </a:solidFill>
                <a:latin typeface="Times New Roman"/>
                <a:ea typeface="Times New Roman"/>
                <a:cs typeface="Times New Roman"/>
                <a:sym typeface="Times New Roman"/>
              </a:rPr>
              <a:t>Pregnant uterus will pus the appendix up</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accent3"/>
              </a:buClr>
              <a:buSzPts val="1200"/>
              <a:buFont typeface="Times New Roman"/>
              <a:buChar char="●"/>
            </a:pPr>
            <a:r>
              <a:rPr lang="en" sz="1200">
                <a:latin typeface="Times New Roman"/>
                <a:ea typeface="Times New Roman"/>
                <a:cs typeface="Times New Roman"/>
                <a:sym typeface="Times New Roman"/>
              </a:rPr>
              <a:t>Pediatrics (Common is common, congenital causes, conservative) </a:t>
            </a:r>
            <a:r>
              <a:rPr b="1" lang="en" sz="1200">
                <a:latin typeface="Times New Roman"/>
                <a:ea typeface="Times New Roman"/>
                <a:cs typeface="Times New Roman"/>
                <a:sym typeface="Times New Roman"/>
              </a:rPr>
              <a:t>U/S</a:t>
            </a:r>
            <a:r>
              <a:rPr b="1" lang="en" sz="1000">
                <a:solidFill>
                  <a:schemeClr val="accent3"/>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US modality of choice</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accent3"/>
              </a:buClr>
              <a:buSzPts val="1200"/>
              <a:buFont typeface="Times New Roman"/>
              <a:buChar char="●"/>
            </a:pPr>
            <a:r>
              <a:rPr lang="en" sz="1200">
                <a:latin typeface="Times New Roman"/>
                <a:ea typeface="Times New Roman"/>
                <a:cs typeface="Times New Roman"/>
                <a:sym typeface="Times New Roman"/>
              </a:rPr>
              <a:t>The Critically ill (ICU setting) </a:t>
            </a:r>
            <a:r>
              <a:rPr b="1" lang="en" sz="1200">
                <a:latin typeface="Times New Roman"/>
                <a:ea typeface="Times New Roman"/>
                <a:cs typeface="Times New Roman"/>
                <a:sym typeface="Times New Roman"/>
              </a:rPr>
              <a:t>CT</a:t>
            </a:r>
            <a:r>
              <a:rPr b="1" lang="en" sz="1200">
                <a:solidFill>
                  <a:schemeClr val="accent3"/>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Difficult to take Hx from intubated patient or patient with dementia</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accent3"/>
              </a:buClr>
              <a:buSzPts val="1200"/>
              <a:buFont typeface="Times New Roman"/>
              <a:buChar char="●"/>
            </a:pPr>
            <a:r>
              <a:rPr lang="en" sz="1200">
                <a:latin typeface="Times New Roman"/>
                <a:ea typeface="Times New Roman"/>
                <a:cs typeface="Times New Roman"/>
                <a:sym typeface="Times New Roman"/>
              </a:rPr>
              <a:t>Immunocompromised (Not only HIV) </a:t>
            </a:r>
            <a:r>
              <a:rPr b="1" lang="en" sz="1200">
                <a:latin typeface="Times New Roman"/>
                <a:ea typeface="Times New Roman"/>
                <a:cs typeface="Times New Roman"/>
                <a:sym typeface="Times New Roman"/>
              </a:rPr>
              <a:t>CT</a:t>
            </a:r>
            <a:r>
              <a:rPr b="1" lang="en" sz="1200">
                <a:solidFill>
                  <a:schemeClr val="accent3"/>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Chemo/immunotherapy or any disease will impair the immune system</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accent3"/>
              </a:buClr>
              <a:buSzPts val="1200"/>
              <a:buFont typeface="Times New Roman"/>
              <a:buChar char="●"/>
            </a:pPr>
            <a:r>
              <a:rPr lang="en" sz="1200">
                <a:latin typeface="Times New Roman"/>
                <a:ea typeface="Times New Roman"/>
                <a:cs typeface="Times New Roman"/>
                <a:sym typeface="Times New Roman"/>
              </a:rPr>
              <a:t>Morbid obesity (atypical, late) </a:t>
            </a:r>
            <a:r>
              <a:rPr b="1" lang="en" sz="1200">
                <a:latin typeface="Times New Roman"/>
                <a:ea typeface="Times New Roman"/>
                <a:cs typeface="Times New Roman"/>
                <a:sym typeface="Times New Roman"/>
              </a:rPr>
              <a:t>D/L</a:t>
            </a:r>
            <a:r>
              <a:rPr b="1" lang="en" sz="1200">
                <a:solidFill>
                  <a:schemeClr val="accent3"/>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Difficult to exam</a:t>
            </a:r>
            <a:endParaRPr>
              <a:latin typeface="Open Sans"/>
              <a:ea typeface="Open Sans"/>
              <a:cs typeface="Open Sans"/>
              <a:sym typeface="Open Sans"/>
            </a:endParaRPr>
          </a:p>
        </p:txBody>
      </p:sp>
      <p:sp>
        <p:nvSpPr>
          <p:cNvPr id="636" name="Google Shape;636;p41"/>
          <p:cNvSpPr txBox="1"/>
          <p:nvPr/>
        </p:nvSpPr>
        <p:spPr>
          <a:xfrm>
            <a:off x="359700" y="6226827"/>
            <a:ext cx="6066600" cy="2330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3"/>
              </a:buClr>
              <a:buSzPts val="1600"/>
              <a:buFont typeface="Times New Roman"/>
              <a:buChar char="❖"/>
            </a:pPr>
            <a:r>
              <a:rPr lang="en" sz="1600">
                <a:solidFill>
                  <a:schemeClr val="accent3"/>
                </a:solidFill>
                <a:latin typeface="Times New Roman"/>
                <a:ea typeface="Times New Roman"/>
                <a:cs typeface="Times New Roman"/>
                <a:sym typeface="Times New Roman"/>
              </a:rPr>
              <a:t>Special Circumstances</a:t>
            </a:r>
            <a:endParaRPr sz="1600">
              <a:solidFill>
                <a:schemeClr val="accent3"/>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300">
              <a:solidFill>
                <a:schemeClr val="accent3"/>
              </a:solidFill>
              <a:latin typeface="Times New Roman"/>
              <a:ea typeface="Times New Roman"/>
              <a:cs typeface="Times New Roman"/>
              <a:sym typeface="Times New Roman"/>
            </a:endParaRPr>
          </a:p>
          <a:p>
            <a:pPr indent="-304800" lvl="0" marL="457200" rtl="0" algn="l">
              <a:lnSpc>
                <a:spcPct val="115000"/>
              </a:lnSpc>
              <a:spcBef>
                <a:spcPts val="300"/>
              </a:spcBef>
              <a:spcAft>
                <a:spcPts val="0"/>
              </a:spcAft>
              <a:buSzPts val="1200"/>
              <a:buFont typeface="Times New Roman"/>
              <a:buChar char="●"/>
            </a:pPr>
            <a:r>
              <a:rPr lang="en" sz="1200">
                <a:latin typeface="Times New Roman"/>
                <a:ea typeface="Times New Roman"/>
                <a:cs typeface="Times New Roman"/>
                <a:sym typeface="Times New Roman"/>
              </a:rPr>
              <a:t>Situations making diagnosis difficult</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Stroke or spinal cord injury</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Influence of drugs or alcohol</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Severity of disease can be masked by:</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Steroids</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Immunosuppression (i.e. AIDS)</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Beta blockers</a:t>
            </a:r>
            <a:endParaRPr sz="12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Threshold to operate must be even lower!</a:t>
            </a:r>
            <a:endParaRPr sz="1200">
              <a:latin typeface="Times New Roman"/>
              <a:ea typeface="Times New Roman"/>
              <a:cs typeface="Times New Roman"/>
              <a:sym typeface="Times New Roman"/>
            </a:endParaRPr>
          </a:p>
        </p:txBody>
      </p:sp>
      <p:sp>
        <p:nvSpPr>
          <p:cNvPr id="637" name="Google Shape;637;p41"/>
          <p:cNvSpPr txBox="1"/>
          <p:nvPr/>
        </p:nvSpPr>
        <p:spPr>
          <a:xfrm>
            <a:off x="3651000" y="2736050"/>
            <a:ext cx="2632500" cy="800400"/>
          </a:xfrm>
          <a:prstGeom prst="rect">
            <a:avLst/>
          </a:prstGeom>
          <a:solidFill>
            <a:schemeClr val="accent1"/>
          </a:solidFill>
          <a:ln cap="flat" cmpd="sng" w="9525">
            <a:solidFill>
              <a:srgbClr val="B7B7B7"/>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99999"/>
                </a:solidFill>
                <a:latin typeface="Times New Roman"/>
                <a:ea typeface="Times New Roman"/>
                <a:cs typeface="Times New Roman"/>
                <a:sym typeface="Times New Roman"/>
              </a:rPr>
              <a:t>There is non compressible lumen in the RLQ (arrow) with fast stranding around it. Fat stranding is a common finding on CT of the abdomen, when present, it directs the radiologist's to the site of pathology. It refers to an abnormal increased attenuation in fat.</a:t>
            </a:r>
            <a:endParaRPr sz="800">
              <a:solidFill>
                <a:srgbClr val="999999"/>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42"/>
          <p:cNvSpPr txBox="1"/>
          <p:nvPr>
            <p:ph idx="1" type="body"/>
          </p:nvPr>
        </p:nvSpPr>
        <p:spPr>
          <a:xfrm>
            <a:off x="479925" y="162450"/>
            <a:ext cx="5635200" cy="17706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Emergency OR!!!</a:t>
            </a:r>
            <a:endParaRPr sz="16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200">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Peritonitis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Tenderness w/ rebound, involuntary guarding</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“Unstable” (hemodynamically, or septic)</a:t>
            </a:r>
            <a:endParaRPr sz="1200">
              <a:solidFill>
                <a:srgbClr val="000000"/>
              </a:solidFill>
              <a:latin typeface="Times New Roman"/>
              <a:ea typeface="Times New Roman"/>
              <a:cs typeface="Times New Roman"/>
              <a:sym typeface="Times New Roman"/>
            </a:endParaRPr>
          </a:p>
          <a:p>
            <a:pPr indent="-304800" lvl="0"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Tachycardic, hypotensive, white count </a:t>
            </a:r>
            <a:r>
              <a:rPr lang="en" sz="1000">
                <a:solidFill>
                  <a:srgbClr val="6AA84F"/>
                </a:solidFill>
                <a:latin typeface="Times New Roman"/>
                <a:ea typeface="Times New Roman"/>
                <a:cs typeface="Times New Roman"/>
                <a:sym typeface="Times New Roman"/>
              </a:rPr>
              <a:t>Elevation</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Intestinal ischemia, including </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Strangulation </a:t>
            </a:r>
            <a:endParaRPr sz="1200">
              <a:solidFill>
                <a:srgbClr val="000000"/>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Closed loop obstruction </a:t>
            </a:r>
            <a:r>
              <a:rPr lang="en" sz="1000">
                <a:solidFill>
                  <a:srgbClr val="6AA84F"/>
                </a:solidFill>
                <a:latin typeface="Times New Roman"/>
                <a:ea typeface="Times New Roman"/>
                <a:cs typeface="Times New Roman"/>
                <a:sym typeface="Times New Roman"/>
              </a:rPr>
              <a:t>Bowel is obstructed in two points, proximal and distal </a:t>
            </a:r>
            <a:endParaRPr sz="10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Pneumoperitoneum</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Complete or “high grade” obstruction</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rPr lang="en" sz="1000">
                <a:solidFill>
                  <a:srgbClr val="999999"/>
                </a:solidFill>
                <a:latin typeface="Times New Roman"/>
                <a:ea typeface="Times New Roman"/>
                <a:cs typeface="Times New Roman"/>
                <a:sym typeface="Times New Roman"/>
              </a:rPr>
              <a:t>Radiological term = dilated then narrow than normal</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7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descr="Screen Shot 2020-09-12 at 7.32.19 PM.png" id="643" name="Google Shape;643;p42"/>
          <p:cNvPicPr preferRelativeResize="0"/>
          <p:nvPr/>
        </p:nvPicPr>
        <p:blipFill rotWithShape="1">
          <a:blip r:embed="rId3">
            <a:alphaModFix/>
          </a:blip>
          <a:srcRect b="0" l="0" r="0" t="0"/>
          <a:stretch/>
        </p:blipFill>
        <p:spPr>
          <a:xfrm>
            <a:off x="185875" y="3957267"/>
            <a:ext cx="6294124" cy="4633809"/>
          </a:xfrm>
          <a:prstGeom prst="rect">
            <a:avLst/>
          </a:prstGeom>
          <a:noFill/>
          <a:ln>
            <a:noFill/>
          </a:ln>
        </p:spPr>
      </p:pic>
      <p:sp>
        <p:nvSpPr>
          <p:cNvPr id="644" name="Google Shape;644;p42"/>
          <p:cNvSpPr txBox="1"/>
          <p:nvPr/>
        </p:nvSpPr>
        <p:spPr>
          <a:xfrm>
            <a:off x="2240414" y="5539143"/>
            <a:ext cx="1413900" cy="3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Normal lactate up to 2</a:t>
            </a:r>
            <a:endParaRPr sz="1000">
              <a:solidFill>
                <a:srgbClr val="999999"/>
              </a:solidFill>
              <a:latin typeface="Times New Roman"/>
              <a:ea typeface="Times New Roman"/>
              <a:cs typeface="Times New Roman"/>
              <a:sym typeface="Times New Roman"/>
            </a:endParaRPr>
          </a:p>
        </p:txBody>
      </p:sp>
      <p:sp>
        <p:nvSpPr>
          <p:cNvPr id="645" name="Google Shape;645;p42"/>
          <p:cNvSpPr txBox="1"/>
          <p:nvPr/>
        </p:nvSpPr>
        <p:spPr>
          <a:xfrm>
            <a:off x="-3066900" y="39591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46" name="Google Shape;646;p42"/>
          <p:cNvSpPr txBox="1"/>
          <p:nvPr/>
        </p:nvSpPr>
        <p:spPr>
          <a:xfrm>
            <a:off x="556114" y="4897868"/>
            <a:ext cx="1413900" cy="3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Think about medical causes</a:t>
            </a:r>
            <a:endParaRPr sz="1000">
              <a:solidFill>
                <a:srgbClr val="999999"/>
              </a:solidFill>
              <a:latin typeface="Times New Roman"/>
              <a:ea typeface="Times New Roman"/>
              <a:cs typeface="Times New Roman"/>
              <a:sym typeface="Times New Roman"/>
            </a:endParaRPr>
          </a:p>
        </p:txBody>
      </p:sp>
      <p:sp>
        <p:nvSpPr>
          <p:cNvPr id="647" name="Google Shape;647;p42"/>
          <p:cNvSpPr txBox="1"/>
          <p:nvPr/>
        </p:nvSpPr>
        <p:spPr>
          <a:xfrm>
            <a:off x="4541489" y="7777043"/>
            <a:ext cx="14139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666666"/>
                </a:solidFill>
                <a:latin typeface="Times New Roman"/>
                <a:ea typeface="Times New Roman"/>
                <a:cs typeface="Times New Roman"/>
                <a:sym typeface="Times New Roman"/>
              </a:rPr>
              <a:t>depend in your clinical judgment.</a:t>
            </a:r>
            <a:endParaRPr sz="1000">
              <a:solidFill>
                <a:srgbClr val="666666"/>
              </a:solidFill>
              <a:latin typeface="Times New Roman"/>
              <a:ea typeface="Times New Roman"/>
              <a:cs typeface="Times New Roman"/>
              <a:sym typeface="Times New Roman"/>
            </a:endParaRPr>
          </a:p>
        </p:txBody>
      </p:sp>
      <p:sp>
        <p:nvSpPr>
          <p:cNvPr id="648" name="Google Shape;648;p42"/>
          <p:cNvSpPr txBox="1"/>
          <p:nvPr/>
        </p:nvSpPr>
        <p:spPr>
          <a:xfrm>
            <a:off x="2046214" y="7589318"/>
            <a:ext cx="1413900" cy="3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Heparin then warfarin</a:t>
            </a:r>
            <a:endParaRPr sz="1000">
              <a:solidFill>
                <a:srgbClr val="999999"/>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43"/>
          <p:cNvSpPr txBox="1"/>
          <p:nvPr>
            <p:ph idx="1" type="body"/>
          </p:nvPr>
        </p:nvSpPr>
        <p:spPr>
          <a:xfrm>
            <a:off x="559880" y="431434"/>
            <a:ext cx="5635200" cy="2085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6AA84F"/>
                </a:solidFill>
                <a:latin typeface="Times New Roman"/>
                <a:ea typeface="Times New Roman"/>
                <a:cs typeface="Times New Roman"/>
                <a:sym typeface="Times New Roman"/>
              </a:rPr>
              <a:t>*Important guides*</a:t>
            </a:r>
            <a:endParaRPr sz="1200">
              <a:solidFill>
                <a:srgbClr val="6AA84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00">
              <a:solidFill>
                <a:srgbClr val="6AA84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to thoroughly examine and document findings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to perform a rectal or vaginal examination when appropriate</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to evaluate for hernias, including the scrotal region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to conduct a pregnancy test or to consider pregnancy in the diagnosis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to reassess the patient frequently while developing a differential diagnosis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to reconsider an established diagnosis when the clinical situation changes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to recognize immune compromise and to appreciate its masking effect on the historical and examination findings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Allowing a normal laboratory value to dissuade a diagnosis when there is cause for clinical concern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to consult colleagues when appropriate</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to take age- and situation-specific diagnoses into consideration</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Failure to make specific and concrete follow-up arrangements when monitoring a clinical situation on an outpatient basis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Hesitancy to go to the operating room without a firm diagnosis when the clinical situation suggests surgical disease</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100">
              <a:solidFill>
                <a:srgbClr val="000000"/>
              </a:solidFill>
              <a:latin typeface="Times New Roman"/>
              <a:ea typeface="Times New Roman"/>
              <a:cs typeface="Times New Roman"/>
              <a:sym typeface="Times New Roman"/>
            </a:endParaRPr>
          </a:p>
          <a:p>
            <a:pPr indent="-330200" lvl="0" marL="457200" rtl="0" algn="l">
              <a:lnSpc>
                <a:spcPct val="115000"/>
              </a:lnSpc>
              <a:spcBef>
                <a:spcPts val="300"/>
              </a:spcBef>
              <a:spcAft>
                <a:spcPts val="0"/>
              </a:spcAft>
              <a:buSzPts val="1600"/>
              <a:buFont typeface="Times New Roman"/>
              <a:buChar char="❖"/>
            </a:pPr>
            <a:r>
              <a:rPr lang="en" sz="1600">
                <a:latin typeface="Times New Roman"/>
                <a:ea typeface="Times New Roman"/>
                <a:cs typeface="Times New Roman"/>
                <a:sym typeface="Times New Roman"/>
              </a:rPr>
              <a:t>Take Home Points</a:t>
            </a:r>
            <a:endParaRPr sz="1600">
              <a:latin typeface="Times New Roman"/>
              <a:ea typeface="Times New Roman"/>
              <a:cs typeface="Times New Roman"/>
              <a:sym typeface="Times New Roman"/>
            </a:endParaRPr>
          </a:p>
          <a:p>
            <a:pPr indent="0" lvl="0" marL="0" rtl="0" algn="l">
              <a:lnSpc>
                <a:spcPct val="115000"/>
              </a:lnSpc>
              <a:spcBef>
                <a:spcPts val="300"/>
              </a:spcBef>
              <a:spcAft>
                <a:spcPts val="0"/>
              </a:spcAft>
              <a:buNone/>
            </a:pPr>
            <a:r>
              <a:t/>
            </a:r>
            <a:endParaRPr sz="500">
              <a:latin typeface="Times New Roman"/>
              <a:ea typeface="Times New Roman"/>
              <a:cs typeface="Times New Roman"/>
              <a:sym typeface="Times New Roman"/>
            </a:endParaRPr>
          </a:p>
          <a:p>
            <a:pPr indent="-304800" lvl="0" marL="457200" rtl="0" algn="l">
              <a:lnSpc>
                <a:spcPct val="115000"/>
              </a:lnSpc>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Careful history (pain, other GI symptoms) </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Remember DDx in </a:t>
            </a:r>
            <a:r>
              <a:rPr b="1" lang="en" sz="1200">
                <a:solidFill>
                  <a:srgbClr val="000000"/>
                </a:solidFill>
                <a:latin typeface="Times New Roman"/>
                <a:ea typeface="Times New Roman"/>
                <a:cs typeface="Times New Roman"/>
                <a:sym typeface="Times New Roman"/>
              </a:rPr>
              <a:t>broad </a:t>
            </a:r>
            <a:r>
              <a:rPr lang="en" sz="1200">
                <a:solidFill>
                  <a:srgbClr val="000000"/>
                </a:solidFill>
                <a:latin typeface="Times New Roman"/>
                <a:ea typeface="Times New Roman"/>
                <a:cs typeface="Times New Roman"/>
                <a:sym typeface="Times New Roman"/>
              </a:rPr>
              <a:t>categories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Narrow DDx based on hx, exam, labs, imaging</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Always perform ABCs, </a:t>
            </a:r>
            <a:r>
              <a:rPr b="1" lang="en" sz="1200">
                <a:solidFill>
                  <a:srgbClr val="000000"/>
                </a:solidFill>
                <a:latin typeface="Times New Roman"/>
                <a:ea typeface="Times New Roman"/>
                <a:cs typeface="Times New Roman"/>
                <a:sym typeface="Times New Roman"/>
              </a:rPr>
              <a:t>Resuscitate</a:t>
            </a:r>
            <a:r>
              <a:rPr lang="en" sz="1200">
                <a:solidFill>
                  <a:srgbClr val="000000"/>
                </a:solidFill>
                <a:latin typeface="Times New Roman"/>
                <a:ea typeface="Times New Roman"/>
                <a:cs typeface="Times New Roman"/>
                <a:sym typeface="Times New Roman"/>
              </a:rPr>
              <a:t> before diagnosis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Don’t forget GYN/medical causes, special situations</a:t>
            </a:r>
            <a:endParaRPr sz="1200">
              <a:solidFill>
                <a:srgbClr val="000000"/>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Common things are common in acute abdomen</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txBox="1"/>
          <p:nvPr/>
        </p:nvSpPr>
        <p:spPr>
          <a:xfrm>
            <a:off x="4784216" y="1154475"/>
            <a:ext cx="1400400" cy="3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You need to act fast</a:t>
            </a:r>
            <a:endParaRPr sz="1000">
              <a:solidFill>
                <a:srgbClr val="6AA84F"/>
              </a:solidFill>
              <a:latin typeface="Times New Roman"/>
              <a:ea typeface="Times New Roman"/>
              <a:cs typeface="Times New Roman"/>
              <a:sym typeface="Times New Roman"/>
            </a:endParaRPr>
          </a:p>
        </p:txBody>
      </p:sp>
      <p:graphicFrame>
        <p:nvGraphicFramePr>
          <p:cNvPr id="498" name="Google Shape;498;p32"/>
          <p:cNvGraphicFramePr/>
          <p:nvPr/>
        </p:nvGraphicFramePr>
        <p:xfrm>
          <a:off x="391075" y="3345075"/>
          <a:ext cx="3000000" cy="3000000"/>
        </p:xfrm>
        <a:graphic>
          <a:graphicData uri="http://schemas.openxmlformats.org/drawingml/2006/table">
            <a:tbl>
              <a:tblPr>
                <a:noFill/>
                <a:tableStyleId>{F144427F-B189-4D5F-ADBE-848804274977}</a:tableStyleId>
              </a:tblPr>
              <a:tblGrid>
                <a:gridCol w="2584200"/>
                <a:gridCol w="2961250"/>
              </a:tblGrid>
              <a:tr h="241700">
                <a:tc gridSpan="2">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Endocrine and Metabolic Causes</a:t>
                      </a:r>
                      <a:endParaRPr sz="1200">
                        <a:latin typeface="Times New Roman"/>
                        <a:ea typeface="Times New Roman"/>
                        <a:cs typeface="Times New Roman"/>
                        <a:sym typeface="Times New Roman"/>
                      </a:endParaRPr>
                    </a:p>
                  </a:txBody>
                  <a:tcPr marT="91425" marB="91425" marR="91425" marL="91425">
                    <a:solidFill>
                      <a:srgbClr val="C3A297"/>
                    </a:solidFill>
                  </a:tcPr>
                </a:tc>
                <a:tc hMerge="1"/>
              </a:tr>
              <a:tr h="725175">
                <a:tc gridSpan="2">
                  <a:txBody>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Uremia</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Diabetic crisis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Addisonian Crisis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Acute intermittent porphyuria</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Hereditary Mediterranean fever</a:t>
                      </a:r>
                      <a:endParaRPr sz="1200">
                        <a:latin typeface="Times New Roman"/>
                        <a:ea typeface="Times New Roman"/>
                        <a:cs typeface="Times New Roman"/>
                        <a:sym typeface="Times New Roman"/>
                      </a:endParaRPr>
                    </a:p>
                  </a:txBody>
                  <a:tcPr marT="91425" marB="91425" marR="91425" marL="91425">
                    <a:solidFill>
                      <a:srgbClr val="F3F3F3"/>
                    </a:solidFill>
                  </a:tcPr>
                </a:tc>
                <a:tc hMerge="1"/>
              </a:tr>
              <a:tr h="362575">
                <a:tc>
                  <a:txBody>
                    <a:bodyPr/>
                    <a:lstStyle/>
                    <a:p>
                      <a:pPr indent="0" lvl="0" marL="457200" rtl="0" algn="l">
                        <a:spcBef>
                          <a:spcPts val="0"/>
                        </a:spcBef>
                        <a:spcAft>
                          <a:spcPts val="0"/>
                        </a:spcAft>
                        <a:buNone/>
                      </a:pPr>
                      <a:r>
                        <a:rPr lang="en" sz="1200">
                          <a:latin typeface="Times New Roman"/>
                          <a:ea typeface="Times New Roman"/>
                          <a:cs typeface="Times New Roman"/>
                          <a:sym typeface="Times New Roman"/>
                        </a:rPr>
                        <a:t>Hematologic Causes</a:t>
                      </a:r>
                      <a:endParaRPr sz="1200">
                        <a:latin typeface="Times New Roman"/>
                        <a:ea typeface="Times New Roman"/>
                        <a:cs typeface="Times New Roman"/>
                        <a:sym typeface="Times New Roman"/>
                      </a:endParaRPr>
                    </a:p>
                  </a:txBody>
                  <a:tcPr marT="91425" marB="91425" marR="91425" marL="91425">
                    <a:solidFill>
                      <a:srgbClr val="C3A297"/>
                    </a:solidFill>
                  </a:tcPr>
                </a:tc>
                <a:tc>
                  <a:txBody>
                    <a:bodyPr/>
                    <a:lstStyle/>
                    <a:p>
                      <a:pPr indent="0" lvl="0" marL="457200" rtl="0" algn="l">
                        <a:spcBef>
                          <a:spcPts val="0"/>
                        </a:spcBef>
                        <a:spcAft>
                          <a:spcPts val="0"/>
                        </a:spcAft>
                        <a:buNone/>
                      </a:pPr>
                      <a:r>
                        <a:rPr lang="en" sz="1200">
                          <a:latin typeface="Times New Roman"/>
                          <a:ea typeface="Times New Roman"/>
                          <a:cs typeface="Times New Roman"/>
                          <a:sym typeface="Times New Roman"/>
                        </a:rPr>
                        <a:t>Toxins and Drugs</a:t>
                      </a:r>
                      <a:endParaRPr sz="1200">
                        <a:latin typeface="Times New Roman"/>
                        <a:ea typeface="Times New Roman"/>
                        <a:cs typeface="Times New Roman"/>
                        <a:sym typeface="Times New Roman"/>
                      </a:endParaRPr>
                    </a:p>
                  </a:txBody>
                  <a:tcPr marT="91425" marB="91425" marR="91425" marL="91425">
                    <a:solidFill>
                      <a:srgbClr val="C3A297"/>
                    </a:solidFill>
                  </a:tcPr>
                </a:tc>
              </a:tr>
              <a:tr h="604300">
                <a:tc>
                  <a:txBody>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Sickle cell crises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Acute leukemia</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Other blood dyscrasias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Lead poisoning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Other heavy metal poisoning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Narcotic withdrawal</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Black widow spider poisoning</a:t>
                      </a:r>
                      <a:endParaRPr sz="1200">
                        <a:latin typeface="Times New Roman"/>
                        <a:ea typeface="Times New Roman"/>
                        <a:cs typeface="Times New Roman"/>
                        <a:sym typeface="Times New Roman"/>
                      </a:endParaRPr>
                    </a:p>
                  </a:txBody>
                  <a:tcPr marT="91425" marB="91425" marR="91425" marL="91425">
                    <a:solidFill>
                      <a:srgbClr val="F3F3F3"/>
                    </a:solidFill>
                  </a:tcPr>
                </a:tc>
              </a:tr>
            </a:tbl>
          </a:graphicData>
        </a:graphic>
      </p:graphicFrame>
      <p:graphicFrame>
        <p:nvGraphicFramePr>
          <p:cNvPr id="499" name="Google Shape;499;p32"/>
          <p:cNvGraphicFramePr/>
          <p:nvPr/>
        </p:nvGraphicFramePr>
        <p:xfrm>
          <a:off x="281150" y="7001300"/>
          <a:ext cx="3000000" cy="3000000"/>
        </p:xfrm>
        <a:graphic>
          <a:graphicData uri="http://schemas.openxmlformats.org/drawingml/2006/table">
            <a:tbl>
              <a:tblPr>
                <a:noFill/>
                <a:tableStyleId>{F144427F-B189-4D5F-ADBE-848804274977}</a:tableStyleId>
              </a:tblPr>
              <a:tblGrid>
                <a:gridCol w="2917800"/>
                <a:gridCol w="2917800"/>
              </a:tblGrid>
              <a:tr h="365725">
                <a:tc gridSpan="2">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Hemorrhage</a:t>
                      </a:r>
                      <a:endParaRPr sz="1200">
                        <a:latin typeface="Times New Roman"/>
                        <a:ea typeface="Times New Roman"/>
                        <a:cs typeface="Times New Roman"/>
                        <a:sym typeface="Times New Roman"/>
                      </a:endParaRPr>
                    </a:p>
                  </a:txBody>
                  <a:tcPr marT="91425" marB="91425" marR="91425" marL="91425">
                    <a:solidFill>
                      <a:srgbClr val="C3A297"/>
                    </a:solidFill>
                  </a:tcPr>
                </a:tc>
                <a:tc hMerge="1"/>
              </a:tr>
              <a:tr h="1356325">
                <a:tc>
                  <a:txBody>
                    <a:bodyPr/>
                    <a:lstStyle/>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Solid organ trauma</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Leaking/ruptured arterial aneurysm</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Ruptured ectopic pregnancy</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Bleeding gastrointestinal diverticulum</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Arteriovenous malformation of gastrointestinal tract</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Intestinal ulceration</a:t>
                      </a:r>
                      <a:endParaRPr sz="1100">
                        <a:latin typeface="Times New Roman"/>
                        <a:ea typeface="Times New Roman"/>
                        <a:cs typeface="Times New Roman"/>
                        <a:sym typeface="Times New Roman"/>
                      </a:endParaRPr>
                    </a:p>
                  </a:txBody>
                  <a:tcPr marT="91425" marB="91425" marR="91425" marL="91425">
                    <a:lnR cap="flat" cmpd="sng" w="9525">
                      <a:solidFill>
                        <a:srgbClr val="9E9E9E">
                          <a:alpha val="0"/>
                        </a:srgbClr>
                      </a:solidFill>
                      <a:prstDash val="solid"/>
                      <a:round/>
                      <a:headEnd len="sm" w="sm" type="none"/>
                      <a:tailEnd len="sm" w="sm" type="none"/>
                    </a:lnR>
                    <a:solidFill>
                      <a:srgbClr val="F3F3F3"/>
                    </a:solidFill>
                  </a:tcPr>
                </a:tc>
                <a:tc>
                  <a:txBody>
                    <a:bodyPr/>
                    <a:lstStyle/>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Aortoduodenal fistula after aortic vascular graft</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Hemorrhagic pancreatitis</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Mallory–Weiss syndrome</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Spontaneous rupture of spleen</a:t>
                      </a:r>
                      <a:endParaRPr sz="1100">
                        <a:latin typeface="Times New Roman"/>
                        <a:ea typeface="Times New Roman"/>
                        <a:cs typeface="Times New Roman"/>
                        <a:sym typeface="Times New Roman"/>
                      </a:endParaRPr>
                    </a:p>
                  </a:txBody>
                  <a:tcPr marT="91425" marB="91425" marR="91425" marL="91425">
                    <a:lnL cap="flat" cmpd="sng" w="9525">
                      <a:solidFill>
                        <a:srgbClr val="9E9E9E">
                          <a:alpha val="0"/>
                        </a:srgbClr>
                      </a:solidFill>
                      <a:prstDash val="solid"/>
                      <a:round/>
                      <a:headEnd len="sm" w="sm" type="none"/>
                      <a:tailEnd len="sm" w="sm" type="none"/>
                    </a:lnL>
                    <a:solidFill>
                      <a:srgbClr val="F3F3F3"/>
                    </a:solidFill>
                  </a:tcPr>
                </a:tc>
              </a:tr>
            </a:tbl>
          </a:graphicData>
        </a:graphic>
      </p:graphicFrame>
      <p:sp>
        <p:nvSpPr>
          <p:cNvPr id="500" name="Google Shape;500;p32"/>
          <p:cNvSpPr txBox="1"/>
          <p:nvPr>
            <p:ph idx="1" type="body"/>
          </p:nvPr>
        </p:nvSpPr>
        <p:spPr>
          <a:xfrm>
            <a:off x="326275" y="326325"/>
            <a:ext cx="5927100" cy="1722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Basic </a:t>
            </a:r>
            <a:r>
              <a:rPr lang="en" sz="1400">
                <a:latin typeface="Times New Roman"/>
                <a:ea typeface="Times New Roman"/>
                <a:cs typeface="Times New Roman"/>
                <a:sym typeface="Times New Roman"/>
              </a:rPr>
              <a:t>definition and</a:t>
            </a:r>
            <a:r>
              <a:rPr lang="en" sz="1400">
                <a:latin typeface="Times New Roman"/>
                <a:ea typeface="Times New Roman"/>
                <a:cs typeface="Times New Roman"/>
                <a:sym typeface="Times New Roman"/>
              </a:rPr>
              <a:t> principles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Signs and symptoms of intra-abdominal disease that is usually best treated by surgery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Despite improvements in labs and imaging, history and physical examination remain the mainstays of determining the correct diagnosis!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Proper evaluation and management requires one to recognize:</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Does this patient need surgery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Is it emergent, urgent, or can wait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 Remember medical “non-surgical” causes of abdominal pain</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Medical Causes of Acute Abdomen</a:t>
            </a:r>
            <a:endParaRPr sz="1400">
              <a:latin typeface="Times New Roman"/>
              <a:ea typeface="Times New Roman"/>
              <a:cs typeface="Times New Roman"/>
              <a:sym typeface="Times New Roman"/>
            </a:endParaRPr>
          </a:p>
          <a:p>
            <a:pPr indent="0" lvl="0" marL="0" rtl="0" algn="ctr">
              <a:spcBef>
                <a:spcPts val="300"/>
              </a:spcBef>
              <a:spcAft>
                <a:spcPts val="0"/>
              </a:spcAft>
              <a:buNone/>
            </a:pPr>
            <a:r>
              <a:rPr lang="en" sz="1400">
                <a:latin typeface="Times New Roman"/>
                <a:ea typeface="Times New Roman"/>
                <a:cs typeface="Times New Roman"/>
                <a:sym typeface="Times New Roman"/>
              </a:rPr>
              <a:t>(3 broad categories)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Surgical Causes of Acute Abdomen</a:t>
            </a:r>
            <a:endParaRPr sz="1400">
              <a:latin typeface="Times New Roman"/>
              <a:ea typeface="Times New Roman"/>
              <a:cs typeface="Times New Roman"/>
              <a:sym typeface="Times New Roman"/>
            </a:endParaRPr>
          </a:p>
          <a:p>
            <a:pPr indent="0" lvl="0" marL="0" rtl="0" algn="l">
              <a:spcBef>
                <a:spcPts val="300"/>
              </a:spcBef>
              <a:spcAft>
                <a:spcPts val="300"/>
              </a:spcAft>
              <a:buNone/>
            </a:pPr>
            <a:r>
              <a:t/>
            </a:r>
            <a:endParaRPr sz="1200">
              <a:latin typeface="Times New Roman"/>
              <a:ea typeface="Times New Roman"/>
              <a:cs typeface="Times New Roman"/>
              <a:sym typeface="Times New Roman"/>
            </a:endParaRPr>
          </a:p>
        </p:txBody>
      </p:sp>
      <p:sp>
        <p:nvSpPr>
          <p:cNvPr id="501" name="Google Shape;501;p32"/>
          <p:cNvSpPr txBox="1"/>
          <p:nvPr/>
        </p:nvSpPr>
        <p:spPr>
          <a:xfrm>
            <a:off x="3240011" y="1412335"/>
            <a:ext cx="5788800" cy="3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If no? look for non-surgical causes  If yes? Answer q</a:t>
            </a:r>
            <a:r>
              <a:rPr lang="en" sz="1000">
                <a:solidFill>
                  <a:srgbClr val="6AA84F"/>
                </a:solidFill>
                <a:latin typeface="Times New Roman"/>
                <a:ea typeface="Times New Roman"/>
                <a:cs typeface="Times New Roman"/>
                <a:sym typeface="Times New Roman"/>
              </a:rPr>
              <a:t>uestion </a:t>
            </a:r>
            <a:r>
              <a:rPr lang="en" sz="1000">
                <a:solidFill>
                  <a:srgbClr val="6AA84F"/>
                </a:solidFill>
                <a:latin typeface="Times New Roman"/>
                <a:ea typeface="Times New Roman"/>
                <a:cs typeface="Times New Roman"/>
                <a:sym typeface="Times New Roman"/>
              </a:rPr>
              <a:t>2</a:t>
            </a:r>
            <a:endParaRPr sz="1000">
              <a:solidFill>
                <a:srgbClr val="6AA84F"/>
              </a:solidFill>
              <a:latin typeface="Times New Roman"/>
              <a:ea typeface="Times New Roman"/>
              <a:cs typeface="Times New Roman"/>
              <a:sym typeface="Times New Roman"/>
            </a:endParaRPr>
          </a:p>
        </p:txBody>
      </p:sp>
      <p:sp>
        <p:nvSpPr>
          <p:cNvPr id="502" name="Google Shape;502;p32"/>
          <p:cNvSpPr txBox="1"/>
          <p:nvPr/>
        </p:nvSpPr>
        <p:spPr>
          <a:xfrm>
            <a:off x="3477000" y="1779525"/>
            <a:ext cx="2844600" cy="44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Emergent = Category I , Class A (act within 1Hr) </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Urgent = we’ve 6-8 Hrs to medically optimize the patient (resuscitate, give Abx, check electrolytes, PT, PTT and correct things)</a:t>
            </a:r>
            <a:endParaRPr sz="1000">
              <a:solidFill>
                <a:srgbClr val="6AA84F"/>
              </a:solidFill>
              <a:latin typeface="Times New Roman"/>
              <a:ea typeface="Times New Roman"/>
              <a:cs typeface="Times New Roman"/>
              <a:sym typeface="Times New Roman"/>
            </a:endParaRPr>
          </a:p>
        </p:txBody>
      </p:sp>
      <p:sp>
        <p:nvSpPr>
          <p:cNvPr id="503" name="Google Shape;503;p32"/>
          <p:cNvSpPr txBox="1"/>
          <p:nvPr/>
        </p:nvSpPr>
        <p:spPr>
          <a:xfrm>
            <a:off x="2020096" y="3783000"/>
            <a:ext cx="3669600" cy="3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They present with severe acute abdomen if you don’t work them up well you may take them wrongly to the OR and find nothing</a:t>
            </a:r>
            <a:endParaRPr sz="1000">
              <a:solidFill>
                <a:srgbClr val="6AA84F"/>
              </a:solidFill>
              <a:latin typeface="Times New Roman"/>
              <a:ea typeface="Times New Roman"/>
              <a:cs typeface="Times New Roman"/>
              <a:sym typeface="Times New Roman"/>
            </a:endParaRPr>
          </a:p>
        </p:txBody>
      </p:sp>
      <p:sp>
        <p:nvSpPr>
          <p:cNvPr id="504" name="Google Shape;504;p32"/>
          <p:cNvSpPr txBox="1"/>
          <p:nvPr/>
        </p:nvSpPr>
        <p:spPr>
          <a:xfrm>
            <a:off x="1917772" y="5173775"/>
            <a:ext cx="1057500" cy="3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Spleen infarction </a:t>
            </a:r>
            <a:endParaRPr sz="1000">
              <a:solidFill>
                <a:srgbClr val="6AA84F"/>
              </a:solidFill>
              <a:latin typeface="Times New Roman"/>
              <a:ea typeface="Times New Roman"/>
              <a:cs typeface="Times New Roman"/>
              <a:sym typeface="Times New Roman"/>
            </a:endParaRPr>
          </a:p>
        </p:txBody>
      </p:sp>
      <p:sp>
        <p:nvSpPr>
          <p:cNvPr id="505" name="Google Shape;505;p32"/>
          <p:cNvSpPr txBox="1"/>
          <p:nvPr/>
        </p:nvSpPr>
        <p:spPr>
          <a:xfrm>
            <a:off x="2738629" y="7519497"/>
            <a:ext cx="5788800" cy="3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AAA</a:t>
            </a:r>
            <a:endParaRPr sz="1000">
              <a:solidFill>
                <a:srgbClr val="6AA84F"/>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3"/>
          <p:cNvSpPr txBox="1"/>
          <p:nvPr>
            <p:ph idx="1" type="body"/>
          </p:nvPr>
        </p:nvSpPr>
        <p:spPr>
          <a:xfrm>
            <a:off x="326650" y="590675"/>
            <a:ext cx="5648100" cy="3543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Surgical </a:t>
            </a:r>
            <a:r>
              <a:rPr lang="en" sz="1400">
                <a:latin typeface="Times New Roman"/>
                <a:ea typeface="Times New Roman"/>
                <a:cs typeface="Times New Roman"/>
                <a:sym typeface="Times New Roman"/>
              </a:rPr>
              <a:t>Causes of Acute Abdomen</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Clinical Diagnosis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Characterizing the pain is the key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Onset, duration, location, </a:t>
            </a:r>
            <a:r>
              <a:rPr b="1" lang="en" sz="1200">
                <a:solidFill>
                  <a:srgbClr val="000000"/>
                </a:solidFill>
                <a:latin typeface="Times New Roman"/>
                <a:ea typeface="Times New Roman"/>
                <a:cs typeface="Times New Roman"/>
                <a:sym typeface="Times New Roman"/>
              </a:rPr>
              <a:t>character:</a:t>
            </a:r>
            <a:endParaRPr b="1"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Visceral pain → dull &amp; poorly localized</a:t>
            </a:r>
            <a:r>
              <a:rPr lang="en" sz="1200">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Can’t pinpoint it</a:t>
            </a:r>
            <a:endParaRPr sz="1200">
              <a:latin typeface="Times New Roman"/>
              <a:ea typeface="Times New Roman"/>
              <a:cs typeface="Times New Roman"/>
              <a:sym typeface="Times New Roman"/>
            </a:endParaRPr>
          </a:p>
          <a:p>
            <a:pPr indent="-304800" lvl="2" marL="13716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i.e. distension, inflammation or ischemia</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Parietal pain → sharper, better localized</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Inflammation of parietal peritoneum </a:t>
            </a:r>
            <a:r>
              <a:rPr lang="en" sz="1000">
                <a:solidFill>
                  <a:srgbClr val="6AA84F"/>
                </a:solidFill>
                <a:latin typeface="Times New Roman"/>
                <a:ea typeface="Times New Roman"/>
                <a:cs typeface="Times New Roman"/>
                <a:sym typeface="Times New Roman"/>
              </a:rPr>
              <a:t>Or skin or muscle</a:t>
            </a:r>
            <a:endParaRPr sz="10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latin typeface="Times New Roman"/>
              <a:ea typeface="Times New Roman"/>
              <a:cs typeface="Times New Roman"/>
              <a:sym typeface="Times New Roman"/>
            </a:endParaRPr>
          </a:p>
          <a:p>
            <a:pPr indent="0" lvl="0" marL="0" rtl="0" algn="l">
              <a:spcBef>
                <a:spcPts val="300"/>
              </a:spcBef>
              <a:spcAft>
                <a:spcPts val="300"/>
              </a:spcAft>
              <a:buNone/>
            </a:pPr>
            <a:r>
              <a:t/>
            </a:r>
            <a:endParaRPr sz="1200">
              <a:latin typeface="Times New Roman"/>
              <a:ea typeface="Times New Roman"/>
              <a:cs typeface="Times New Roman"/>
              <a:sym typeface="Times New Roman"/>
            </a:endParaRPr>
          </a:p>
        </p:txBody>
      </p:sp>
      <p:graphicFrame>
        <p:nvGraphicFramePr>
          <p:cNvPr id="511" name="Google Shape;511;p33"/>
          <p:cNvGraphicFramePr/>
          <p:nvPr/>
        </p:nvGraphicFramePr>
        <p:xfrm>
          <a:off x="326650" y="968375"/>
          <a:ext cx="3000000" cy="3000000"/>
        </p:xfrm>
        <a:graphic>
          <a:graphicData uri="http://schemas.openxmlformats.org/drawingml/2006/table">
            <a:tbl>
              <a:tblPr>
                <a:noFill/>
                <a:tableStyleId>{F144427F-B189-4D5F-ADBE-848804274977}</a:tableStyleId>
              </a:tblPr>
              <a:tblGrid>
                <a:gridCol w="2983675"/>
                <a:gridCol w="2983675"/>
              </a:tblGrid>
              <a:tr h="337525">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Infection</a:t>
                      </a:r>
                      <a:endParaRPr sz="1200">
                        <a:latin typeface="Times New Roman"/>
                        <a:ea typeface="Times New Roman"/>
                        <a:cs typeface="Times New Roman"/>
                        <a:sym typeface="Times New Roman"/>
                      </a:endParaRPr>
                    </a:p>
                  </a:txBody>
                  <a:tcPr marT="91425" marB="91425" marR="91425" marL="91425">
                    <a:solidFill>
                      <a:srgbClr val="C3A297"/>
                    </a:solidFill>
                  </a:tcPr>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Blockage</a:t>
                      </a:r>
                      <a:endParaRPr sz="1200">
                        <a:latin typeface="Times New Roman"/>
                        <a:ea typeface="Times New Roman"/>
                        <a:cs typeface="Times New Roman"/>
                        <a:sym typeface="Times New Roman"/>
                      </a:endParaRPr>
                    </a:p>
                  </a:txBody>
                  <a:tcPr marT="91425" marB="91425" marR="91425" marL="91425">
                    <a:solidFill>
                      <a:srgbClr val="C3A297"/>
                    </a:solidFill>
                  </a:tcPr>
                </a:tc>
              </a:tr>
              <a:tr h="1518950">
                <a:tc>
                  <a:txBody>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Appendicitis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Cholecystitis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Meckel’s diverticulitis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Hepatic abscess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Diverticular abscess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Psoas abscess</a:t>
                      </a:r>
                      <a:endParaRPr sz="1200">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Adhesion induction small/large bowel obstruction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Sigmoid volvulus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Cecal volvulus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Incarcerated hernias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Inflammatory bowel disease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Gastrointestinal malignant neoplasm</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Intussusception</a:t>
                      </a:r>
                      <a:endParaRPr sz="1200">
                        <a:latin typeface="Times New Roman"/>
                        <a:ea typeface="Times New Roman"/>
                        <a:cs typeface="Times New Roman"/>
                        <a:sym typeface="Times New Roman"/>
                      </a:endParaRPr>
                    </a:p>
                  </a:txBody>
                  <a:tcPr marT="91425" marB="91425" marR="91425" marL="91425">
                    <a:solidFill>
                      <a:srgbClr val="F3F3F3"/>
                    </a:solidFill>
                  </a:tcPr>
                </a:tc>
              </a:tr>
              <a:tr h="337525">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Perforation</a:t>
                      </a:r>
                      <a:endParaRPr sz="1200">
                        <a:latin typeface="Times New Roman"/>
                        <a:ea typeface="Times New Roman"/>
                        <a:cs typeface="Times New Roman"/>
                        <a:sym typeface="Times New Roman"/>
                      </a:endParaRPr>
                    </a:p>
                  </a:txBody>
                  <a:tcPr marT="91425" marB="91425" marR="91425" marL="91425">
                    <a:solidFill>
                      <a:srgbClr val="C3A297"/>
                    </a:solidFill>
                  </a:tcPr>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Ischemia</a:t>
                      </a:r>
                      <a:endParaRPr sz="1200">
                        <a:latin typeface="Times New Roman"/>
                        <a:ea typeface="Times New Roman"/>
                        <a:cs typeface="Times New Roman"/>
                        <a:sym typeface="Times New Roman"/>
                      </a:endParaRPr>
                    </a:p>
                  </a:txBody>
                  <a:tcPr marT="91425" marB="91425" marR="91425" marL="91425">
                    <a:solidFill>
                      <a:srgbClr val="C3A297"/>
                    </a:solidFill>
                  </a:tcPr>
                </a:tc>
              </a:tr>
              <a:tr h="1181400">
                <a:tc>
                  <a:txBody>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Perforated gastrointestinal ulcer</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a:t>
                      </a:r>
                      <a:r>
                        <a:rPr lang="en" sz="1200">
                          <a:latin typeface="Times New Roman"/>
                          <a:ea typeface="Times New Roman"/>
                          <a:cs typeface="Times New Roman"/>
                          <a:sym typeface="Times New Roman"/>
                        </a:rPr>
                        <a:t>erforated gastrointestinal cancer</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Boerhaave’s syndrome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Perforated diverticulum</a:t>
                      </a:r>
                      <a:endParaRPr sz="1200">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Buerger's</a:t>
                      </a:r>
                      <a:r>
                        <a:rPr lang="en" sz="1200">
                          <a:latin typeface="Times New Roman"/>
                          <a:ea typeface="Times New Roman"/>
                          <a:cs typeface="Times New Roman"/>
                          <a:sym typeface="Times New Roman"/>
                        </a:rPr>
                        <a:t> disease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Mesenteric thrombosis/embolism</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Ovarian torsion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Ischemic colitis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Testicular torsion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Strangulated hernias</a:t>
                      </a:r>
                      <a:endParaRPr sz="1200">
                        <a:latin typeface="Times New Roman"/>
                        <a:ea typeface="Times New Roman"/>
                        <a:cs typeface="Times New Roman"/>
                        <a:sym typeface="Times New Roman"/>
                      </a:endParaRPr>
                    </a:p>
                  </a:txBody>
                  <a:tcPr marT="91425" marB="91425" marR="91425" marL="91425">
                    <a:solidFill>
                      <a:srgbClr val="F3F3F3"/>
                    </a:solidFill>
                  </a:tcPr>
                </a:tc>
              </a:tr>
            </a:tbl>
          </a:graphicData>
        </a:graphic>
      </p:graphicFrame>
      <p:pic>
        <p:nvPicPr>
          <p:cNvPr descr="Content Placeholder 4" id="512" name="Google Shape;512;p33"/>
          <p:cNvPicPr preferRelativeResize="0"/>
          <p:nvPr/>
        </p:nvPicPr>
        <p:blipFill rotWithShape="1">
          <a:blip r:embed="rId3">
            <a:alphaModFix/>
          </a:blip>
          <a:srcRect b="0" l="0" r="0" t="0"/>
          <a:stretch/>
        </p:blipFill>
        <p:spPr>
          <a:xfrm>
            <a:off x="932024" y="6970536"/>
            <a:ext cx="3047125" cy="1133714"/>
          </a:xfrm>
          <a:prstGeom prst="rect">
            <a:avLst/>
          </a:prstGeom>
          <a:noFill/>
          <a:ln>
            <a:noFill/>
          </a:ln>
        </p:spPr>
      </p:pic>
      <p:sp>
        <p:nvSpPr>
          <p:cNvPr id="513" name="Google Shape;513;p33"/>
          <p:cNvSpPr txBox="1"/>
          <p:nvPr/>
        </p:nvSpPr>
        <p:spPr>
          <a:xfrm>
            <a:off x="1745620" y="6744625"/>
            <a:ext cx="1419900" cy="225900"/>
          </a:xfrm>
          <a:prstGeom prst="rect">
            <a:avLst/>
          </a:prstGeom>
          <a:solidFill>
            <a:srgbClr val="FFFFFF"/>
          </a:solid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35353"/>
              </a:buClr>
              <a:buSzPts val="2600"/>
              <a:buFont typeface="Calibri"/>
              <a:buNone/>
            </a:pPr>
            <a:r>
              <a:rPr b="0" i="0" lang="en" sz="800" u="none" cap="none" strike="noStrike">
                <a:solidFill>
                  <a:srgbClr val="535353"/>
                </a:solidFill>
                <a:latin typeface="Calibri"/>
                <a:ea typeface="Calibri"/>
                <a:cs typeface="Calibri"/>
                <a:sym typeface="Calibri"/>
              </a:rPr>
              <a:t>EPIGASTRIC REGION</a:t>
            </a:r>
            <a:endParaRPr sz="800"/>
          </a:p>
        </p:txBody>
      </p:sp>
      <p:pic>
        <p:nvPicPr>
          <p:cNvPr descr="Content Placeholder 4" id="514" name="Google Shape;514;p33"/>
          <p:cNvPicPr preferRelativeResize="0"/>
          <p:nvPr/>
        </p:nvPicPr>
        <p:blipFill rotWithShape="1">
          <a:blip r:embed="rId4">
            <a:alphaModFix/>
          </a:blip>
          <a:srcRect b="0" l="66" r="4321" t="0"/>
          <a:stretch/>
        </p:blipFill>
        <p:spPr>
          <a:xfrm>
            <a:off x="4127850" y="6588225"/>
            <a:ext cx="1647151" cy="1516025"/>
          </a:xfrm>
          <a:prstGeom prst="rect">
            <a:avLst/>
          </a:prstGeom>
          <a:noFill/>
          <a:ln>
            <a:noFill/>
          </a:ln>
        </p:spPr>
      </p:pic>
      <p:sp>
        <p:nvSpPr>
          <p:cNvPr id="515" name="Google Shape;515;p33"/>
          <p:cNvSpPr txBox="1"/>
          <p:nvPr/>
        </p:nvSpPr>
        <p:spPr>
          <a:xfrm>
            <a:off x="618232" y="4204025"/>
            <a:ext cx="2525100" cy="3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What is the most common perforation? PUD</a:t>
            </a:r>
            <a:endParaRPr sz="1000">
              <a:solidFill>
                <a:srgbClr val="6AA84F"/>
              </a:solidFill>
              <a:latin typeface="Times New Roman"/>
              <a:ea typeface="Times New Roman"/>
              <a:cs typeface="Times New Roman"/>
              <a:sym typeface="Times New Roman"/>
            </a:endParaRPr>
          </a:p>
        </p:txBody>
      </p:sp>
      <p:sp>
        <p:nvSpPr>
          <p:cNvPr id="516" name="Google Shape;516;p33"/>
          <p:cNvSpPr txBox="1"/>
          <p:nvPr/>
        </p:nvSpPr>
        <p:spPr>
          <a:xfrm>
            <a:off x="204800" y="7718450"/>
            <a:ext cx="1901400" cy="11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Times New Roman"/>
              <a:ea typeface="Times New Roman"/>
              <a:cs typeface="Times New Roman"/>
              <a:sym typeface="Times New Roman"/>
            </a:endParaRPr>
          </a:p>
        </p:txBody>
      </p:sp>
      <p:sp>
        <p:nvSpPr>
          <p:cNvPr id="517" name="Google Shape;517;p33"/>
          <p:cNvSpPr txBox="1"/>
          <p:nvPr/>
        </p:nvSpPr>
        <p:spPr>
          <a:xfrm>
            <a:off x="5062750" y="2962850"/>
            <a:ext cx="1294800" cy="3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38761D"/>
                </a:solidFill>
                <a:latin typeface="Times New Roman"/>
                <a:ea typeface="Times New Roman"/>
                <a:cs typeface="Times New Roman"/>
                <a:sym typeface="Times New Roman"/>
              </a:rPr>
              <a:t>Which is blockage but in a different way</a:t>
            </a:r>
            <a:endParaRPr sz="1000">
              <a:solidFill>
                <a:srgbClr val="38761D"/>
              </a:solidFill>
              <a:latin typeface="Times New Roman"/>
              <a:ea typeface="Times New Roman"/>
              <a:cs typeface="Times New Roman"/>
              <a:sym typeface="Times New Roman"/>
            </a:endParaRPr>
          </a:p>
        </p:txBody>
      </p:sp>
      <p:sp>
        <p:nvSpPr>
          <p:cNvPr id="518" name="Google Shape;518;p33"/>
          <p:cNvSpPr txBox="1"/>
          <p:nvPr/>
        </p:nvSpPr>
        <p:spPr>
          <a:xfrm>
            <a:off x="4999153" y="1682875"/>
            <a:ext cx="1294800" cy="3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Most of surgical diseases are caused by blockage</a:t>
            </a:r>
            <a:endParaRPr sz="1000">
              <a:solidFill>
                <a:srgbClr val="6AA84F"/>
              </a:solidFill>
              <a:latin typeface="Times New Roman"/>
              <a:ea typeface="Times New Roman"/>
              <a:cs typeface="Times New Roman"/>
              <a:sym typeface="Times New Roman"/>
            </a:endParaRPr>
          </a:p>
        </p:txBody>
      </p:sp>
      <p:grpSp>
        <p:nvGrpSpPr>
          <p:cNvPr id="519" name="Google Shape;519;p33"/>
          <p:cNvGrpSpPr/>
          <p:nvPr/>
        </p:nvGrpSpPr>
        <p:grpSpPr>
          <a:xfrm>
            <a:off x="204799" y="7812849"/>
            <a:ext cx="6167744" cy="1017178"/>
            <a:chOff x="1081639" y="4103151"/>
            <a:chExt cx="5437489" cy="992853"/>
          </a:xfrm>
        </p:grpSpPr>
        <p:sp>
          <p:nvSpPr>
            <p:cNvPr id="520" name="Google Shape;520;p33"/>
            <p:cNvSpPr txBox="1"/>
            <p:nvPr/>
          </p:nvSpPr>
          <p:spPr>
            <a:xfrm>
              <a:off x="1204028" y="4555104"/>
              <a:ext cx="5315100" cy="5409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*Visceral V.S. Parietal</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 The nerve conduction for pain sensation is different when it’s come from visceral or parietal</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Visceral pain is either diffuse like peritonitis or regional (epigastric, umbilical, hypogastric)</a:t>
              </a:r>
              <a:endParaRPr sz="1000">
                <a:solidFill>
                  <a:srgbClr val="6AA84F"/>
                </a:solidFill>
                <a:latin typeface="Times New Roman"/>
                <a:ea typeface="Times New Roman"/>
                <a:cs typeface="Times New Roman"/>
                <a:sym typeface="Times New Roman"/>
              </a:endParaRPr>
            </a:p>
          </p:txBody>
        </p:sp>
        <p:grpSp>
          <p:nvGrpSpPr>
            <p:cNvPr id="521" name="Google Shape;521;p33"/>
            <p:cNvGrpSpPr/>
            <p:nvPr/>
          </p:nvGrpSpPr>
          <p:grpSpPr>
            <a:xfrm>
              <a:off x="1081639" y="4103151"/>
              <a:ext cx="814838" cy="451960"/>
              <a:chOff x="1081639" y="4103151"/>
              <a:chExt cx="814838" cy="451960"/>
            </a:xfrm>
          </p:grpSpPr>
          <p:grpSp>
            <p:nvGrpSpPr>
              <p:cNvPr id="522" name="Google Shape;522;p33"/>
              <p:cNvGrpSpPr/>
              <p:nvPr/>
            </p:nvGrpSpPr>
            <p:grpSpPr>
              <a:xfrm>
                <a:off x="1081639" y="4103151"/>
                <a:ext cx="302121" cy="396849"/>
                <a:chOff x="1081639" y="4103151"/>
                <a:chExt cx="302121" cy="396849"/>
              </a:xfrm>
            </p:grpSpPr>
            <p:sp>
              <p:nvSpPr>
                <p:cNvPr id="523" name="Google Shape;523;p33"/>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4" name="Google Shape;524;p33"/>
                <p:cNvPicPr preferRelativeResize="0"/>
                <p:nvPr/>
              </p:nvPicPr>
              <p:blipFill rotWithShape="1">
                <a:blip r:embed="rId5">
                  <a:alphaModFix/>
                </a:blip>
                <a:srcRect b="0" l="0" r="0" t="24207"/>
                <a:stretch/>
              </p:blipFill>
              <p:spPr>
                <a:xfrm>
                  <a:off x="1081639" y="4103151"/>
                  <a:ext cx="302100" cy="324451"/>
                </a:xfrm>
                <a:prstGeom prst="rect">
                  <a:avLst/>
                </a:prstGeom>
                <a:noFill/>
                <a:ln>
                  <a:noFill/>
                </a:ln>
              </p:spPr>
            </p:pic>
          </p:grpSp>
          <p:sp>
            <p:nvSpPr>
              <p:cNvPr id="525" name="Google Shape;525;p33"/>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4"/>
          <p:cNvSpPr txBox="1"/>
          <p:nvPr>
            <p:ph idx="1" type="body"/>
          </p:nvPr>
        </p:nvSpPr>
        <p:spPr>
          <a:xfrm>
            <a:off x="505350" y="590674"/>
            <a:ext cx="5469300" cy="3609300"/>
          </a:xfrm>
          <a:prstGeom prst="rect">
            <a:avLst/>
          </a:prstGeom>
        </p:spPr>
        <p:txBody>
          <a:bodyPr anchorCtr="0" anchor="t" bIns="91425" lIns="91425" spcFirstLastPara="1" rIns="91425" wrap="square" tIns="91425">
            <a:noAutofit/>
          </a:bodyPr>
          <a:lstStyle/>
          <a:p>
            <a:pPr indent="-304800" lvl="1" marL="914400" rtl="0" algn="l">
              <a:spcBef>
                <a:spcPts val="0"/>
              </a:spcBef>
              <a:spcAft>
                <a:spcPts val="0"/>
              </a:spcAft>
              <a:buClr>
                <a:schemeClr val="accent6"/>
              </a:buClr>
              <a:buSzPts val="1200"/>
              <a:buFont typeface="Times New Roman"/>
              <a:buChar char="➢"/>
            </a:pPr>
            <a:r>
              <a:rPr lang="en" sz="1200">
                <a:solidFill>
                  <a:schemeClr val="accent6"/>
                </a:solidFill>
                <a:latin typeface="Times New Roman"/>
                <a:ea typeface="Times New Roman"/>
                <a:cs typeface="Times New Roman"/>
                <a:sym typeface="Times New Roman"/>
              </a:rPr>
              <a:t>Sensory Innervation of the Viscera</a:t>
            </a:r>
            <a:endParaRPr sz="1200">
              <a:solidFill>
                <a:schemeClr val="accent6"/>
              </a:solidFill>
              <a:latin typeface="Times New Roman"/>
              <a:ea typeface="Times New Roman"/>
              <a:cs typeface="Times New Roman"/>
              <a:sym typeface="Times New Roman"/>
            </a:endParaRPr>
          </a:p>
          <a:p>
            <a:pPr indent="0" lvl="0" marL="0" rtl="0" algn="ctr">
              <a:spcBef>
                <a:spcPts val="0"/>
              </a:spcBef>
              <a:spcAft>
                <a:spcPts val="0"/>
              </a:spcAft>
              <a:buNone/>
            </a:pPr>
            <a:r>
              <a:t/>
            </a:r>
            <a:endParaRPr sz="1400">
              <a:latin typeface="Times New Roman"/>
              <a:ea typeface="Times New Roman"/>
              <a:cs typeface="Times New Roman"/>
              <a:sym typeface="Times New Roman"/>
            </a:endParaRPr>
          </a:p>
          <a:p>
            <a:pPr indent="0" lvl="0" marL="0" rtl="0" algn="ctr">
              <a:spcBef>
                <a:spcPts val="300"/>
              </a:spcBef>
              <a:spcAft>
                <a:spcPts val="0"/>
              </a:spcAft>
              <a:buNone/>
            </a:pPr>
            <a:r>
              <a:t/>
            </a:r>
            <a:endParaRPr sz="1400">
              <a:latin typeface="Times New Roman"/>
              <a:ea typeface="Times New Roman"/>
              <a:cs typeface="Times New Roman"/>
              <a:sym typeface="Times New Roman"/>
            </a:endParaRPr>
          </a:p>
          <a:p>
            <a:pPr indent="0" lvl="0" marL="0" rtl="0" algn="ctr">
              <a:spcBef>
                <a:spcPts val="300"/>
              </a:spcBef>
              <a:spcAft>
                <a:spcPts val="0"/>
              </a:spcAft>
              <a:buNone/>
            </a:pPr>
            <a:r>
              <a:t/>
            </a:r>
            <a:endParaRPr sz="1400">
              <a:latin typeface="Times New Roman"/>
              <a:ea typeface="Times New Roman"/>
              <a:cs typeface="Times New Roman"/>
              <a:sym typeface="Times New Roman"/>
            </a:endParaRPr>
          </a:p>
          <a:p>
            <a:pPr indent="0" lvl="0" marL="0" rtl="0" algn="ctr">
              <a:spcBef>
                <a:spcPts val="300"/>
              </a:spcBef>
              <a:spcAft>
                <a:spcPts val="0"/>
              </a:spcAft>
              <a:buNone/>
            </a:pPr>
            <a:r>
              <a:t/>
            </a:r>
            <a:endParaRPr sz="1400">
              <a:latin typeface="Times New Roman"/>
              <a:ea typeface="Times New Roman"/>
              <a:cs typeface="Times New Roman"/>
              <a:sym typeface="Times New Roman"/>
            </a:endParaRPr>
          </a:p>
          <a:p>
            <a:pPr indent="0" lvl="0" marL="0" rtl="0" algn="ctr">
              <a:spcBef>
                <a:spcPts val="300"/>
              </a:spcBef>
              <a:spcAft>
                <a:spcPts val="0"/>
              </a:spcAft>
              <a:buNone/>
            </a:pPr>
            <a:r>
              <a:t/>
            </a:r>
            <a:endParaRPr sz="1400">
              <a:latin typeface="Times New Roman"/>
              <a:ea typeface="Times New Roman"/>
              <a:cs typeface="Times New Roman"/>
              <a:sym typeface="Times New Roman"/>
            </a:endParaRPr>
          </a:p>
          <a:p>
            <a:pPr indent="0" lvl="0" marL="0" rtl="0" algn="ctr">
              <a:spcBef>
                <a:spcPts val="300"/>
              </a:spcBef>
              <a:spcAft>
                <a:spcPts val="0"/>
              </a:spcAft>
              <a:buNone/>
            </a:pPr>
            <a:r>
              <a:t/>
            </a:r>
            <a:endParaRPr sz="1400">
              <a:latin typeface="Times New Roman"/>
              <a:ea typeface="Times New Roman"/>
              <a:cs typeface="Times New Roman"/>
              <a:sym typeface="Times New Roman"/>
            </a:endParaRPr>
          </a:p>
          <a:p>
            <a:pPr indent="0" lvl="0" marL="0" rtl="0" algn="ctr">
              <a:spcBef>
                <a:spcPts val="300"/>
              </a:spcBef>
              <a:spcAft>
                <a:spcPts val="0"/>
              </a:spcAft>
              <a:buNone/>
            </a:pPr>
            <a:r>
              <a:t/>
            </a:r>
            <a:endParaRPr sz="1400">
              <a:latin typeface="Times New Roman"/>
              <a:ea typeface="Times New Roman"/>
              <a:cs typeface="Times New Roman"/>
              <a:sym typeface="Times New Roman"/>
            </a:endParaRPr>
          </a:p>
          <a:p>
            <a:pPr indent="0" lvl="0" marL="0" rtl="0" algn="ctr">
              <a:spcBef>
                <a:spcPts val="300"/>
              </a:spcBef>
              <a:spcAft>
                <a:spcPts val="0"/>
              </a:spcAft>
              <a:buNone/>
            </a:pPr>
            <a:r>
              <a:t/>
            </a:r>
            <a:endParaRPr sz="1400">
              <a:latin typeface="Times New Roman"/>
              <a:ea typeface="Times New Roman"/>
              <a:cs typeface="Times New Roman"/>
              <a:sym typeface="Times New Roman"/>
            </a:endParaRPr>
          </a:p>
          <a:p>
            <a:pPr indent="0" lvl="0" marL="0" rtl="0" algn="ctr">
              <a:spcBef>
                <a:spcPts val="300"/>
              </a:spcBef>
              <a:spcAft>
                <a:spcPts val="0"/>
              </a:spcAft>
              <a:buNone/>
            </a:pPr>
            <a:r>
              <a:t/>
            </a:r>
            <a:endParaRPr sz="1400">
              <a:latin typeface="Times New Roman"/>
              <a:ea typeface="Times New Roman"/>
              <a:cs typeface="Times New Roman"/>
              <a:sym typeface="Times New Roman"/>
            </a:endParaRPr>
          </a:p>
          <a:p>
            <a:pPr indent="0" lvl="0" marL="0" rtl="0" algn="ctr">
              <a:spcBef>
                <a:spcPts val="300"/>
              </a:spcBef>
              <a:spcAft>
                <a:spcPts val="0"/>
              </a:spcAft>
              <a:buNone/>
            </a:pPr>
            <a:r>
              <a:rPr lang="en" sz="1600">
                <a:latin typeface="Times New Roman"/>
                <a:ea typeface="Times New Roman"/>
                <a:cs typeface="Times New Roman"/>
                <a:sym typeface="Times New Roman"/>
              </a:rPr>
              <a:t>Case</a:t>
            </a:r>
            <a:endParaRPr b="1" sz="14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83 yo F presented to the ED </a:t>
            </a:r>
            <a:r>
              <a:rPr lang="en" sz="1000">
                <a:solidFill>
                  <a:srgbClr val="999999"/>
                </a:solidFill>
                <a:latin typeface="Times New Roman"/>
                <a:ea typeface="Times New Roman"/>
                <a:cs typeface="Times New Roman"/>
                <a:sym typeface="Times New Roman"/>
              </a:rPr>
              <a:t>Inability to stand for daily activities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Progressive weakness &amp; functional decline over past 5 days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Initially vague abdominal complaints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Past Medical History: Arthritis </a:t>
            </a:r>
            <a:r>
              <a:rPr lang="en" sz="1000">
                <a:solidFill>
                  <a:srgbClr val="6AA84F"/>
                </a:solidFill>
                <a:latin typeface="Times New Roman"/>
                <a:ea typeface="Times New Roman"/>
                <a:cs typeface="Times New Roman"/>
                <a:sym typeface="Times New Roman"/>
              </a:rPr>
              <a:t>NSAIDS!!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P/E generalized tenderness maximum over RUQ </a:t>
            </a:r>
            <a:endParaRPr sz="1200">
              <a:solidFill>
                <a:srgbClr val="000000"/>
              </a:solidFill>
              <a:latin typeface="Times New Roman"/>
              <a:ea typeface="Times New Roman"/>
              <a:cs typeface="Times New Roman"/>
              <a:sym typeface="Times New Roman"/>
            </a:endParaRPr>
          </a:p>
          <a:p>
            <a:pPr indent="0" lvl="0" marL="0" rtl="0" algn="ctr">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ctr">
              <a:spcBef>
                <a:spcPts val="300"/>
              </a:spcBef>
              <a:spcAft>
                <a:spcPts val="0"/>
              </a:spcAft>
              <a:buNone/>
            </a:pPr>
            <a:r>
              <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400">
              <a:latin typeface="Times New Roman"/>
              <a:ea typeface="Times New Roman"/>
              <a:cs typeface="Times New Roman"/>
              <a:sym typeface="Times New Roman"/>
            </a:endParaRPr>
          </a:p>
          <a:p>
            <a:pPr indent="0" lvl="0" marL="0" rtl="0" algn="l">
              <a:spcBef>
                <a:spcPts val="300"/>
              </a:spcBef>
              <a:spcAft>
                <a:spcPts val="300"/>
              </a:spcAft>
              <a:buNone/>
            </a:pPr>
            <a:r>
              <a:t/>
            </a:r>
            <a:endParaRPr sz="1200">
              <a:latin typeface="Times New Roman"/>
              <a:ea typeface="Times New Roman"/>
              <a:cs typeface="Times New Roman"/>
              <a:sym typeface="Times New Roman"/>
            </a:endParaRPr>
          </a:p>
        </p:txBody>
      </p:sp>
      <p:pic>
        <p:nvPicPr>
          <p:cNvPr descr="Screen Shot 2020-09-13 at 2.55.31 PM.png" id="531" name="Google Shape;531;p34"/>
          <p:cNvPicPr preferRelativeResize="0"/>
          <p:nvPr/>
        </p:nvPicPr>
        <p:blipFill rotWithShape="1">
          <a:blip r:embed="rId3">
            <a:alphaModFix/>
          </a:blip>
          <a:srcRect b="0" l="0" r="0" t="0"/>
          <a:stretch/>
        </p:blipFill>
        <p:spPr>
          <a:xfrm>
            <a:off x="3001650" y="953125"/>
            <a:ext cx="2915099" cy="2046875"/>
          </a:xfrm>
          <a:prstGeom prst="rect">
            <a:avLst/>
          </a:prstGeom>
          <a:noFill/>
          <a:ln>
            <a:noFill/>
          </a:ln>
        </p:spPr>
      </p:pic>
      <p:pic>
        <p:nvPicPr>
          <p:cNvPr id="532" name="Google Shape;532;p34"/>
          <p:cNvPicPr preferRelativeResize="0"/>
          <p:nvPr/>
        </p:nvPicPr>
        <p:blipFill rotWithShape="1">
          <a:blip r:embed="rId4">
            <a:alphaModFix/>
          </a:blip>
          <a:srcRect b="0" l="455" r="465" t="0"/>
          <a:stretch/>
        </p:blipFill>
        <p:spPr>
          <a:xfrm>
            <a:off x="576812" y="4828125"/>
            <a:ext cx="2286788" cy="2500000"/>
          </a:xfrm>
          <a:prstGeom prst="rect">
            <a:avLst/>
          </a:prstGeom>
          <a:noFill/>
          <a:ln>
            <a:noFill/>
          </a:ln>
        </p:spPr>
      </p:pic>
      <p:pic>
        <p:nvPicPr>
          <p:cNvPr descr="Content Placeholder 3" id="533" name="Google Shape;533;p34"/>
          <p:cNvPicPr preferRelativeResize="0"/>
          <p:nvPr/>
        </p:nvPicPr>
        <p:blipFill rotWithShape="1">
          <a:blip r:embed="rId5">
            <a:alphaModFix/>
          </a:blip>
          <a:srcRect b="0" l="0" r="0" t="0"/>
          <a:stretch/>
        </p:blipFill>
        <p:spPr>
          <a:xfrm>
            <a:off x="2932500" y="4828125"/>
            <a:ext cx="3333275" cy="2500000"/>
          </a:xfrm>
          <a:prstGeom prst="rect">
            <a:avLst/>
          </a:prstGeom>
          <a:noFill/>
          <a:ln>
            <a:noFill/>
          </a:ln>
        </p:spPr>
      </p:pic>
      <p:sp>
        <p:nvSpPr>
          <p:cNvPr id="534" name="Google Shape;534;p34"/>
          <p:cNvSpPr txBox="1"/>
          <p:nvPr/>
        </p:nvSpPr>
        <p:spPr>
          <a:xfrm>
            <a:off x="93450" y="1243000"/>
            <a:ext cx="2613900" cy="16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In visceral pain the pain can be conducted</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through segmental innervation or through the</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plexuses sending it to the nerve </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It can follows a dermatomal pattern, and each</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level make you think of some diagnosis</a:t>
            </a:r>
            <a:endParaRPr sz="1000">
              <a:solidFill>
                <a:srgbClr val="6AA84F"/>
              </a:solidFill>
              <a:latin typeface="Times New Roman"/>
              <a:ea typeface="Times New Roman"/>
              <a:cs typeface="Times New Roman"/>
              <a:sym typeface="Times New Roman"/>
            </a:endParaRPr>
          </a:p>
        </p:txBody>
      </p:sp>
      <p:sp>
        <p:nvSpPr>
          <p:cNvPr id="535" name="Google Shape;535;p34"/>
          <p:cNvSpPr txBox="1"/>
          <p:nvPr/>
        </p:nvSpPr>
        <p:spPr>
          <a:xfrm>
            <a:off x="3338348" y="1634557"/>
            <a:ext cx="12927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rgbClr val="6AA84F"/>
                </a:solidFill>
                <a:latin typeface="Times New Roman"/>
                <a:ea typeface="Times New Roman"/>
                <a:cs typeface="Times New Roman"/>
                <a:sym typeface="Times New Roman"/>
              </a:rPr>
              <a:t>Celiac  trunk</a:t>
            </a:r>
            <a:endParaRPr sz="500">
              <a:solidFill>
                <a:srgbClr val="6AA84F"/>
              </a:solidFill>
              <a:latin typeface="Times New Roman"/>
              <a:ea typeface="Times New Roman"/>
              <a:cs typeface="Times New Roman"/>
              <a:sym typeface="Times New Roman"/>
            </a:endParaRPr>
          </a:p>
        </p:txBody>
      </p:sp>
      <p:sp>
        <p:nvSpPr>
          <p:cNvPr id="536" name="Google Shape;536;p34"/>
          <p:cNvSpPr txBox="1"/>
          <p:nvPr/>
        </p:nvSpPr>
        <p:spPr>
          <a:xfrm>
            <a:off x="4485575" y="4361656"/>
            <a:ext cx="1780200" cy="7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You lift up the liver and you can clearly see the perforation</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AA84F"/>
              </a:solidFill>
              <a:latin typeface="Times New Roman"/>
              <a:ea typeface="Times New Roman"/>
              <a:cs typeface="Times New Roman"/>
              <a:sym typeface="Times New Roman"/>
            </a:endParaRPr>
          </a:p>
        </p:txBody>
      </p:sp>
      <p:grpSp>
        <p:nvGrpSpPr>
          <p:cNvPr id="537" name="Google Shape;537;p34"/>
          <p:cNvGrpSpPr/>
          <p:nvPr/>
        </p:nvGrpSpPr>
        <p:grpSpPr>
          <a:xfrm>
            <a:off x="204799" y="7431849"/>
            <a:ext cx="5664114" cy="1193904"/>
            <a:chOff x="1081639" y="4103151"/>
            <a:chExt cx="4993489" cy="1165353"/>
          </a:xfrm>
        </p:grpSpPr>
        <p:sp>
          <p:nvSpPr>
            <p:cNvPr id="538" name="Google Shape;538;p34"/>
            <p:cNvSpPr txBox="1"/>
            <p:nvPr/>
          </p:nvSpPr>
          <p:spPr>
            <a:xfrm>
              <a:off x="1204028" y="4555104"/>
              <a:ext cx="4871100" cy="7134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Free air under the diaphragm &gt; perforated PUD &gt; H.pylori </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Most common perforated part is duodenal ulcers; it has thinner wall + it’s the first part that receives gastric juices </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Definitive management? Surgical</a:t>
              </a:r>
              <a:endParaRPr sz="1000">
                <a:solidFill>
                  <a:srgbClr val="6AA84F"/>
                </a:solidFill>
                <a:latin typeface="Times New Roman"/>
                <a:ea typeface="Times New Roman"/>
                <a:cs typeface="Times New Roman"/>
                <a:sym typeface="Times New Roman"/>
              </a:endParaRPr>
            </a:p>
          </p:txBody>
        </p:sp>
        <p:grpSp>
          <p:nvGrpSpPr>
            <p:cNvPr id="539" name="Google Shape;539;p34"/>
            <p:cNvGrpSpPr/>
            <p:nvPr/>
          </p:nvGrpSpPr>
          <p:grpSpPr>
            <a:xfrm>
              <a:off x="1081639" y="4103151"/>
              <a:ext cx="814838" cy="451960"/>
              <a:chOff x="1081639" y="4103151"/>
              <a:chExt cx="814838" cy="451960"/>
            </a:xfrm>
          </p:grpSpPr>
          <p:grpSp>
            <p:nvGrpSpPr>
              <p:cNvPr id="540" name="Google Shape;540;p34"/>
              <p:cNvGrpSpPr/>
              <p:nvPr/>
            </p:nvGrpSpPr>
            <p:grpSpPr>
              <a:xfrm>
                <a:off x="1081639" y="4103151"/>
                <a:ext cx="302121" cy="396849"/>
                <a:chOff x="1081639" y="4103151"/>
                <a:chExt cx="302121" cy="396849"/>
              </a:xfrm>
            </p:grpSpPr>
            <p:sp>
              <p:nvSpPr>
                <p:cNvPr id="541" name="Google Shape;541;p34"/>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2" name="Google Shape;542;p34"/>
                <p:cNvPicPr preferRelativeResize="0"/>
                <p:nvPr/>
              </p:nvPicPr>
              <p:blipFill rotWithShape="1">
                <a:blip r:embed="rId6">
                  <a:alphaModFix/>
                </a:blip>
                <a:srcRect b="0" l="0" r="0" t="24207"/>
                <a:stretch/>
              </p:blipFill>
              <p:spPr>
                <a:xfrm>
                  <a:off x="1081639" y="4103151"/>
                  <a:ext cx="302100" cy="324451"/>
                </a:xfrm>
                <a:prstGeom prst="rect">
                  <a:avLst/>
                </a:prstGeom>
                <a:noFill/>
                <a:ln>
                  <a:noFill/>
                </a:ln>
              </p:spPr>
            </p:pic>
          </p:grpSp>
          <p:sp>
            <p:nvSpPr>
              <p:cNvPr id="543" name="Google Shape;543;p34"/>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5"/>
          <p:cNvSpPr txBox="1"/>
          <p:nvPr>
            <p:ph idx="1" type="body"/>
          </p:nvPr>
        </p:nvSpPr>
        <p:spPr>
          <a:xfrm>
            <a:off x="289450" y="595348"/>
            <a:ext cx="6017700" cy="1164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Clinical Diagnosis</a:t>
            </a:r>
            <a:endParaRPr sz="1200">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“Referred pain”</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Biliary disease → R shoulder or back</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Sub-left diaphragm abscess → L shoulder </a:t>
            </a:r>
            <a:r>
              <a:rPr lang="en" sz="1000">
                <a:solidFill>
                  <a:srgbClr val="999999"/>
                </a:solidFill>
                <a:latin typeface="Times New Roman"/>
                <a:ea typeface="Times New Roman"/>
                <a:cs typeface="Times New Roman"/>
                <a:sym typeface="Times New Roman"/>
              </a:rPr>
              <a:t>Basal abscess on the lung could be felt in the shoulder too, Case: peds presented with fever and shoulder pain, do an xray you might find basal pneumonia and abscess</a:t>
            </a:r>
            <a:endParaRPr sz="10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Above diaphragm(lungs) → Neck/shoulder </a:t>
            </a:r>
            <a:r>
              <a:rPr lang="en" sz="1000">
                <a:solidFill>
                  <a:srgbClr val="6AA84F"/>
                </a:solidFill>
                <a:latin typeface="Times New Roman"/>
                <a:ea typeface="Times New Roman"/>
                <a:cs typeface="Times New Roman"/>
                <a:sym typeface="Times New Roman"/>
              </a:rPr>
              <a:t>pneumonia can present with shoulder pa</a:t>
            </a:r>
            <a:r>
              <a:rPr lang="en" sz="900">
                <a:solidFill>
                  <a:srgbClr val="6AA84F"/>
                </a:solidFill>
                <a:latin typeface="Times New Roman"/>
                <a:ea typeface="Times New Roman"/>
                <a:cs typeface="Times New Roman"/>
                <a:sym typeface="Times New Roman"/>
              </a:rPr>
              <a:t>in. </a:t>
            </a:r>
            <a:r>
              <a:rPr lang="en" sz="1000">
                <a:solidFill>
                  <a:srgbClr val="999999"/>
                </a:solidFill>
                <a:latin typeface="Times New Roman"/>
                <a:ea typeface="Times New Roman"/>
                <a:cs typeface="Times New Roman"/>
                <a:sym typeface="Times New Roman"/>
              </a:rPr>
              <a:t>Patient had bad flu &amp; fever and she was complaining of shoulder pain . After x-ray we found that pneumonia and that’s why she was having shoulder pain and she required a course of antibiotic. </a:t>
            </a:r>
            <a:endParaRPr sz="10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Acute onset &amp; unrelenting pain = bad</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Clr>
                <a:schemeClr val="accent6"/>
              </a:buClr>
              <a:buSzPts val="1400"/>
              <a:buFont typeface="Times New Roman"/>
              <a:buChar char="➢"/>
            </a:pPr>
            <a:r>
              <a:rPr lang="en" sz="1400">
                <a:solidFill>
                  <a:schemeClr val="accent6"/>
                </a:solidFill>
                <a:latin typeface="Times New Roman"/>
                <a:ea typeface="Times New Roman"/>
                <a:cs typeface="Times New Roman"/>
                <a:sym typeface="Times New Roman"/>
              </a:rPr>
              <a:t>Other History</a:t>
            </a:r>
            <a:endParaRPr sz="1400">
              <a:solidFill>
                <a:schemeClr val="accent6"/>
              </a:solidFill>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GI symptoms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Nausea, emesis (? bilious or bloody)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Constipation, obstipation (last BM or flatus) </a:t>
            </a:r>
            <a:r>
              <a:rPr lang="en" sz="1000">
                <a:solidFill>
                  <a:srgbClr val="6AA84F"/>
                </a:solidFill>
                <a:latin typeface="Times New Roman"/>
                <a:ea typeface="Times New Roman"/>
                <a:cs typeface="Times New Roman"/>
                <a:sym typeface="Times New Roman"/>
              </a:rPr>
              <a:t>Obstipation is the extreme constipation, even gas will not pass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Diarrhea (? bloody) </a:t>
            </a:r>
            <a:r>
              <a:rPr lang="en" sz="1000">
                <a:solidFill>
                  <a:srgbClr val="6AA84F"/>
                </a:solidFill>
                <a:latin typeface="Times New Roman"/>
                <a:ea typeface="Times New Roman"/>
                <a:cs typeface="Times New Roman"/>
                <a:sym typeface="Times New Roman"/>
              </a:rPr>
              <a:t>Foul smelling?</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Change in symptoms with eating? Loss of appetite? </a:t>
            </a:r>
            <a:r>
              <a:rPr lang="en" sz="1000">
                <a:solidFill>
                  <a:srgbClr val="6AA84F"/>
                </a:solidFill>
                <a:latin typeface="Times New Roman"/>
                <a:ea typeface="Times New Roman"/>
                <a:cs typeface="Times New Roman"/>
                <a:sym typeface="Times New Roman"/>
              </a:rPr>
              <a:t>Constitutional symptoms?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NSAID use (perforated Duodenal Ulcer)</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Jaundice, acholic stools, dark urine </a:t>
            </a:r>
            <a:r>
              <a:rPr lang="en" sz="1000">
                <a:solidFill>
                  <a:srgbClr val="6AA84F"/>
                </a:solidFill>
                <a:latin typeface="Times New Roman"/>
                <a:ea typeface="Times New Roman"/>
                <a:cs typeface="Times New Roman"/>
                <a:sym typeface="Times New Roman"/>
              </a:rPr>
              <a:t>Obstructive jaundice </a:t>
            </a:r>
            <a:r>
              <a:rPr lang="en" sz="1000">
                <a:solidFill>
                  <a:srgbClr val="999999"/>
                </a:solidFill>
                <a:latin typeface="Times New Roman"/>
                <a:ea typeface="Times New Roman"/>
                <a:cs typeface="Times New Roman"/>
                <a:sym typeface="Times New Roman"/>
              </a:rPr>
              <a:t>Pre-hepatic: normal stool and urine (Because there is no conjugated bilirubin), Hepatic : dark urine, Post-hepatic: dark urine &amp; pale stool</a:t>
            </a:r>
            <a:endParaRPr sz="10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Drinking history (pancreas) </a:t>
            </a:r>
            <a:r>
              <a:rPr lang="en" sz="1000">
                <a:solidFill>
                  <a:srgbClr val="6AA84F"/>
                </a:solidFill>
                <a:latin typeface="Times New Roman"/>
                <a:ea typeface="Times New Roman"/>
                <a:cs typeface="Times New Roman"/>
                <a:sym typeface="Times New Roman"/>
              </a:rPr>
              <a:t>Acute/chronic pancreatitis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Prior surgeries (adhesions→ SBO, ?still have gallbladder &amp; appendix)</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History of hernias </a:t>
            </a:r>
            <a:r>
              <a:rPr lang="en" sz="1000">
                <a:solidFill>
                  <a:srgbClr val="6AA84F"/>
                </a:solidFill>
                <a:latin typeface="Times New Roman"/>
                <a:ea typeface="Times New Roman"/>
                <a:cs typeface="Times New Roman"/>
                <a:sym typeface="Times New Roman"/>
              </a:rPr>
              <a:t>Patient present with obstipation, vomiting, abdominal distention and little bulge in groin &gt; Strangulated (skin erythema) OR Incarcerated. Fibrin formation, when it’s in the abdomen it turns into super glue, the only way to not make it sticky is by cutting it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Urine output (dehydrated)</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Constitutional Symptoms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Fevers/chills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Sexual/mesnstrual history </a:t>
            </a:r>
            <a:r>
              <a:rPr lang="en" sz="1000">
                <a:solidFill>
                  <a:srgbClr val="6AA84F"/>
                </a:solidFill>
                <a:latin typeface="Times New Roman"/>
                <a:ea typeface="Times New Roman"/>
                <a:cs typeface="Times New Roman"/>
                <a:sym typeface="Times New Roman"/>
              </a:rPr>
              <a:t>Ectopic pregnancy, STD, ruptured cyst</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400">
              <a:solidFill>
                <a:srgbClr val="000000"/>
              </a:solidFill>
              <a:latin typeface="Times New Roman"/>
              <a:ea typeface="Times New Roman"/>
              <a:cs typeface="Times New Roman"/>
              <a:sym typeface="Times New Roman"/>
            </a:endParaRPr>
          </a:p>
        </p:txBody>
      </p:sp>
      <p:pic>
        <p:nvPicPr>
          <p:cNvPr descr="Screen Shot 2020-09-12 at 7.21.49 PM.png" id="549" name="Google Shape;549;p35"/>
          <p:cNvPicPr preferRelativeResize="0"/>
          <p:nvPr/>
        </p:nvPicPr>
        <p:blipFill rotWithShape="1">
          <a:blip r:embed="rId3">
            <a:alphaModFix/>
          </a:blip>
          <a:srcRect b="0" l="0" r="0" t="0"/>
          <a:stretch/>
        </p:blipFill>
        <p:spPr>
          <a:xfrm>
            <a:off x="615549" y="2935800"/>
            <a:ext cx="2125324" cy="2059598"/>
          </a:xfrm>
          <a:prstGeom prst="rect">
            <a:avLst/>
          </a:prstGeom>
          <a:noFill/>
          <a:ln>
            <a:noFill/>
          </a:ln>
        </p:spPr>
      </p:pic>
      <p:sp>
        <p:nvSpPr>
          <p:cNvPr id="550" name="Google Shape;550;p35"/>
          <p:cNvSpPr txBox="1"/>
          <p:nvPr/>
        </p:nvSpPr>
        <p:spPr>
          <a:xfrm>
            <a:off x="6480000" y="5945500"/>
            <a:ext cx="1176300" cy="128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Times New Roman"/>
              <a:ea typeface="Times New Roman"/>
              <a:cs typeface="Times New Roman"/>
              <a:sym typeface="Times New Roman"/>
            </a:endParaRPr>
          </a:p>
        </p:txBody>
      </p:sp>
      <p:sp>
        <p:nvSpPr>
          <p:cNvPr id="551" name="Google Shape;551;p35"/>
          <p:cNvSpPr/>
          <p:nvPr/>
        </p:nvSpPr>
        <p:spPr>
          <a:xfrm>
            <a:off x="3149775" y="3743825"/>
            <a:ext cx="2568600" cy="6642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300"/>
              </a:spcAft>
              <a:buNone/>
            </a:pPr>
            <a:r>
              <a:rPr lang="en" sz="1200">
                <a:solidFill>
                  <a:srgbClr val="CC0000"/>
                </a:solidFill>
                <a:latin typeface="Times New Roman"/>
                <a:ea typeface="Times New Roman"/>
                <a:cs typeface="Times New Roman"/>
                <a:sym typeface="Times New Roman"/>
              </a:rPr>
              <a:t>Pain which resolves usually is not acutely surgical ! Surgical diseases get worse with time mostly</a:t>
            </a:r>
            <a:endParaRPr sz="1200">
              <a:solidFill>
                <a:srgbClr val="CC0000"/>
              </a:solidFill>
              <a:latin typeface="Times New Roman"/>
              <a:ea typeface="Times New Roman"/>
              <a:cs typeface="Times New Roman"/>
              <a:sym typeface="Times New Roman"/>
            </a:endParaRPr>
          </a:p>
        </p:txBody>
      </p:sp>
      <p:pic>
        <p:nvPicPr>
          <p:cNvPr id="552" name="Google Shape;552;p35"/>
          <p:cNvPicPr preferRelativeResize="0"/>
          <p:nvPr/>
        </p:nvPicPr>
        <p:blipFill>
          <a:blip r:embed="rId4">
            <a:alphaModFix/>
          </a:blip>
          <a:stretch>
            <a:fillRect/>
          </a:stretch>
        </p:blipFill>
        <p:spPr>
          <a:xfrm rot="2209837">
            <a:off x="5519967" y="3419358"/>
            <a:ext cx="467800" cy="5129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6"/>
          <p:cNvSpPr txBox="1"/>
          <p:nvPr>
            <p:ph idx="1" type="body"/>
          </p:nvPr>
        </p:nvSpPr>
        <p:spPr>
          <a:xfrm>
            <a:off x="417954" y="141725"/>
            <a:ext cx="5691000" cy="966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Think BROAD Categories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Inflammation </a:t>
            </a:r>
            <a:r>
              <a:rPr lang="en" sz="1000">
                <a:solidFill>
                  <a:srgbClr val="999999"/>
                </a:solidFill>
                <a:latin typeface="Times New Roman"/>
                <a:ea typeface="Times New Roman"/>
                <a:cs typeface="Times New Roman"/>
                <a:sym typeface="Times New Roman"/>
              </a:rPr>
              <a:t>Infection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Obstruction </a:t>
            </a:r>
            <a:r>
              <a:rPr lang="en" sz="1000">
                <a:solidFill>
                  <a:srgbClr val="6AA84F"/>
                </a:solidFill>
                <a:latin typeface="Times New Roman"/>
                <a:ea typeface="Times New Roman"/>
                <a:cs typeface="Times New Roman"/>
                <a:sym typeface="Times New Roman"/>
              </a:rPr>
              <a:t>You keep drinking water, producing fluids, swallowing and producing air &gt; increase in the pressure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Ischemia </a:t>
            </a:r>
            <a:r>
              <a:rPr lang="en" sz="1000">
                <a:solidFill>
                  <a:srgbClr val="6AA84F"/>
                </a:solidFill>
                <a:latin typeface="Times New Roman"/>
                <a:ea typeface="Times New Roman"/>
                <a:cs typeface="Times New Roman"/>
                <a:sym typeface="Times New Roman"/>
              </a:rPr>
              <a:t>Hx of blood diseases, AFib</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Perforation (any of above can end here) </a:t>
            </a:r>
            <a:r>
              <a:rPr lang="en" sz="1000">
                <a:solidFill>
                  <a:srgbClr val="6AA84F"/>
                </a:solidFill>
                <a:latin typeface="Times New Roman"/>
                <a:ea typeface="Times New Roman"/>
                <a:cs typeface="Times New Roman"/>
                <a:sym typeface="Times New Roman"/>
              </a:rPr>
              <a:t>Air under the diaphragm, NSAIDs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Offended organ becomes distended</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Lymphatic/venous obstruction due to ↑pressure</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Arterial pressure exceeded → ischemia</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Prolonged ischemia → perforation</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Ischemia/Perforation</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Acute mesenteric ischemia </a:t>
            </a:r>
            <a:r>
              <a:rPr lang="en" sz="1000">
                <a:solidFill>
                  <a:srgbClr val="6AA84F"/>
                </a:solidFill>
                <a:latin typeface="Times New Roman"/>
                <a:ea typeface="Times New Roman"/>
                <a:cs typeface="Times New Roman"/>
                <a:sym typeface="Times New Roman"/>
              </a:rPr>
              <a:t>Usually fatal</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Usually acute occlusion of the SMA from thrombus or embolism </a:t>
            </a:r>
            <a:r>
              <a:rPr lang="en" sz="1000">
                <a:solidFill>
                  <a:srgbClr val="6AA84F"/>
                </a:solidFill>
                <a:latin typeface="Times New Roman"/>
                <a:ea typeface="Times New Roman"/>
                <a:cs typeface="Times New Roman"/>
                <a:sym typeface="Times New Roman"/>
              </a:rPr>
              <a:t>From AFib usually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Chronic mesenteric ischemia</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Typically smoker, vasculopathy with severe atherosclerotic vessel disease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Ischemic colitis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Any inflammation, obstructive, or ischemic process can progress to perforation </a:t>
            </a:r>
            <a:r>
              <a:rPr lang="en" sz="1000">
                <a:solidFill>
                  <a:srgbClr val="6AA84F"/>
                </a:solidFill>
                <a:latin typeface="Times New Roman"/>
                <a:ea typeface="Times New Roman"/>
                <a:cs typeface="Times New Roman"/>
                <a:sym typeface="Times New Roman"/>
              </a:rPr>
              <a:t>Inflammation overcome perfusion especially in the inner shed layer of the bowel This is why we intervene as early as possible, to prevent inflammation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Ruptured abdominal aortic aneurysm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000">
                <a:solidFill>
                  <a:srgbClr val="6AA84F"/>
                </a:solidFill>
                <a:latin typeface="Times New Roman"/>
                <a:ea typeface="Times New Roman"/>
                <a:cs typeface="Times New Roman"/>
                <a:sym typeface="Times New Roman"/>
              </a:rPr>
              <a:t>The biggest inflammation that kill the patient at the site of trauma / injury, and it could be due to genetic collagen disease</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descr="Content Placeholder 4" id="558" name="Google Shape;558;p36"/>
          <p:cNvPicPr preferRelativeResize="0"/>
          <p:nvPr/>
        </p:nvPicPr>
        <p:blipFill rotWithShape="1">
          <a:blip r:embed="rId3">
            <a:alphaModFix/>
          </a:blip>
          <a:srcRect b="0" l="0" r="0" t="0"/>
          <a:stretch/>
        </p:blipFill>
        <p:spPr>
          <a:xfrm>
            <a:off x="1276737" y="3216575"/>
            <a:ext cx="3806127" cy="2601063"/>
          </a:xfrm>
          <a:prstGeom prst="rect">
            <a:avLst/>
          </a:prstGeom>
          <a:noFill/>
          <a:ln>
            <a:noFill/>
          </a:ln>
        </p:spPr>
      </p:pic>
      <p:sp>
        <p:nvSpPr>
          <p:cNvPr id="559" name="Google Shape;559;p36"/>
          <p:cNvSpPr txBox="1"/>
          <p:nvPr/>
        </p:nvSpPr>
        <p:spPr>
          <a:xfrm>
            <a:off x="4892458" y="4897820"/>
            <a:ext cx="1037700" cy="3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99999"/>
                </a:solidFill>
                <a:highlight>
                  <a:srgbClr val="D9D9D9"/>
                </a:highlight>
                <a:latin typeface="Times New Roman"/>
                <a:ea typeface="Times New Roman"/>
                <a:cs typeface="Times New Roman"/>
                <a:sym typeface="Times New Roman"/>
              </a:rPr>
              <a:t>Most common</a:t>
            </a:r>
            <a:endParaRPr sz="1000">
              <a:solidFill>
                <a:srgbClr val="999999"/>
              </a:solidFill>
              <a:highlight>
                <a:srgbClr val="D9D9D9"/>
              </a:highlight>
              <a:latin typeface="Times New Roman"/>
              <a:ea typeface="Times New Roman"/>
              <a:cs typeface="Times New Roman"/>
              <a:sym typeface="Times New Roman"/>
            </a:endParaRPr>
          </a:p>
        </p:txBody>
      </p:sp>
      <p:sp>
        <p:nvSpPr>
          <p:cNvPr id="560" name="Google Shape;560;p36"/>
          <p:cNvSpPr txBox="1"/>
          <p:nvPr/>
        </p:nvSpPr>
        <p:spPr>
          <a:xfrm>
            <a:off x="208175" y="5318250"/>
            <a:ext cx="1100100" cy="43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Low fiber diet &gt; stronger power needed &gt; diverticulum</a:t>
            </a:r>
            <a:endParaRPr sz="1000">
              <a:solidFill>
                <a:srgbClr val="999999"/>
              </a:solidFill>
              <a:latin typeface="Times New Roman"/>
              <a:ea typeface="Times New Roman"/>
              <a:cs typeface="Times New Roman"/>
              <a:sym typeface="Times New Roman"/>
            </a:endParaRPr>
          </a:p>
        </p:txBody>
      </p:sp>
      <p:sp>
        <p:nvSpPr>
          <p:cNvPr id="561" name="Google Shape;561;p36"/>
          <p:cNvSpPr txBox="1"/>
          <p:nvPr/>
        </p:nvSpPr>
        <p:spPr>
          <a:xfrm>
            <a:off x="4891722" y="3743951"/>
            <a:ext cx="854700" cy="1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highlight>
                  <a:srgbClr val="D9EAD3"/>
                </a:highlight>
                <a:latin typeface="Times New Roman"/>
                <a:ea typeface="Times New Roman"/>
                <a:cs typeface="Times New Roman"/>
                <a:sym typeface="Times New Roman"/>
              </a:rPr>
              <a:t>Extraluminal</a:t>
            </a:r>
            <a:endParaRPr sz="1000">
              <a:solidFill>
                <a:srgbClr val="6AA84F"/>
              </a:solidFill>
              <a:highlight>
                <a:srgbClr val="D9EAD3"/>
              </a:highlight>
              <a:latin typeface="Times New Roman"/>
              <a:ea typeface="Times New Roman"/>
              <a:cs typeface="Times New Roman"/>
              <a:sym typeface="Times New Roman"/>
            </a:endParaRPr>
          </a:p>
        </p:txBody>
      </p:sp>
      <p:sp>
        <p:nvSpPr>
          <p:cNvPr id="562" name="Google Shape;562;p36"/>
          <p:cNvSpPr txBox="1"/>
          <p:nvPr/>
        </p:nvSpPr>
        <p:spPr>
          <a:xfrm>
            <a:off x="3290400" y="4386175"/>
            <a:ext cx="1037700" cy="26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Intraluminal or extraluminal</a:t>
            </a:r>
            <a:endParaRPr sz="1000">
              <a:solidFill>
                <a:srgbClr val="6AA84F"/>
              </a:solidFill>
              <a:latin typeface="Times New Roman"/>
              <a:ea typeface="Times New Roman"/>
              <a:cs typeface="Times New Roman"/>
              <a:sym typeface="Times New Roman"/>
            </a:endParaRPr>
          </a:p>
        </p:txBody>
      </p:sp>
      <p:sp>
        <p:nvSpPr>
          <p:cNvPr id="563" name="Google Shape;563;p36"/>
          <p:cNvSpPr txBox="1"/>
          <p:nvPr/>
        </p:nvSpPr>
        <p:spPr>
          <a:xfrm>
            <a:off x="2361168" y="3604369"/>
            <a:ext cx="638400" cy="19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Gastritis</a:t>
            </a:r>
            <a:endParaRPr sz="1000">
              <a:solidFill>
                <a:srgbClr val="6AA84F"/>
              </a:solidFill>
              <a:latin typeface="Times New Roman"/>
              <a:ea typeface="Times New Roman"/>
              <a:cs typeface="Times New Roman"/>
              <a:sym typeface="Times New Roman"/>
            </a:endParaRPr>
          </a:p>
        </p:txBody>
      </p:sp>
      <p:sp>
        <p:nvSpPr>
          <p:cNvPr id="564" name="Google Shape;564;p36"/>
          <p:cNvSpPr txBox="1"/>
          <p:nvPr/>
        </p:nvSpPr>
        <p:spPr>
          <a:xfrm>
            <a:off x="4983923" y="4107741"/>
            <a:ext cx="854700" cy="1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highlight>
                  <a:srgbClr val="D9EAD3"/>
                </a:highlight>
                <a:latin typeface="Times New Roman"/>
                <a:ea typeface="Times New Roman"/>
                <a:cs typeface="Times New Roman"/>
                <a:sym typeface="Times New Roman"/>
              </a:rPr>
              <a:t>Intraluminal</a:t>
            </a:r>
            <a:endParaRPr sz="1000">
              <a:solidFill>
                <a:srgbClr val="6AA84F"/>
              </a:solidFill>
              <a:highlight>
                <a:srgbClr val="D9EAD3"/>
              </a:highlight>
              <a:latin typeface="Times New Roman"/>
              <a:ea typeface="Times New Roman"/>
              <a:cs typeface="Times New Roman"/>
              <a:sym typeface="Times New Roman"/>
            </a:endParaRPr>
          </a:p>
        </p:txBody>
      </p:sp>
      <p:sp>
        <p:nvSpPr>
          <p:cNvPr id="565" name="Google Shape;565;p36"/>
          <p:cNvSpPr txBox="1"/>
          <p:nvPr/>
        </p:nvSpPr>
        <p:spPr>
          <a:xfrm>
            <a:off x="3163804" y="6250100"/>
            <a:ext cx="4877100" cy="1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Times New Roman"/>
              <a:ea typeface="Times New Roman"/>
              <a:cs typeface="Times New Roman"/>
              <a:sym typeface="Times New Roman"/>
            </a:endParaRPr>
          </a:p>
        </p:txBody>
      </p:sp>
      <p:sp>
        <p:nvSpPr>
          <p:cNvPr id="566" name="Google Shape;566;p36"/>
          <p:cNvSpPr txBox="1"/>
          <p:nvPr/>
        </p:nvSpPr>
        <p:spPr>
          <a:xfrm>
            <a:off x="4505245" y="6250100"/>
            <a:ext cx="1393200" cy="30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Times New Roman"/>
              <a:ea typeface="Times New Roman"/>
              <a:cs typeface="Times New Roman"/>
              <a:sym typeface="Times New Roman"/>
            </a:endParaRPr>
          </a:p>
        </p:txBody>
      </p:sp>
      <p:sp>
        <p:nvSpPr>
          <p:cNvPr id="567" name="Google Shape;567;p36"/>
          <p:cNvSpPr txBox="1"/>
          <p:nvPr/>
        </p:nvSpPr>
        <p:spPr>
          <a:xfrm>
            <a:off x="1876175" y="6911600"/>
            <a:ext cx="3206700" cy="26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SMA is the main blood supply for 2/3 of the bowel !</a:t>
            </a:r>
            <a:endParaRPr sz="1000">
              <a:solidFill>
                <a:srgbClr val="6AA84F"/>
              </a:solidFill>
              <a:latin typeface="Times New Roman"/>
              <a:ea typeface="Times New Roman"/>
              <a:cs typeface="Times New Roman"/>
              <a:sym typeface="Times New Roman"/>
            </a:endParaRPr>
          </a:p>
        </p:txBody>
      </p:sp>
      <p:sp>
        <p:nvSpPr>
          <p:cNvPr id="568" name="Google Shape;568;p36"/>
          <p:cNvSpPr txBox="1"/>
          <p:nvPr/>
        </p:nvSpPr>
        <p:spPr>
          <a:xfrm>
            <a:off x="7539025" y="1026025"/>
            <a:ext cx="326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p:txBody>
      </p:sp>
      <p:grpSp>
        <p:nvGrpSpPr>
          <p:cNvPr id="569" name="Google Shape;569;p36"/>
          <p:cNvGrpSpPr/>
          <p:nvPr/>
        </p:nvGrpSpPr>
        <p:grpSpPr>
          <a:xfrm>
            <a:off x="234162" y="1875624"/>
            <a:ext cx="5829823" cy="1133049"/>
            <a:chOff x="1081639" y="4103151"/>
            <a:chExt cx="5139578" cy="1105953"/>
          </a:xfrm>
        </p:grpSpPr>
        <p:sp>
          <p:nvSpPr>
            <p:cNvPr id="570" name="Google Shape;570;p36"/>
            <p:cNvSpPr txBox="1"/>
            <p:nvPr/>
          </p:nvSpPr>
          <p:spPr>
            <a:xfrm>
              <a:off x="1204017" y="4555104"/>
              <a:ext cx="5017200" cy="6540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This is the classic pathway: the organ distended → this lead to lymphatic</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obstruction → which lead to increase in pressure → if arterial pressure is exceeded → there will be an ischemia. Prolonged ischemia → will lead</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perforation. The classic example is strangulation like strangulated hernia</a:t>
              </a:r>
              <a:endParaRPr sz="1000">
                <a:solidFill>
                  <a:srgbClr val="6AA84F"/>
                </a:solidFill>
                <a:latin typeface="Times New Roman"/>
                <a:ea typeface="Times New Roman"/>
                <a:cs typeface="Times New Roman"/>
                <a:sym typeface="Times New Roman"/>
              </a:endParaRPr>
            </a:p>
          </p:txBody>
        </p:sp>
        <p:grpSp>
          <p:nvGrpSpPr>
            <p:cNvPr id="571" name="Google Shape;571;p36"/>
            <p:cNvGrpSpPr/>
            <p:nvPr/>
          </p:nvGrpSpPr>
          <p:grpSpPr>
            <a:xfrm>
              <a:off x="1081639" y="4103151"/>
              <a:ext cx="814838" cy="451960"/>
              <a:chOff x="1081639" y="4103151"/>
              <a:chExt cx="814838" cy="451960"/>
            </a:xfrm>
          </p:grpSpPr>
          <p:grpSp>
            <p:nvGrpSpPr>
              <p:cNvPr id="572" name="Google Shape;572;p36"/>
              <p:cNvGrpSpPr/>
              <p:nvPr/>
            </p:nvGrpSpPr>
            <p:grpSpPr>
              <a:xfrm>
                <a:off x="1081639" y="4103151"/>
                <a:ext cx="302121" cy="396849"/>
                <a:chOff x="1081639" y="4103151"/>
                <a:chExt cx="302121" cy="396849"/>
              </a:xfrm>
            </p:grpSpPr>
            <p:sp>
              <p:nvSpPr>
                <p:cNvPr id="573" name="Google Shape;573;p36"/>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4" name="Google Shape;574;p36"/>
                <p:cNvPicPr preferRelativeResize="0"/>
                <p:nvPr/>
              </p:nvPicPr>
              <p:blipFill rotWithShape="1">
                <a:blip r:embed="rId4">
                  <a:alphaModFix/>
                </a:blip>
                <a:srcRect b="0" l="0" r="0" t="24207"/>
                <a:stretch/>
              </p:blipFill>
              <p:spPr>
                <a:xfrm>
                  <a:off x="1081639" y="4103151"/>
                  <a:ext cx="302100" cy="324451"/>
                </a:xfrm>
                <a:prstGeom prst="rect">
                  <a:avLst/>
                </a:prstGeom>
                <a:noFill/>
                <a:ln>
                  <a:noFill/>
                </a:ln>
              </p:spPr>
            </p:pic>
          </p:grpSp>
          <p:sp>
            <p:nvSpPr>
              <p:cNvPr id="575" name="Google Shape;575;p36"/>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descr="Content Placeholder 4" id="580" name="Google Shape;580;p37"/>
          <p:cNvPicPr preferRelativeResize="0"/>
          <p:nvPr/>
        </p:nvPicPr>
        <p:blipFill rotWithShape="1">
          <a:blip r:embed="rId3">
            <a:alphaModFix/>
          </a:blip>
          <a:srcRect b="0" l="0" r="0" t="0"/>
          <a:stretch/>
        </p:blipFill>
        <p:spPr>
          <a:xfrm>
            <a:off x="1936123" y="927165"/>
            <a:ext cx="2760175" cy="2051849"/>
          </a:xfrm>
          <a:prstGeom prst="rect">
            <a:avLst/>
          </a:prstGeom>
          <a:noFill/>
          <a:ln>
            <a:noFill/>
          </a:ln>
        </p:spPr>
      </p:pic>
      <p:pic>
        <p:nvPicPr>
          <p:cNvPr descr="Screen Shot 2020-09-12 at 7.19.23 PM.png" id="581" name="Google Shape;581;p37"/>
          <p:cNvPicPr preferRelativeResize="0"/>
          <p:nvPr/>
        </p:nvPicPr>
        <p:blipFill rotWithShape="1">
          <a:blip r:embed="rId4">
            <a:alphaModFix/>
          </a:blip>
          <a:srcRect b="0" l="0" r="0" t="0"/>
          <a:stretch/>
        </p:blipFill>
        <p:spPr>
          <a:xfrm>
            <a:off x="70550" y="3762074"/>
            <a:ext cx="6338925" cy="3444275"/>
          </a:xfrm>
          <a:prstGeom prst="rect">
            <a:avLst/>
          </a:prstGeom>
          <a:noFill/>
          <a:ln>
            <a:noFill/>
          </a:ln>
        </p:spPr>
      </p:pic>
      <p:sp>
        <p:nvSpPr>
          <p:cNvPr id="582" name="Google Shape;582;p37"/>
          <p:cNvSpPr txBox="1"/>
          <p:nvPr/>
        </p:nvSpPr>
        <p:spPr>
          <a:xfrm>
            <a:off x="212613" y="3075881"/>
            <a:ext cx="3208500" cy="30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Times New Roman"/>
              <a:ea typeface="Times New Roman"/>
              <a:cs typeface="Times New Roman"/>
              <a:sym typeface="Times New Roman"/>
            </a:endParaRPr>
          </a:p>
        </p:txBody>
      </p:sp>
      <p:sp>
        <p:nvSpPr>
          <p:cNvPr id="583" name="Google Shape;583;p37"/>
          <p:cNvSpPr/>
          <p:nvPr/>
        </p:nvSpPr>
        <p:spPr>
          <a:xfrm>
            <a:off x="5144410" y="3307790"/>
            <a:ext cx="1100700" cy="4137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300"/>
              </a:spcAft>
              <a:buNone/>
            </a:pPr>
            <a:r>
              <a:rPr lang="en" sz="1200">
                <a:solidFill>
                  <a:srgbClr val="CC0000"/>
                </a:solidFill>
                <a:latin typeface="Times New Roman"/>
                <a:ea typeface="Times New Roman"/>
                <a:cs typeface="Times New Roman"/>
                <a:sym typeface="Times New Roman"/>
              </a:rPr>
              <a:t>IMPORTANT</a:t>
            </a:r>
            <a:endParaRPr sz="1200">
              <a:solidFill>
                <a:srgbClr val="CC0000"/>
              </a:solidFill>
              <a:latin typeface="Times New Roman"/>
              <a:ea typeface="Times New Roman"/>
              <a:cs typeface="Times New Roman"/>
              <a:sym typeface="Times New Roman"/>
            </a:endParaRPr>
          </a:p>
        </p:txBody>
      </p:sp>
      <p:pic>
        <p:nvPicPr>
          <p:cNvPr id="584" name="Google Shape;584;p37"/>
          <p:cNvPicPr preferRelativeResize="0"/>
          <p:nvPr/>
        </p:nvPicPr>
        <p:blipFill>
          <a:blip r:embed="rId5">
            <a:alphaModFix/>
          </a:blip>
          <a:stretch>
            <a:fillRect/>
          </a:stretch>
        </p:blipFill>
        <p:spPr>
          <a:xfrm rot="2209798">
            <a:off x="6074382" y="2977150"/>
            <a:ext cx="427051" cy="468285"/>
          </a:xfrm>
          <a:prstGeom prst="rect">
            <a:avLst/>
          </a:prstGeom>
          <a:noFill/>
          <a:ln>
            <a:noFill/>
          </a:ln>
        </p:spPr>
      </p:pic>
      <p:sp>
        <p:nvSpPr>
          <p:cNvPr id="585" name="Google Shape;585;p37"/>
          <p:cNvSpPr txBox="1"/>
          <p:nvPr/>
        </p:nvSpPr>
        <p:spPr>
          <a:xfrm>
            <a:off x="525735" y="4965808"/>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586" name="Google Shape;586;p37"/>
          <p:cNvSpPr/>
          <p:nvPr/>
        </p:nvSpPr>
        <p:spPr>
          <a:xfrm>
            <a:off x="132612" y="3800713"/>
            <a:ext cx="669300" cy="593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587" name="Google Shape;587;p37"/>
          <p:cNvSpPr/>
          <p:nvPr/>
        </p:nvSpPr>
        <p:spPr>
          <a:xfrm>
            <a:off x="132612" y="4965815"/>
            <a:ext cx="669300" cy="143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7"/>
          <p:cNvSpPr/>
          <p:nvPr/>
        </p:nvSpPr>
        <p:spPr>
          <a:xfrm>
            <a:off x="132612" y="5251749"/>
            <a:ext cx="669300" cy="143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7"/>
          <p:cNvSpPr/>
          <p:nvPr/>
        </p:nvSpPr>
        <p:spPr>
          <a:xfrm>
            <a:off x="132612" y="5829467"/>
            <a:ext cx="669300" cy="448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7"/>
          <p:cNvSpPr/>
          <p:nvPr/>
        </p:nvSpPr>
        <p:spPr>
          <a:xfrm>
            <a:off x="132612" y="6431391"/>
            <a:ext cx="669300" cy="716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7"/>
          <p:cNvSpPr txBox="1"/>
          <p:nvPr/>
        </p:nvSpPr>
        <p:spPr>
          <a:xfrm>
            <a:off x="98425" y="1437700"/>
            <a:ext cx="1674900" cy="1785600"/>
          </a:xfrm>
          <a:prstGeom prst="rect">
            <a:avLst/>
          </a:prstGeom>
          <a:solidFill>
            <a:schemeClr val="accent1"/>
          </a:solidFill>
          <a:ln cap="flat" cmpd="sng" w="9525">
            <a:solidFill>
              <a:srgbClr val="B7B7B7"/>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99999"/>
                </a:solidFill>
                <a:latin typeface="Times New Roman"/>
                <a:ea typeface="Times New Roman"/>
                <a:cs typeface="Times New Roman"/>
                <a:sym typeface="Times New Roman"/>
              </a:rPr>
              <a:t>Ovaries can mimic acute abdomen, especially if it’s the right ovary. Sometimes we admit a few patients with RLQ pain that we though that she have appendicitis but after the work up and CT scan and US we only find a small amount of free fluid in the pelvis and prominent ovary. This is a normal physiological changes and can be severe enough to cause a severe pain that bring the patient to the emergency.</a:t>
            </a:r>
            <a:endParaRPr sz="800">
              <a:solidFill>
                <a:srgbClr val="999999"/>
              </a:solidFill>
              <a:latin typeface="Times New Roman"/>
              <a:ea typeface="Times New Roman"/>
              <a:cs typeface="Times New Roman"/>
              <a:sym typeface="Times New Roman"/>
            </a:endParaRPr>
          </a:p>
        </p:txBody>
      </p:sp>
      <p:cxnSp>
        <p:nvCxnSpPr>
          <p:cNvPr id="592" name="Google Shape;592;p37"/>
          <p:cNvCxnSpPr/>
          <p:nvPr/>
        </p:nvCxnSpPr>
        <p:spPr>
          <a:xfrm>
            <a:off x="1773250" y="1615175"/>
            <a:ext cx="323400" cy="0"/>
          </a:xfrm>
          <a:prstGeom prst="straightConnector1">
            <a:avLst/>
          </a:prstGeom>
          <a:noFill/>
          <a:ln cap="flat" cmpd="sng" w="9525">
            <a:solidFill>
              <a:schemeClr val="dk2"/>
            </a:solidFill>
            <a:prstDash val="solid"/>
            <a:round/>
            <a:headEnd len="med" w="med" type="none"/>
            <a:tailEnd len="med" w="med" type="triangle"/>
          </a:ln>
        </p:spPr>
      </p:cxnSp>
      <p:sp>
        <p:nvSpPr>
          <p:cNvPr id="593" name="Google Shape;593;p37"/>
          <p:cNvSpPr txBox="1"/>
          <p:nvPr/>
        </p:nvSpPr>
        <p:spPr>
          <a:xfrm>
            <a:off x="4784725" y="1398200"/>
            <a:ext cx="1579500" cy="1169700"/>
          </a:xfrm>
          <a:prstGeom prst="rect">
            <a:avLst/>
          </a:prstGeom>
          <a:solidFill>
            <a:schemeClr val="accent1"/>
          </a:solidFill>
          <a:ln cap="flat" cmpd="sng" w="9525">
            <a:solidFill>
              <a:srgbClr val="B7B7B7"/>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999999"/>
                </a:solidFill>
                <a:latin typeface="Times New Roman"/>
                <a:ea typeface="Times New Roman"/>
                <a:cs typeface="Times New Roman"/>
                <a:sym typeface="Times New Roman"/>
              </a:rPr>
              <a:t>Torsion of the ovaries</a:t>
            </a:r>
            <a:r>
              <a:rPr lang="en" sz="800">
                <a:solidFill>
                  <a:srgbClr val="999999"/>
                </a:solidFill>
                <a:latin typeface="Times New Roman"/>
                <a:ea typeface="Times New Roman"/>
                <a:cs typeface="Times New Roman"/>
                <a:sym typeface="Times New Roman"/>
              </a:rPr>
              <a:t>. Means ovary twists around the ligaments that hold it in place. This twisting can cut off blood flow to the ovary and fallopian tube. It’s requires rapid evaluation and management in order to salvage the ovary.</a:t>
            </a:r>
            <a:endParaRPr sz="800">
              <a:solidFill>
                <a:srgbClr val="999999"/>
              </a:solidFill>
              <a:latin typeface="Times New Roman"/>
              <a:ea typeface="Times New Roman"/>
              <a:cs typeface="Times New Roman"/>
              <a:sym typeface="Times New Roman"/>
            </a:endParaRPr>
          </a:p>
        </p:txBody>
      </p:sp>
      <p:cxnSp>
        <p:nvCxnSpPr>
          <p:cNvPr id="594" name="Google Shape;594;p37"/>
          <p:cNvCxnSpPr/>
          <p:nvPr/>
        </p:nvCxnSpPr>
        <p:spPr>
          <a:xfrm flipH="1">
            <a:off x="4335200" y="1704975"/>
            <a:ext cx="414600" cy="5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graphicFrame>
        <p:nvGraphicFramePr>
          <p:cNvPr id="599" name="Google Shape;599;p38"/>
          <p:cNvGraphicFramePr/>
          <p:nvPr/>
        </p:nvGraphicFramePr>
        <p:xfrm>
          <a:off x="149375" y="574955"/>
          <a:ext cx="3000000" cy="3000000"/>
        </p:xfrm>
        <a:graphic>
          <a:graphicData uri="http://schemas.openxmlformats.org/drawingml/2006/table">
            <a:tbl>
              <a:tblPr>
                <a:noFill/>
                <a:tableStyleId>{F144427F-B189-4D5F-ADBE-848804274977}</a:tableStyleId>
              </a:tblPr>
              <a:tblGrid>
                <a:gridCol w="3972625"/>
                <a:gridCol w="2096600"/>
              </a:tblGrid>
              <a:tr h="2528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Test</a:t>
                      </a:r>
                      <a:endParaRPr sz="1200">
                        <a:latin typeface="Times New Roman"/>
                        <a:ea typeface="Times New Roman"/>
                        <a:cs typeface="Times New Roman"/>
                        <a:sym typeface="Times New Roman"/>
                      </a:endParaRPr>
                    </a:p>
                  </a:txBody>
                  <a:tcPr marT="91425" marB="91425" marR="91425" marL="91425">
                    <a:solidFill>
                      <a:srgbClr val="C3A297"/>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Reason</a:t>
                      </a:r>
                      <a:endParaRPr sz="1200">
                        <a:latin typeface="Times New Roman"/>
                        <a:ea typeface="Times New Roman"/>
                        <a:cs typeface="Times New Roman"/>
                        <a:sym typeface="Times New Roman"/>
                      </a:endParaRPr>
                    </a:p>
                  </a:txBody>
                  <a:tcPr marT="91425" marB="91425" marR="91425" marL="91425">
                    <a:solidFill>
                      <a:srgbClr val="C3A297"/>
                    </a:solidFill>
                  </a:tcPr>
                </a:tc>
              </a:tr>
              <a:tr h="67417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CBC w diff </a:t>
                      </a:r>
                      <a:r>
                        <a:rPr lang="en" sz="1000">
                          <a:solidFill>
                            <a:srgbClr val="999999"/>
                          </a:solidFill>
                          <a:latin typeface="Times New Roman"/>
                          <a:ea typeface="Times New Roman"/>
                          <a:cs typeface="Times New Roman"/>
                          <a:sym typeface="Times New Roman"/>
                        </a:rPr>
                        <a:t>If the WBC is very high this may indicate severe sepsis. Also if it’s low may indicate that the infection is very sever that caused reduction in WBC production. If you look at WBC and it’s normal but you have a left shift (which mean the neutrophils count is higher than the WBC) this indicate acute infection.</a:t>
                      </a:r>
                      <a:endParaRPr sz="10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Left shift can be very telling</a:t>
                      </a:r>
                      <a:endParaRPr sz="1200">
                        <a:latin typeface="Times New Roman"/>
                        <a:ea typeface="Times New Roman"/>
                        <a:cs typeface="Times New Roman"/>
                        <a:sym typeface="Times New Roman"/>
                      </a:endParaRPr>
                    </a:p>
                  </a:txBody>
                  <a:tcPr marT="91425" marB="91425" marR="91425" marL="91425">
                    <a:solidFill>
                      <a:srgbClr val="F3F3F3"/>
                    </a:solidFill>
                  </a:tcPr>
                </a:tc>
              </a:tr>
              <a:tr h="7584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Basic metabolic panel (BMP) </a:t>
                      </a:r>
                      <a:r>
                        <a:rPr lang="en" sz="1200">
                          <a:solidFill>
                            <a:srgbClr val="999999"/>
                          </a:solidFill>
                          <a:latin typeface="Times New Roman"/>
                          <a:ea typeface="Times New Roman"/>
                          <a:cs typeface="Times New Roman"/>
                          <a:sym typeface="Times New Roman"/>
                        </a:rPr>
                        <a:t>Any situation that cause loss of fluid we need to check the urea and electrolytes to check if there is any metabolic abnormalities</a:t>
                      </a:r>
                      <a:endParaRPr sz="12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N/V</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Electrolytes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Acidosis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Dehydration</a:t>
                      </a:r>
                      <a:endParaRPr sz="1200">
                        <a:latin typeface="Times New Roman"/>
                        <a:ea typeface="Times New Roman"/>
                        <a:cs typeface="Times New Roman"/>
                        <a:sym typeface="Times New Roman"/>
                      </a:endParaRPr>
                    </a:p>
                  </a:txBody>
                  <a:tcPr marT="91425" marB="91425" marR="91425" marL="91425">
                    <a:solidFill>
                      <a:srgbClr val="F3F3F3"/>
                    </a:solidFill>
                  </a:tcPr>
                </a:tc>
              </a:tr>
              <a:tr h="5688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Amylase </a:t>
                      </a:r>
                      <a:r>
                        <a:rPr lang="en" sz="1000">
                          <a:solidFill>
                            <a:srgbClr val="999999"/>
                          </a:solidFill>
                          <a:latin typeface="Times New Roman"/>
                          <a:ea typeface="Times New Roman"/>
                          <a:cs typeface="Times New Roman"/>
                          <a:sym typeface="Times New Roman"/>
                        </a:rPr>
                        <a:t>In past we thought that it’s related only to the pancreas but we understood that it can be produced from the bile it self. So high amylase can come with ischemic bowel, perforated duodenal ulcer as well as pancreatitis . Lipase enzyme is more specific to pancreas</a:t>
                      </a:r>
                      <a:endParaRPr sz="10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Pancreatitis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Duodenal ulcer perforation</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Bowel ischemia</a:t>
                      </a:r>
                      <a:endParaRPr sz="1200">
                        <a:latin typeface="Times New Roman"/>
                        <a:ea typeface="Times New Roman"/>
                        <a:cs typeface="Times New Roman"/>
                        <a:sym typeface="Times New Roman"/>
                      </a:endParaRPr>
                    </a:p>
                  </a:txBody>
                  <a:tcPr marT="91425" marB="91425" marR="91425" marL="91425">
                    <a:solidFill>
                      <a:srgbClr val="F3F3F3"/>
                    </a:solidFill>
                  </a:tcPr>
                </a:tc>
              </a:tr>
              <a:tr h="13062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LFT </a:t>
                      </a:r>
                      <a:r>
                        <a:rPr lang="en" sz="1000">
                          <a:solidFill>
                            <a:srgbClr val="999999"/>
                          </a:solidFill>
                          <a:latin typeface="Times New Roman"/>
                          <a:ea typeface="Times New Roman"/>
                          <a:cs typeface="Times New Roman"/>
                          <a:sym typeface="Times New Roman"/>
                        </a:rPr>
                        <a:t>LFT is a wrong terminology but it’s been used for a long time. The really liver function is related to bilirubin, ammonia, glucose and so on.. But routinely we use terminology LFT to everything related to liver. If you have elevated bilirubin and patient has dark urine and pale stool → obstructed jaundice and what is the cause of obstruction? Is it stone? Is the stone cause inflamed gallbladder (cholecystitis) and compressing the bile duct? Or there is no stone but there is a lesion that cause obstruction and jaundice, so we need to know the cause When do we think about hepatitis? When AST, ALP, ALT Is elevated. In hepatitis you need to do the serology, and ask in the hx about traveling, contact with sick patient. But In emergency we usually think about more serious infections</a:t>
                      </a:r>
                      <a:endParaRPr sz="10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Jaundice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Hepatitis</a:t>
                      </a:r>
                      <a:endParaRPr sz="1200">
                        <a:latin typeface="Times New Roman"/>
                        <a:ea typeface="Times New Roman"/>
                        <a:cs typeface="Times New Roman"/>
                        <a:sym typeface="Times New Roman"/>
                      </a:endParaRPr>
                    </a:p>
                  </a:txBody>
                  <a:tcPr marT="91425" marB="91425" marR="91425" marL="91425">
                    <a:solidFill>
                      <a:srgbClr val="F3F3F3"/>
                    </a:solidFill>
                  </a:tcPr>
                </a:tc>
              </a:tr>
              <a:tr h="5056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UA </a:t>
                      </a:r>
                      <a:r>
                        <a:rPr lang="en" sz="1000">
                          <a:solidFill>
                            <a:srgbClr val="999999"/>
                          </a:solidFill>
                          <a:latin typeface="Times New Roman"/>
                          <a:ea typeface="Times New Roman"/>
                          <a:cs typeface="Times New Roman"/>
                          <a:sym typeface="Times New Roman"/>
                        </a:rPr>
                        <a:t>Urea electrolytes are imp, because it’s indicate dehydration which is a result of stones</a:t>
                      </a:r>
                      <a:endParaRPr sz="10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GU-UTI</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Stones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Hematuria</a:t>
                      </a:r>
                      <a:endParaRPr sz="1200">
                        <a:latin typeface="Times New Roman"/>
                        <a:ea typeface="Times New Roman"/>
                        <a:cs typeface="Times New Roman"/>
                        <a:sym typeface="Times New Roman"/>
                      </a:endParaRPr>
                    </a:p>
                  </a:txBody>
                  <a:tcPr marT="91425" marB="91425" marR="91425" marL="91425">
                    <a:solidFill>
                      <a:srgbClr val="F3F3F3"/>
                    </a:solidFill>
                  </a:tcPr>
                </a:tc>
              </a:tr>
              <a:tr h="5688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Beta-hCG </a:t>
                      </a:r>
                      <a:r>
                        <a:rPr lang="en" sz="1000">
                          <a:solidFill>
                            <a:srgbClr val="999999"/>
                          </a:solidFill>
                          <a:latin typeface="Times New Roman"/>
                          <a:ea typeface="Times New Roman"/>
                          <a:cs typeface="Times New Roman"/>
                          <a:sym typeface="Times New Roman"/>
                        </a:rPr>
                        <a:t>Pregnancy test should be performed in all women of childbearing age (14-50 years old) coming to ER before any imaging. Not only is this important if x-rays are to be taken, but it will also raise the possibility of an ectopic pregnancy if positive.</a:t>
                      </a:r>
                      <a:endParaRPr sz="10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Ectopic</a:t>
                      </a:r>
                      <a:endParaRPr sz="1200">
                        <a:latin typeface="Times New Roman"/>
                        <a:ea typeface="Times New Roman"/>
                        <a:cs typeface="Times New Roman"/>
                        <a:sym typeface="Times New Roman"/>
                      </a:endParaRPr>
                    </a:p>
                  </a:txBody>
                  <a:tcPr marT="91425" marB="91425" marR="91425" marL="91425">
                    <a:solidFill>
                      <a:srgbClr val="F3F3F3"/>
                    </a:solidFill>
                  </a:tcPr>
                </a:tc>
              </a:tr>
              <a:tr h="126407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KUB</a:t>
                      </a:r>
                      <a:r>
                        <a:rPr lang="en" sz="1200">
                          <a:solidFill>
                            <a:srgbClr val="999999"/>
                          </a:solidFill>
                          <a:latin typeface="Times New Roman"/>
                          <a:ea typeface="Times New Roman"/>
                          <a:cs typeface="Times New Roman"/>
                          <a:sym typeface="Times New Roman"/>
                        </a:rPr>
                        <a:t> </a:t>
                      </a:r>
                      <a:r>
                        <a:rPr lang="en" sz="1000">
                          <a:solidFill>
                            <a:srgbClr val="999999"/>
                          </a:solidFill>
                          <a:latin typeface="Times New Roman"/>
                          <a:ea typeface="Times New Roman"/>
                          <a:cs typeface="Times New Roman"/>
                          <a:sym typeface="Times New Roman"/>
                        </a:rPr>
                        <a:t>Flat &amp; Upright. There is also three views x-ray which is flat, upright and lateral decubitus You want to look for free air and signs of bowel obstruction. Air fluid level is the most common sign of bowel obstruction The high the number = high obstruction The upright chest x-ray (CXR) is the most appropriate first investigation for the detection of free intraperitoneal gas and should be carried out in any patient who might have a perforation. If the condition of the patient prevents an upright being taken, then a left lateral abdominal decubitus film might be helpful.</a:t>
                      </a:r>
                      <a:endParaRPr sz="10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Small bowel obstruction (SBO)</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Free air</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Stones</a:t>
                      </a:r>
                      <a:endParaRPr sz="1200">
                        <a:latin typeface="Times New Roman"/>
                        <a:ea typeface="Times New Roman"/>
                        <a:cs typeface="Times New Roman"/>
                        <a:sym typeface="Times New Roman"/>
                      </a:endParaRPr>
                    </a:p>
                  </a:txBody>
                  <a:tcPr marT="91425" marB="91425" marR="91425" marL="91425">
                    <a:solidFill>
                      <a:srgbClr val="F3F3F3"/>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id="604" name="Google Shape;604;p39"/>
          <p:cNvPicPr preferRelativeResize="0"/>
          <p:nvPr/>
        </p:nvPicPr>
        <p:blipFill>
          <a:blip r:embed="rId3">
            <a:alphaModFix/>
          </a:blip>
          <a:stretch>
            <a:fillRect/>
          </a:stretch>
        </p:blipFill>
        <p:spPr>
          <a:xfrm>
            <a:off x="168607" y="7622732"/>
            <a:ext cx="2462993" cy="1295444"/>
          </a:xfrm>
          <a:prstGeom prst="rect">
            <a:avLst/>
          </a:prstGeom>
          <a:noFill/>
          <a:ln cap="flat" cmpd="sng" w="9525">
            <a:solidFill>
              <a:srgbClr val="999999"/>
            </a:solidFill>
            <a:prstDash val="dash"/>
            <a:round/>
            <a:headEnd len="sm" w="sm" type="none"/>
            <a:tailEnd len="sm" w="sm" type="none"/>
          </a:ln>
        </p:spPr>
      </p:pic>
      <p:pic>
        <p:nvPicPr>
          <p:cNvPr id="605" name="Google Shape;605;p39"/>
          <p:cNvPicPr preferRelativeResize="0"/>
          <p:nvPr/>
        </p:nvPicPr>
        <p:blipFill>
          <a:blip r:embed="rId4">
            <a:alphaModFix/>
          </a:blip>
          <a:stretch>
            <a:fillRect/>
          </a:stretch>
        </p:blipFill>
        <p:spPr>
          <a:xfrm>
            <a:off x="2835150" y="6885166"/>
            <a:ext cx="3047877" cy="1295449"/>
          </a:xfrm>
          <a:prstGeom prst="rect">
            <a:avLst/>
          </a:prstGeom>
          <a:noFill/>
          <a:ln cap="flat" cmpd="sng" w="9525">
            <a:solidFill>
              <a:srgbClr val="999999"/>
            </a:solidFill>
            <a:prstDash val="dash"/>
            <a:round/>
            <a:headEnd len="sm" w="sm" type="none"/>
            <a:tailEnd len="sm" w="sm" type="none"/>
          </a:ln>
        </p:spPr>
      </p:pic>
      <p:pic>
        <p:nvPicPr>
          <p:cNvPr id="606" name="Google Shape;606;p39"/>
          <p:cNvPicPr preferRelativeResize="0"/>
          <p:nvPr/>
        </p:nvPicPr>
        <p:blipFill>
          <a:blip r:embed="rId5">
            <a:alphaModFix/>
          </a:blip>
          <a:stretch>
            <a:fillRect/>
          </a:stretch>
        </p:blipFill>
        <p:spPr>
          <a:xfrm>
            <a:off x="168600" y="6180321"/>
            <a:ext cx="2463002" cy="1242932"/>
          </a:xfrm>
          <a:prstGeom prst="rect">
            <a:avLst/>
          </a:prstGeom>
          <a:noFill/>
          <a:ln cap="flat" cmpd="sng" w="9525">
            <a:solidFill>
              <a:srgbClr val="999999"/>
            </a:solidFill>
            <a:prstDash val="dash"/>
            <a:round/>
            <a:headEnd len="sm" w="sm" type="none"/>
            <a:tailEnd len="sm" w="sm" type="none"/>
          </a:ln>
        </p:spPr>
      </p:pic>
      <p:sp>
        <p:nvSpPr>
          <p:cNvPr id="607" name="Google Shape;607;p39"/>
          <p:cNvSpPr txBox="1"/>
          <p:nvPr/>
        </p:nvSpPr>
        <p:spPr>
          <a:xfrm>
            <a:off x="3984475" y="6284349"/>
            <a:ext cx="1674900" cy="400200"/>
          </a:xfrm>
          <a:prstGeom prst="rect">
            <a:avLst/>
          </a:prstGeom>
          <a:solidFill>
            <a:schemeClr val="accent1"/>
          </a:solidFill>
          <a:ln cap="flat" cmpd="sng" w="9525">
            <a:solidFill>
              <a:srgbClr val="B7B7B7"/>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Extra pictures</a:t>
            </a:r>
            <a:endParaRPr>
              <a:solidFill>
                <a:srgbClr val="999999"/>
              </a:solidFill>
              <a:latin typeface="Times New Roman"/>
              <a:ea typeface="Times New Roman"/>
              <a:cs typeface="Times New Roman"/>
              <a:sym typeface="Times New Roman"/>
            </a:endParaRPr>
          </a:p>
        </p:txBody>
      </p:sp>
      <p:graphicFrame>
        <p:nvGraphicFramePr>
          <p:cNvPr id="608" name="Google Shape;608;p39"/>
          <p:cNvGraphicFramePr/>
          <p:nvPr/>
        </p:nvGraphicFramePr>
        <p:xfrm>
          <a:off x="281588" y="182755"/>
          <a:ext cx="3000000" cy="3000000"/>
        </p:xfrm>
        <a:graphic>
          <a:graphicData uri="http://schemas.openxmlformats.org/drawingml/2006/table">
            <a:tbl>
              <a:tblPr>
                <a:noFill/>
                <a:tableStyleId>{F144427F-B189-4D5F-ADBE-848804274977}</a:tableStyleId>
              </a:tblPr>
              <a:tblGrid>
                <a:gridCol w="3972625"/>
                <a:gridCol w="2096600"/>
              </a:tblGrid>
              <a:tr h="327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Test</a:t>
                      </a:r>
                      <a:endParaRPr sz="1200">
                        <a:latin typeface="Times New Roman"/>
                        <a:ea typeface="Times New Roman"/>
                        <a:cs typeface="Times New Roman"/>
                        <a:sym typeface="Times New Roman"/>
                      </a:endParaRPr>
                    </a:p>
                  </a:txBody>
                  <a:tcPr marT="91425" marB="91425" marR="91425" marL="91425">
                    <a:solidFill>
                      <a:srgbClr val="C3A297"/>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Reason</a:t>
                      </a:r>
                      <a:endParaRPr sz="1200">
                        <a:latin typeface="Times New Roman"/>
                        <a:ea typeface="Times New Roman"/>
                        <a:cs typeface="Times New Roman"/>
                        <a:sym typeface="Times New Roman"/>
                      </a:endParaRPr>
                    </a:p>
                  </a:txBody>
                  <a:tcPr marT="91425" marB="91425" marR="91425" marL="91425">
                    <a:solidFill>
                      <a:srgbClr val="C3A297"/>
                    </a:solidFill>
                  </a:tcPr>
                </a:tc>
              </a:tr>
              <a:tr h="155337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US </a:t>
                      </a:r>
                      <a:r>
                        <a:rPr lang="en" sz="1000">
                          <a:solidFill>
                            <a:srgbClr val="999999"/>
                          </a:solidFill>
                          <a:latin typeface="Times New Roman"/>
                          <a:ea typeface="Times New Roman"/>
                          <a:cs typeface="Times New Roman"/>
                          <a:sym typeface="Times New Roman"/>
                        </a:rPr>
                        <a:t>US: one of the main modality in assessing the genitourinary system, biliary system. US is most commonly used to assess acute abdominal pain. As a general investigation it might reveal small amounts of intraperitoneal fluid in conditions such as perforation and infection, whereas in specific conditions such as acute cholecystitis, biliary obstruction, aortic aneurysms and ovarian cysts it can be diagnostic. Although some studies have reported high levels of sensitivity and specificity in the diagnosis of acute appendicitis, ultrasonography is highly operator dependent and a negative result cannot be relied upon, particularly if the clinical picture suggests otherwise.</a:t>
                      </a:r>
                      <a:endParaRPr sz="10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Chol’y</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Jaundice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Gynecological pathology</a:t>
                      </a:r>
                      <a:endParaRPr sz="1200">
                        <a:latin typeface="Times New Roman"/>
                        <a:ea typeface="Times New Roman"/>
                        <a:cs typeface="Times New Roman"/>
                        <a:sym typeface="Times New Roman"/>
                      </a:endParaRPr>
                    </a:p>
                  </a:txBody>
                  <a:tcPr marT="91425" marB="91425" marR="91425" marL="91425">
                    <a:solidFill>
                      <a:srgbClr val="F3F3F3"/>
                    </a:solidFill>
                  </a:tcPr>
                </a:tc>
              </a:tr>
              <a:tr h="11446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CT scan (diagnostic accuracy) </a:t>
                      </a:r>
                      <a:r>
                        <a:rPr lang="en" sz="1000">
                          <a:solidFill>
                            <a:srgbClr val="999999"/>
                          </a:solidFill>
                          <a:latin typeface="Times New Roman"/>
                          <a:ea typeface="Times New Roman"/>
                          <a:cs typeface="Times New Roman"/>
                          <a:sym typeface="Times New Roman"/>
                        </a:rPr>
                        <a:t>CT is most modality using in ER. Mostly all patient will get an CT , it could be replaced by MRI in some situation but CT is 95% accurate. When you are not sure but you have a an Initial diagnosis and you can’t localized the problem exactly, the CT scan can shows you where is the problem exactly (anatomical localization), but you need to have an initial diagnosis by hx and exam and that your diagnosis is not relies on CT.</a:t>
                      </a:r>
                      <a:endParaRPr sz="10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Anatomical dx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case not straightforward</a:t>
                      </a:r>
                      <a:endParaRPr sz="1200">
                        <a:latin typeface="Times New Roman"/>
                        <a:ea typeface="Times New Roman"/>
                        <a:cs typeface="Times New Roman"/>
                        <a:sym typeface="Times New Roman"/>
                      </a:endParaRPr>
                    </a:p>
                  </a:txBody>
                  <a:tcPr marT="91425" marB="91425" marR="91425" marL="91425">
                    <a:solidFill>
                      <a:srgbClr val="F3F3F3"/>
                    </a:solidFill>
                  </a:tcPr>
                </a:tc>
              </a:tr>
              <a:tr h="14171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Diagnostic Laparoscopy </a:t>
                      </a:r>
                      <a:r>
                        <a:rPr lang="en" sz="1000">
                          <a:solidFill>
                            <a:srgbClr val="999999"/>
                          </a:solidFill>
                          <a:latin typeface="Times New Roman"/>
                          <a:ea typeface="Times New Roman"/>
                          <a:cs typeface="Times New Roman"/>
                          <a:sym typeface="Times New Roman"/>
                        </a:rPr>
                        <a:t>It’s a microscopic assisting of intra abdomen. Flexible sigmoidoscopy is performed on patients who present with an acute abdomen associated with rectal bleeding and in those patients with large bowel obstruction to evaluate the anorectum. Additional information can be obtained from a colonoscopy. Both flexible sigmoidoscopy and colonoscopy can be therapeutic in the management of sigmoid volvulus and </a:t>
                      </a:r>
                      <a:r>
                        <a:rPr lang="en" sz="1000">
                          <a:solidFill>
                            <a:srgbClr val="999999"/>
                          </a:solidFill>
                          <a:latin typeface="Times New Roman"/>
                          <a:ea typeface="Times New Roman"/>
                          <a:cs typeface="Times New Roman"/>
                          <a:sym typeface="Times New Roman"/>
                        </a:rPr>
                        <a:t>pseudo-obstruction</a:t>
                      </a:r>
                      <a:r>
                        <a:rPr lang="en" sz="1000">
                          <a:solidFill>
                            <a:srgbClr val="999999"/>
                          </a:solidFill>
                          <a:latin typeface="Times New Roman"/>
                          <a:ea typeface="Times New Roman"/>
                          <a:cs typeface="Times New Roman"/>
                          <a:sym typeface="Times New Roman"/>
                        </a:rPr>
                        <a:t>. Upper endoscopy is used to investigate patients with acute upper abdominal pain in whom a perforated peptic ulcer has been excluded.</a:t>
                      </a:r>
                      <a:endParaRPr sz="10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Anatomical dx</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Case not </a:t>
                      </a:r>
                      <a:r>
                        <a:rPr lang="en" sz="1200">
                          <a:latin typeface="Times New Roman"/>
                          <a:ea typeface="Times New Roman"/>
                          <a:cs typeface="Times New Roman"/>
                          <a:sym typeface="Times New Roman"/>
                        </a:rPr>
                        <a:t>straightforward</a:t>
                      </a:r>
                      <a:endParaRPr sz="1200">
                        <a:latin typeface="Times New Roman"/>
                        <a:ea typeface="Times New Roman"/>
                        <a:cs typeface="Times New Roman"/>
                        <a:sym typeface="Times New Roman"/>
                      </a:endParaRPr>
                    </a:p>
                  </a:txBody>
                  <a:tcPr marT="91425" marB="91425" marR="91425" marL="91425">
                    <a:solidFill>
                      <a:srgbClr val="F3F3F3"/>
                    </a:solidFill>
                  </a:tcPr>
                </a:tc>
              </a:tr>
            </a:tbl>
          </a:graphicData>
        </a:graphic>
      </p:graphicFrame>
      <p:grpSp>
        <p:nvGrpSpPr>
          <p:cNvPr id="609" name="Google Shape;609;p39"/>
          <p:cNvGrpSpPr/>
          <p:nvPr/>
        </p:nvGrpSpPr>
        <p:grpSpPr>
          <a:xfrm>
            <a:off x="67924" y="5010836"/>
            <a:ext cx="5632127" cy="1010122"/>
            <a:chOff x="1081639" y="4103151"/>
            <a:chExt cx="4965289" cy="985965"/>
          </a:xfrm>
        </p:grpSpPr>
        <p:sp>
          <p:nvSpPr>
            <p:cNvPr id="610" name="Google Shape;610;p39"/>
            <p:cNvSpPr txBox="1"/>
            <p:nvPr/>
          </p:nvSpPr>
          <p:spPr>
            <a:xfrm>
              <a:off x="1204028" y="4555117"/>
              <a:ext cx="4842900" cy="5340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Times New Roman"/>
                  <a:ea typeface="Times New Roman"/>
                  <a:cs typeface="Times New Roman"/>
                  <a:sym typeface="Times New Roman"/>
                </a:rPr>
                <a:t>- US is the screening of choice for trauma, gallbladder, </a:t>
              </a:r>
              <a:r>
                <a:rPr lang="en" sz="900">
                  <a:solidFill>
                    <a:srgbClr val="FF0000"/>
                  </a:solidFill>
                  <a:latin typeface="Times New Roman"/>
                  <a:ea typeface="Times New Roman"/>
                  <a:cs typeface="Times New Roman"/>
                  <a:sym typeface="Times New Roman"/>
                </a:rPr>
                <a:t>GYN</a:t>
              </a:r>
              <a:r>
                <a:rPr lang="en" sz="900">
                  <a:solidFill>
                    <a:srgbClr val="6AA84F"/>
                  </a:solidFill>
                  <a:latin typeface="Times New Roman"/>
                  <a:ea typeface="Times New Roman"/>
                  <a:cs typeface="Times New Roman"/>
                  <a:sym typeface="Times New Roman"/>
                </a:rPr>
                <a:t> and hernia</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900">
                  <a:solidFill>
                    <a:srgbClr val="6AA84F"/>
                  </a:solidFill>
                  <a:latin typeface="Times New Roman"/>
                  <a:ea typeface="Times New Roman"/>
                  <a:cs typeface="Times New Roman"/>
                  <a:sym typeface="Times New Roman"/>
                </a:rPr>
                <a:t>- CT accuracy reach up to 95% for certain diseases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900">
                  <a:solidFill>
                    <a:srgbClr val="6AA84F"/>
                  </a:solidFill>
                  <a:latin typeface="Times New Roman"/>
                  <a:ea typeface="Times New Roman"/>
                  <a:cs typeface="Times New Roman"/>
                  <a:sym typeface="Times New Roman"/>
                </a:rPr>
                <a:t>- CT answer all Qs that not clear</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900">
                  <a:solidFill>
                    <a:srgbClr val="6AA84F"/>
                  </a:solidFill>
                  <a:latin typeface="Times New Roman"/>
                  <a:ea typeface="Times New Roman"/>
                  <a:cs typeface="Times New Roman"/>
                  <a:sym typeface="Times New Roman"/>
                </a:rPr>
                <a:t>We go for laparoscopy when the imaging and tests fails</a:t>
              </a:r>
              <a:endParaRPr sz="900">
                <a:solidFill>
                  <a:srgbClr val="6AA84F"/>
                </a:solidFill>
                <a:latin typeface="Times New Roman"/>
                <a:ea typeface="Times New Roman"/>
                <a:cs typeface="Times New Roman"/>
                <a:sym typeface="Times New Roman"/>
              </a:endParaRPr>
            </a:p>
          </p:txBody>
        </p:sp>
        <p:grpSp>
          <p:nvGrpSpPr>
            <p:cNvPr id="611" name="Google Shape;611;p39"/>
            <p:cNvGrpSpPr/>
            <p:nvPr/>
          </p:nvGrpSpPr>
          <p:grpSpPr>
            <a:xfrm>
              <a:off x="1081639" y="4103151"/>
              <a:ext cx="814838" cy="451960"/>
              <a:chOff x="1081639" y="4103151"/>
              <a:chExt cx="814838" cy="451960"/>
            </a:xfrm>
          </p:grpSpPr>
          <p:grpSp>
            <p:nvGrpSpPr>
              <p:cNvPr id="612" name="Google Shape;612;p39"/>
              <p:cNvGrpSpPr/>
              <p:nvPr/>
            </p:nvGrpSpPr>
            <p:grpSpPr>
              <a:xfrm>
                <a:off x="1081639" y="4103151"/>
                <a:ext cx="302121" cy="396849"/>
                <a:chOff x="1081639" y="4103151"/>
                <a:chExt cx="302121" cy="396849"/>
              </a:xfrm>
            </p:grpSpPr>
            <p:sp>
              <p:nvSpPr>
                <p:cNvPr id="613" name="Google Shape;613;p39"/>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4" name="Google Shape;614;p39"/>
                <p:cNvPicPr preferRelativeResize="0"/>
                <p:nvPr/>
              </p:nvPicPr>
              <p:blipFill rotWithShape="1">
                <a:blip r:embed="rId6">
                  <a:alphaModFix/>
                </a:blip>
                <a:srcRect b="0" l="0" r="0" t="24207"/>
                <a:stretch/>
              </p:blipFill>
              <p:spPr>
                <a:xfrm>
                  <a:off x="1081639" y="4103151"/>
                  <a:ext cx="302100" cy="324451"/>
                </a:xfrm>
                <a:prstGeom prst="rect">
                  <a:avLst/>
                </a:prstGeom>
                <a:noFill/>
                <a:ln>
                  <a:noFill/>
                </a:ln>
              </p:spPr>
            </p:pic>
          </p:grpSp>
          <p:sp>
            <p:nvSpPr>
              <p:cNvPr id="615" name="Google Shape;615;p39"/>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