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9000000" cx="6480000"/>
  <p:notesSz cx="6858000" cy="9144000"/>
  <p:embeddedFontLst>
    <p:embeddedFont>
      <p:font typeface="Caveat"/>
      <p:regular r:id="rId22"/>
      <p:bold r:id="rId23"/>
    </p:embeddedFont>
    <p:embeddedFont>
      <p:font typeface="Rochester"/>
      <p:regular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regular.fntdata"/><Relationship Id="rId21" Type="http://schemas.openxmlformats.org/officeDocument/2006/relationships/slide" Target="slides/slide16.xml"/><Relationship Id="rId24" Type="http://schemas.openxmlformats.org/officeDocument/2006/relationships/font" Target="fonts/Rochester-regular.fntdata"/><Relationship Id="rId23"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06e2fe3f96_0_1183: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06e2fe3f96_0_1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06e2fe3f96_0_118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106e2fe3f96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0434ed70c2_0_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10434ed70c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06e2fe3f96_0_78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106e2fe3f96_0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06e2fe3f96_0_78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06e2fe3f96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06e2fe3f96_0_793: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106e2fe3f96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06e2fe3f96_0_797: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106e2fe3f96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434ed70c2_0_123: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434ed70c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06e2fe3f96_0_1145: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06e2fe3f96_0_1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06e2fe3f96_0_115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106e2fe3f96_0_1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06e2fe3f96_0_115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06e2fe3f96_0_1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06e2fe3f96_0_115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106e2fe3f96_0_1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06e2fe3f96_0_116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06e2fe3f96_0_1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06e2fe3f96_0_116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106e2fe3f96_0_1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06e2fe3f96_0_117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06e2fe3f96_0_1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186525" y="2665200"/>
            <a:ext cx="6217500" cy="20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latin typeface="Comic Sans MS"/>
                <a:ea typeface="Comic Sans MS"/>
                <a:cs typeface="Comic Sans MS"/>
                <a:sym typeface="Comic Sans MS"/>
              </a:rPr>
              <a:t>Critical care and small bowel obstruction</a:t>
            </a:r>
            <a:endParaRPr sz="39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4009" y="6969745"/>
            <a:ext cx="33096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Majd Albarrak &amp; Rawan alharbi</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0"/>
          <p:cNvSpPr txBox="1"/>
          <p:nvPr>
            <p:ph idx="1" type="body"/>
          </p:nvPr>
        </p:nvSpPr>
        <p:spPr>
          <a:xfrm>
            <a:off x="505350" y="590672"/>
            <a:ext cx="5469300" cy="75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accent6"/>
                </a:solidFill>
                <a:latin typeface="Times New Roman"/>
                <a:ea typeface="Times New Roman"/>
                <a:cs typeface="Times New Roman"/>
                <a:sym typeface="Times New Roman"/>
              </a:rPr>
              <a:t>ICU Note</a:t>
            </a:r>
            <a:endParaRPr sz="1400">
              <a:solidFill>
                <a:schemeClr val="accent6"/>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solidFill>
                  <a:schemeClr val="accent6"/>
                </a:solidFill>
                <a:latin typeface="Times New Roman"/>
                <a:ea typeface="Times New Roman"/>
                <a:cs typeface="Times New Roman"/>
                <a:sym typeface="Times New Roman"/>
              </a:rPr>
              <a:t>Who Get Icu Admission</a:t>
            </a:r>
            <a:endParaRPr sz="1200">
              <a:solidFill>
                <a:schemeClr val="accent6"/>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Acute life-threatening illnesses which are potentially reversible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Acute illnesses with potential and likely to occur life-threatening complications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Monitoring of vital parameters of patients with symptoms/signs that suggest the possibility of an evolving life-threatening illness.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u="sng">
                <a:solidFill>
                  <a:srgbClr val="000000"/>
                </a:solidFill>
                <a:latin typeface="Times New Roman"/>
                <a:ea typeface="Times New Roman"/>
                <a:cs typeface="Times New Roman"/>
                <a:sym typeface="Times New Roman"/>
              </a:rPr>
              <a:t>Common Scenarios In ICU</a:t>
            </a:r>
            <a:endParaRPr sz="1200" u="sng">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A 73 year old lady with a history of ischemic heart disease, HTN, DM II</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presents to the ED with altered mental status. She is febrile to 39.4,</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hypotensive (BP 80/40) with a widened pulse pressure, tachycardic (HR 121),</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with warm extremities and decreased urine output.</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i="1" lang="en" sz="1200">
                <a:solidFill>
                  <a:srgbClr val="000000"/>
                </a:solidFill>
                <a:latin typeface="Times New Roman"/>
                <a:ea typeface="Times New Roman"/>
                <a:cs typeface="Times New Roman"/>
                <a:sym typeface="Times New Roman"/>
              </a:rPr>
              <a:t>How would you manage this patient?</a:t>
            </a:r>
            <a:endParaRPr i="1"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br>
              <a:rPr lang="en" sz="1200">
                <a:solidFill>
                  <a:srgbClr val="000000"/>
                </a:solidFill>
                <a:latin typeface="Times New Roman"/>
                <a:ea typeface="Times New Roman"/>
                <a:cs typeface="Times New Roman"/>
                <a:sym typeface="Times New Roman"/>
              </a:rPr>
            </a:br>
            <a:r>
              <a:rPr lang="en" sz="1200" u="sng">
                <a:solidFill>
                  <a:srgbClr val="000000"/>
                </a:solidFill>
                <a:latin typeface="Times New Roman"/>
                <a:ea typeface="Times New Roman"/>
                <a:cs typeface="Times New Roman"/>
                <a:sym typeface="Times New Roman"/>
              </a:rPr>
              <a:t>SEPTIC SHOCK</a:t>
            </a:r>
            <a:endParaRPr sz="1200" u="sng">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ICU admission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Hemodynamic monitoring.</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Resuscitation with fluids, vasopressors.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Pan cultures, looking for source of sepsis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Treatment and reversal of condition. ( antibiotics, drainage, etc.)</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Monitoring and prevention of complications. ( respiratory failure, ARDS,</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300"/>
              </a:spcAft>
              <a:buNone/>
            </a:pPr>
            <a:r>
              <a:rPr lang="en" sz="1200">
                <a:solidFill>
                  <a:srgbClr val="000000"/>
                </a:solidFill>
                <a:latin typeface="Times New Roman"/>
                <a:ea typeface="Times New Roman"/>
                <a:cs typeface="Times New Roman"/>
                <a:sym typeface="Times New Roman"/>
              </a:rPr>
              <a:t>multiorgan failure, etc.)</a:t>
            </a:r>
            <a:endParaRPr sz="1200">
              <a:solidFill>
                <a:srgbClr val="000000"/>
              </a:solidFill>
              <a:latin typeface="Times New Roman"/>
              <a:ea typeface="Times New Roman"/>
              <a:cs typeface="Times New Roman"/>
              <a:sym typeface="Times New Roman"/>
            </a:endParaRPr>
          </a:p>
        </p:txBody>
      </p:sp>
      <p:pic>
        <p:nvPicPr>
          <p:cNvPr id="547" name="Google Shape;547;p40"/>
          <p:cNvPicPr preferRelativeResize="0"/>
          <p:nvPr/>
        </p:nvPicPr>
        <p:blipFill>
          <a:blip r:embed="rId3">
            <a:alphaModFix/>
          </a:blip>
          <a:stretch>
            <a:fillRect/>
          </a:stretch>
        </p:blipFill>
        <p:spPr>
          <a:xfrm>
            <a:off x="1157850" y="1032728"/>
            <a:ext cx="2243251" cy="1639349"/>
          </a:xfrm>
          <a:prstGeom prst="rect">
            <a:avLst/>
          </a:prstGeom>
          <a:noFill/>
          <a:ln>
            <a:noFill/>
          </a:ln>
        </p:spPr>
      </p:pic>
      <p:pic>
        <p:nvPicPr>
          <p:cNvPr id="548" name="Google Shape;548;p40"/>
          <p:cNvPicPr preferRelativeResize="0"/>
          <p:nvPr/>
        </p:nvPicPr>
        <p:blipFill>
          <a:blip r:embed="rId4">
            <a:alphaModFix/>
          </a:blip>
          <a:stretch>
            <a:fillRect/>
          </a:stretch>
        </p:blipFill>
        <p:spPr>
          <a:xfrm>
            <a:off x="3546853" y="1343743"/>
            <a:ext cx="2427800" cy="1151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1"/>
          <p:cNvSpPr txBox="1"/>
          <p:nvPr>
            <p:ph idx="1" type="body"/>
          </p:nvPr>
        </p:nvSpPr>
        <p:spPr>
          <a:xfrm>
            <a:off x="505350" y="57275"/>
            <a:ext cx="5469300" cy="90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A 71 year old gentleman with a history of ischemic heart disease, HTN, DM II</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presents to the ED with altered mental status and slurred speech since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morning. His BP is 190/90, HR 111/min. On exam he has right facial drop,</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slurred speech and left sided arm weakness.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b="1" i="1" lang="en" sz="1200">
                <a:solidFill>
                  <a:srgbClr val="000000"/>
                </a:solidFill>
                <a:latin typeface="Times New Roman"/>
                <a:ea typeface="Times New Roman"/>
                <a:cs typeface="Times New Roman"/>
                <a:sym typeface="Times New Roman"/>
              </a:rPr>
              <a:t>How would you manage this patient?</a:t>
            </a:r>
            <a:endParaRPr b="1" i="1"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u="sng">
                <a:solidFill>
                  <a:srgbClr val="000000"/>
                </a:solidFill>
                <a:latin typeface="Times New Roman"/>
                <a:ea typeface="Times New Roman"/>
                <a:cs typeface="Times New Roman"/>
                <a:sym typeface="Times New Roman"/>
              </a:rPr>
              <a:t>STROKE</a:t>
            </a:r>
            <a:endParaRPr sz="1200" u="sng">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u="sng">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ICU admission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Hemodynamic and neurovitals monitoring.</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Blood pressure control.</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Workup of possible stroke, type, risk factors etc.</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Monitoring and prevention of complications. ( hemorrhage, re stroke, seizures, respiratory failure, etc)</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A 63 year old lady with a history of DM, IHD and previous stroke with no</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deficit has just had a Whipple procedure for pancreatic carcinoma. The surgery</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lasted for 6 hours and was complicated with major bleeding requiring multiple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transfusions.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b="1" i="1" lang="en" sz="1200">
                <a:solidFill>
                  <a:srgbClr val="000000"/>
                </a:solidFill>
                <a:latin typeface="Times New Roman"/>
                <a:ea typeface="Times New Roman"/>
                <a:cs typeface="Times New Roman"/>
                <a:sym typeface="Times New Roman"/>
              </a:rPr>
              <a:t>How would you manage this patient?</a:t>
            </a:r>
            <a:endParaRPr b="1" i="1"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u="sng">
                <a:solidFill>
                  <a:srgbClr val="000000"/>
                </a:solidFill>
                <a:latin typeface="Times New Roman"/>
                <a:ea typeface="Times New Roman"/>
                <a:cs typeface="Times New Roman"/>
                <a:sym typeface="Times New Roman"/>
              </a:rPr>
              <a:t>BLEEDING</a:t>
            </a:r>
            <a:endParaRPr sz="1200" u="sng">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u="sng">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ICU admission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Hemodynamic monitoring.</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Resuscitation with fluids, blood products, and vasopressors.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Monitoring and prevention of complications.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recurrent bleeding.</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leak</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compartment syndrome</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fluid overload</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Post op acute coronary syndrome.</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b="1" lang="en" sz="1200">
                <a:solidFill>
                  <a:srgbClr val="000000"/>
                </a:solidFill>
                <a:latin typeface="Times New Roman"/>
                <a:ea typeface="Times New Roman"/>
                <a:cs typeface="Times New Roman"/>
                <a:sym typeface="Times New Roman"/>
              </a:rPr>
              <a:t>Seven ‘C’s Of Critical Care</a:t>
            </a:r>
            <a:endParaRPr b="1"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C</a:t>
            </a:r>
            <a:r>
              <a:rPr lang="en" sz="1200">
                <a:solidFill>
                  <a:srgbClr val="000000"/>
                </a:solidFill>
                <a:latin typeface="Times New Roman"/>
                <a:ea typeface="Times New Roman"/>
                <a:cs typeface="Times New Roman"/>
                <a:sym typeface="Times New Roman"/>
              </a:rPr>
              <a:t>ompassion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C</a:t>
            </a:r>
            <a:r>
              <a:rPr lang="en" sz="1200">
                <a:solidFill>
                  <a:srgbClr val="000000"/>
                </a:solidFill>
                <a:latin typeface="Times New Roman"/>
                <a:ea typeface="Times New Roman"/>
                <a:cs typeface="Times New Roman"/>
                <a:sym typeface="Times New Roman"/>
              </a:rPr>
              <a:t>ommunication (with patient and family).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C</a:t>
            </a:r>
            <a:r>
              <a:rPr lang="en" sz="1200">
                <a:solidFill>
                  <a:srgbClr val="000000"/>
                </a:solidFill>
                <a:latin typeface="Times New Roman"/>
                <a:ea typeface="Times New Roman"/>
                <a:cs typeface="Times New Roman"/>
                <a:sym typeface="Times New Roman"/>
              </a:rPr>
              <a:t>onsideration (to patients, relatives and colleagues) and avoidance of Conflict.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C</a:t>
            </a:r>
            <a:r>
              <a:rPr lang="en" sz="1200">
                <a:solidFill>
                  <a:srgbClr val="000000"/>
                </a:solidFill>
                <a:latin typeface="Times New Roman"/>
                <a:ea typeface="Times New Roman"/>
                <a:cs typeface="Times New Roman"/>
                <a:sym typeface="Times New Roman"/>
              </a:rPr>
              <a:t>omfort : prevention of suffering</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C</a:t>
            </a:r>
            <a:r>
              <a:rPr lang="en" sz="1200">
                <a:solidFill>
                  <a:srgbClr val="000000"/>
                </a:solidFill>
                <a:latin typeface="Times New Roman"/>
                <a:ea typeface="Times New Roman"/>
                <a:cs typeface="Times New Roman"/>
                <a:sym typeface="Times New Roman"/>
              </a:rPr>
              <a:t>arefulness (avoidance of injury)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C</a:t>
            </a:r>
            <a:r>
              <a:rPr lang="en" sz="1200">
                <a:solidFill>
                  <a:srgbClr val="000000"/>
                </a:solidFill>
                <a:latin typeface="Times New Roman"/>
                <a:ea typeface="Times New Roman"/>
                <a:cs typeface="Times New Roman"/>
                <a:sym typeface="Times New Roman"/>
              </a:rPr>
              <a:t>onsistency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C</a:t>
            </a:r>
            <a:r>
              <a:rPr lang="en" sz="1200">
                <a:solidFill>
                  <a:srgbClr val="000000"/>
                </a:solidFill>
                <a:latin typeface="Times New Roman"/>
                <a:ea typeface="Times New Roman"/>
                <a:cs typeface="Times New Roman"/>
                <a:sym typeface="Times New Roman"/>
              </a:rPr>
              <a:t>losure (ethics and withdrawal of care).</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2"/>
          <p:cNvSpPr txBox="1"/>
          <p:nvPr>
            <p:ph type="title"/>
          </p:nvPr>
        </p:nvSpPr>
        <p:spPr>
          <a:xfrm>
            <a:off x="1204200" y="2571150"/>
            <a:ext cx="4071600" cy="385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Small Bowel Obstruction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3"/>
          <p:cNvSpPr txBox="1"/>
          <p:nvPr>
            <p:ph idx="1" type="body"/>
          </p:nvPr>
        </p:nvSpPr>
        <p:spPr>
          <a:xfrm>
            <a:off x="449850" y="0"/>
            <a:ext cx="5788200" cy="847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Times New Roman"/>
                <a:ea typeface="Times New Roman"/>
                <a:cs typeface="Times New Roman"/>
                <a:sym typeface="Times New Roman"/>
              </a:rPr>
              <a:t>Intestinal Obstruction</a:t>
            </a:r>
            <a:endParaRPr sz="1800">
              <a:solidFill>
                <a:schemeClr val="dk1"/>
              </a:solidFill>
              <a:latin typeface="Times New Roman"/>
              <a:ea typeface="Times New Roman"/>
              <a:cs typeface="Times New Roman"/>
              <a:sym typeface="Times New Roman"/>
            </a:endParaRPr>
          </a:p>
          <a:p>
            <a:pPr indent="0" lvl="0" marL="0" rtl="0" algn="ctr">
              <a:spcBef>
                <a:spcPts val="30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One of the common cause of acute abdomen. May lead to high morbidity and mortality if not treated correctly. It can be classified according to:</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rPr b="1" lang="en" sz="1200">
                <a:solidFill>
                  <a:srgbClr val="000000"/>
                </a:solidFill>
                <a:latin typeface="Times New Roman"/>
                <a:ea typeface="Times New Roman"/>
                <a:cs typeface="Times New Roman"/>
                <a:sym typeface="Times New Roman"/>
              </a:rPr>
              <a:t>(1) Pathology (types):</a:t>
            </a:r>
            <a:r>
              <a:rPr lang="en" sz="1200">
                <a:solidFill>
                  <a:srgbClr val="000000"/>
                </a:solidFill>
                <a:latin typeface="Times New Roman"/>
                <a:ea typeface="Times New Roman"/>
                <a:cs typeface="Times New Roman"/>
                <a:sym typeface="Times New Roman"/>
              </a:rPr>
              <a:t> Dynamic (mechanical) &amp; Adynamic </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rPr b="1" lang="en" sz="1200">
                <a:solidFill>
                  <a:srgbClr val="000000"/>
                </a:solidFill>
                <a:latin typeface="Times New Roman"/>
                <a:ea typeface="Times New Roman"/>
                <a:cs typeface="Times New Roman"/>
                <a:sym typeface="Times New Roman"/>
              </a:rPr>
              <a:t>(2) Pathological changes: </a:t>
            </a:r>
            <a:r>
              <a:rPr lang="en" sz="1200">
                <a:solidFill>
                  <a:srgbClr val="000000"/>
                </a:solidFill>
                <a:latin typeface="Times New Roman"/>
                <a:ea typeface="Times New Roman"/>
                <a:cs typeface="Times New Roman"/>
                <a:sym typeface="Times New Roman"/>
              </a:rPr>
              <a:t>simple, strangulation &amp; closed loop</a:t>
            </a:r>
            <a:endParaRPr b="1"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rPr b="1" lang="en" sz="1200">
                <a:solidFill>
                  <a:srgbClr val="000000"/>
                </a:solidFill>
                <a:latin typeface="Times New Roman"/>
                <a:ea typeface="Times New Roman"/>
                <a:cs typeface="Times New Roman"/>
                <a:sym typeface="Times New Roman"/>
              </a:rPr>
              <a:t>(3) Onset:</a:t>
            </a:r>
            <a:r>
              <a:rPr lang="en" sz="1200">
                <a:solidFill>
                  <a:srgbClr val="000000"/>
                </a:solidFill>
                <a:latin typeface="Times New Roman"/>
                <a:ea typeface="Times New Roman"/>
                <a:cs typeface="Times New Roman"/>
                <a:sym typeface="Times New Roman"/>
              </a:rPr>
              <a:t> acute, chronic, acute on chronic &amp; subacute </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1. </a:t>
            </a:r>
            <a:r>
              <a:rPr lang="en" sz="1400">
                <a:latin typeface="Times New Roman"/>
                <a:ea typeface="Times New Roman"/>
                <a:cs typeface="Times New Roman"/>
                <a:sym typeface="Times New Roman"/>
              </a:rPr>
              <a:t>Pathology (types):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0" lvl="0" marL="0" rtl="0" algn="l">
              <a:spcBef>
                <a:spcPts val="300"/>
              </a:spcBef>
              <a:spcAft>
                <a:spcPts val="0"/>
              </a:spcAft>
              <a:buNone/>
            </a:pPr>
            <a:r>
              <a:rPr b="1" lang="en" sz="1200" u="sng">
                <a:solidFill>
                  <a:srgbClr val="000000"/>
                </a:solidFill>
                <a:latin typeface="Times New Roman"/>
                <a:ea typeface="Times New Roman"/>
                <a:cs typeface="Times New Roman"/>
                <a:sym typeface="Times New Roman"/>
              </a:rPr>
              <a:t>Dynamic (mechanical):</a:t>
            </a:r>
            <a:r>
              <a:rPr b="1" lang="en" sz="1200">
                <a:solidFill>
                  <a:srgbClr val="00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where </a:t>
            </a:r>
            <a:r>
              <a:rPr b="1" lang="en" sz="1200">
                <a:solidFill>
                  <a:srgbClr val="000000"/>
                </a:solidFill>
                <a:latin typeface="Times New Roman"/>
                <a:ea typeface="Times New Roman"/>
                <a:cs typeface="Times New Roman"/>
                <a:sym typeface="Times New Roman"/>
              </a:rPr>
              <a:t>peristalsis is working</a:t>
            </a:r>
            <a:r>
              <a:rPr lang="en" sz="1200">
                <a:solidFill>
                  <a:srgbClr val="000000"/>
                </a:solidFill>
                <a:latin typeface="Times New Roman"/>
                <a:ea typeface="Times New Roman"/>
                <a:cs typeface="Times New Roman"/>
                <a:sym typeface="Times New Roman"/>
              </a:rPr>
              <a:t> against a mechanical obstruction. </a:t>
            </a:r>
            <a:r>
              <a:rPr lang="en" sz="1200">
                <a:solidFill>
                  <a:srgbClr val="6AA84F"/>
                </a:solidFill>
                <a:latin typeface="Times New Roman"/>
                <a:ea typeface="Times New Roman"/>
                <a:cs typeface="Times New Roman"/>
                <a:sym typeface="Times New Roman"/>
              </a:rPr>
              <a:t>Something </a:t>
            </a:r>
            <a:r>
              <a:rPr b="1" lang="en" sz="1200">
                <a:solidFill>
                  <a:srgbClr val="6AA84F"/>
                </a:solidFill>
                <a:latin typeface="Times New Roman"/>
                <a:ea typeface="Times New Roman"/>
                <a:cs typeface="Times New Roman"/>
                <a:sym typeface="Times New Roman"/>
              </a:rPr>
              <a:t>physical</a:t>
            </a:r>
            <a:r>
              <a:rPr lang="en" sz="1200">
                <a:solidFill>
                  <a:srgbClr val="6AA84F"/>
                </a:solidFill>
                <a:latin typeface="Times New Roman"/>
                <a:ea typeface="Times New Roman"/>
                <a:cs typeface="Times New Roman"/>
                <a:sym typeface="Times New Roman"/>
              </a:rPr>
              <a:t> causing obstruction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It can be classified according to:</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chemeClr val="accent6"/>
                </a:solidFill>
                <a:latin typeface="Times New Roman"/>
                <a:ea typeface="Times New Roman"/>
                <a:cs typeface="Times New Roman"/>
                <a:sym typeface="Times New Roman"/>
              </a:rPr>
              <a:t>(A) Anatomy: </a:t>
            </a:r>
            <a:endParaRPr sz="1200">
              <a:solidFill>
                <a:schemeClr val="accent6"/>
              </a:solidFill>
              <a:latin typeface="Times New Roman"/>
              <a:ea typeface="Times New Roman"/>
              <a:cs typeface="Times New Roman"/>
              <a:sym typeface="Times New Roman"/>
            </a:endParaRPr>
          </a:p>
          <a:p>
            <a:pPr indent="-304800" lvl="0" marL="457200" rtl="0" algn="l">
              <a:spcBef>
                <a:spcPts val="300"/>
              </a:spcBef>
              <a:spcAft>
                <a:spcPts val="0"/>
              </a:spcAft>
              <a:buSzPts val="1200"/>
              <a:buFont typeface="Times New Roman"/>
              <a:buChar char="-"/>
            </a:pPr>
            <a:r>
              <a:rPr b="1" lang="en" sz="1200">
                <a:solidFill>
                  <a:srgbClr val="000000"/>
                </a:solidFill>
                <a:latin typeface="Times New Roman"/>
                <a:ea typeface="Times New Roman"/>
                <a:cs typeface="Times New Roman"/>
                <a:sym typeface="Times New Roman"/>
              </a:rPr>
              <a:t>Small bowel obstruction </a:t>
            </a:r>
            <a:r>
              <a:rPr lang="en" sz="1200">
                <a:solidFill>
                  <a:srgbClr val="000000"/>
                </a:solidFill>
                <a:latin typeface="Times New Roman"/>
                <a:ea typeface="Times New Roman"/>
                <a:cs typeface="Times New Roman"/>
                <a:sym typeface="Times New Roman"/>
              </a:rPr>
              <a:t>(SBO) </a:t>
            </a:r>
            <a:r>
              <a:rPr lang="en" sz="1200" u="sng">
                <a:solidFill>
                  <a:srgbClr val="6AA84F"/>
                </a:solidFill>
                <a:latin typeface="Times New Roman"/>
                <a:ea typeface="Times New Roman"/>
                <a:cs typeface="Times New Roman"/>
                <a:sym typeface="Times New Roman"/>
              </a:rPr>
              <a:t>proximal</a:t>
            </a:r>
            <a:endParaRPr sz="1200" u="sng">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AutoNum type="alphaLcPeriod"/>
            </a:pPr>
            <a:r>
              <a:rPr lang="en">
                <a:solidFill>
                  <a:srgbClr val="000000"/>
                </a:solidFill>
                <a:latin typeface="Times New Roman"/>
                <a:ea typeface="Times New Roman"/>
                <a:cs typeface="Times New Roman"/>
                <a:sym typeface="Times New Roman"/>
              </a:rPr>
              <a:t>high -&gt; </a:t>
            </a:r>
            <a:r>
              <a:rPr lang="en">
                <a:solidFill>
                  <a:srgbClr val="CC0000"/>
                </a:solidFill>
                <a:latin typeface="Times New Roman"/>
                <a:ea typeface="Times New Roman"/>
                <a:cs typeface="Times New Roman"/>
                <a:sym typeface="Times New Roman"/>
              </a:rPr>
              <a:t>early</a:t>
            </a:r>
            <a:r>
              <a:rPr lang="en">
                <a:solidFill>
                  <a:srgbClr val="000000"/>
                </a:solidFill>
                <a:latin typeface="Times New Roman"/>
                <a:ea typeface="Times New Roman"/>
                <a:cs typeface="Times New Roman"/>
                <a:sym typeface="Times New Roman"/>
              </a:rPr>
              <a:t> profuse </a:t>
            </a:r>
            <a:r>
              <a:rPr lang="en">
                <a:solidFill>
                  <a:srgbClr val="CC0000"/>
                </a:solidFill>
                <a:latin typeface="Times New Roman"/>
                <a:ea typeface="Times New Roman"/>
                <a:cs typeface="Times New Roman"/>
                <a:sym typeface="Times New Roman"/>
              </a:rPr>
              <a:t>vomiting</a:t>
            </a:r>
            <a:r>
              <a:rPr lang="en">
                <a:solidFill>
                  <a:srgbClr val="000000"/>
                </a:solidFill>
                <a:latin typeface="Times New Roman"/>
                <a:ea typeface="Times New Roman"/>
                <a:cs typeface="Times New Roman"/>
                <a:sym typeface="Times New Roman"/>
              </a:rPr>
              <a:t> </a:t>
            </a:r>
            <a:r>
              <a:rPr lang="en" u="sng">
                <a:solidFill>
                  <a:srgbClr val="000000"/>
                </a:solidFill>
                <a:latin typeface="Times New Roman"/>
                <a:ea typeface="Times New Roman"/>
                <a:cs typeface="Times New Roman"/>
                <a:sym typeface="Times New Roman"/>
              </a:rPr>
              <a:t>rapid dehydration</a:t>
            </a:r>
            <a:endParaRPr u="sng">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AutoNum type="alphaLcPeriod"/>
            </a:pPr>
            <a:r>
              <a:rPr lang="en">
                <a:solidFill>
                  <a:srgbClr val="000000"/>
                </a:solidFill>
                <a:latin typeface="Times New Roman"/>
                <a:ea typeface="Times New Roman"/>
                <a:cs typeface="Times New Roman"/>
                <a:sym typeface="Times New Roman"/>
              </a:rPr>
              <a:t>low-&gt; predominant pain, and central distention, Vomiting delayed, </a:t>
            </a:r>
            <a:r>
              <a:rPr lang="en">
                <a:solidFill>
                  <a:srgbClr val="CC0000"/>
                </a:solidFill>
                <a:latin typeface="Times New Roman"/>
                <a:ea typeface="Times New Roman"/>
                <a:cs typeface="Times New Roman"/>
                <a:sym typeface="Times New Roman"/>
              </a:rPr>
              <a:t>multiple central air-fluid levels seen on AXR </a:t>
            </a: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b="1" lang="en" sz="1200">
                <a:solidFill>
                  <a:srgbClr val="000000"/>
                </a:solidFill>
                <a:latin typeface="Times New Roman"/>
                <a:ea typeface="Times New Roman"/>
                <a:cs typeface="Times New Roman"/>
                <a:sym typeface="Times New Roman"/>
              </a:rPr>
              <a:t>Large bowel obstruction</a:t>
            </a:r>
            <a:r>
              <a:rPr lang="en" sz="1200">
                <a:solidFill>
                  <a:srgbClr val="000000"/>
                </a:solidFill>
                <a:latin typeface="Times New Roman"/>
                <a:ea typeface="Times New Roman"/>
                <a:cs typeface="Times New Roman"/>
                <a:sym typeface="Times New Roman"/>
              </a:rPr>
              <a:t> (LBO) </a:t>
            </a:r>
            <a:r>
              <a:rPr lang="en" sz="1200" u="sng">
                <a:solidFill>
                  <a:srgbClr val="6AA84F"/>
                </a:solidFill>
                <a:latin typeface="Times New Roman"/>
                <a:ea typeface="Times New Roman"/>
                <a:cs typeface="Times New Roman"/>
                <a:sym typeface="Times New Roman"/>
              </a:rPr>
              <a:t>distal</a:t>
            </a: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CC0000"/>
                </a:solidFill>
                <a:latin typeface="Times New Roman"/>
                <a:ea typeface="Times New Roman"/>
                <a:cs typeface="Times New Roman"/>
                <a:sym typeface="Times New Roman"/>
              </a:rPr>
              <a:t>early</a:t>
            </a:r>
            <a:r>
              <a:rPr lang="en" sz="1200">
                <a:solidFill>
                  <a:srgbClr val="000000"/>
                </a:solidFill>
                <a:latin typeface="Times New Roman"/>
                <a:ea typeface="Times New Roman"/>
                <a:cs typeface="Times New Roman"/>
                <a:sym typeface="Times New Roman"/>
              </a:rPr>
              <a:t> pronounced </a:t>
            </a:r>
            <a:r>
              <a:rPr lang="en" sz="1200">
                <a:solidFill>
                  <a:srgbClr val="CC0000"/>
                </a:solidFill>
                <a:latin typeface="Times New Roman"/>
                <a:ea typeface="Times New Roman"/>
                <a:cs typeface="Times New Roman"/>
                <a:sym typeface="Times New Roman"/>
              </a:rPr>
              <a:t>distension</a:t>
            </a:r>
            <a:r>
              <a:rPr lang="en" sz="1200">
                <a:solidFill>
                  <a:srgbClr val="000000"/>
                </a:solidFill>
                <a:latin typeface="Times New Roman"/>
                <a:ea typeface="Times New Roman"/>
                <a:cs typeface="Times New Roman"/>
                <a:sym typeface="Times New Roman"/>
              </a:rPr>
              <a:t>, mild pain vomiting, </a:t>
            </a:r>
            <a:r>
              <a:rPr lang="en" sz="1200" u="sng">
                <a:solidFill>
                  <a:srgbClr val="000000"/>
                </a:solidFill>
                <a:latin typeface="Times New Roman"/>
                <a:ea typeface="Times New Roman"/>
                <a:cs typeface="Times New Roman"/>
                <a:sym typeface="Times New Roman"/>
              </a:rPr>
              <a:t>late dehydration </a:t>
            </a:r>
            <a:r>
              <a:rPr lang="en" sz="1200">
                <a:solidFill>
                  <a:srgbClr val="000000"/>
                </a:solidFill>
                <a:latin typeface="Times New Roman"/>
                <a:ea typeface="Times New Roman"/>
                <a:cs typeface="Times New Roman"/>
                <a:sym typeface="Times New Roman"/>
              </a:rPr>
              <a:t>e.g. carcinoma </a:t>
            </a:r>
            <a:r>
              <a:rPr lang="en" sz="1200">
                <a:solidFill>
                  <a:srgbClr val="6AA84F"/>
                </a:solidFill>
                <a:latin typeface="Times New Roman"/>
                <a:ea typeface="Times New Roman"/>
                <a:cs typeface="Times New Roman"/>
                <a:sym typeface="Times New Roman"/>
              </a:rPr>
              <a:t>common</a:t>
            </a:r>
            <a:r>
              <a:rPr lang="en" sz="1200">
                <a:solidFill>
                  <a:srgbClr val="000000"/>
                </a:solidFill>
                <a:latin typeface="Times New Roman"/>
                <a:ea typeface="Times New Roman"/>
                <a:cs typeface="Times New Roman"/>
                <a:sym typeface="Times New Roman"/>
              </a:rPr>
              <a:t>,  diverticulitis or volvulus</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If obstruction proximal (close early) the space is so small , so it will </a:t>
            </a:r>
            <a:r>
              <a:rPr lang="en" sz="1200">
                <a:solidFill>
                  <a:srgbClr val="6AA84F"/>
                </a:solidFill>
                <a:latin typeface="Times New Roman"/>
                <a:ea typeface="Times New Roman"/>
                <a:cs typeface="Times New Roman"/>
                <a:sym typeface="Times New Roman"/>
              </a:rPr>
              <a:t>filled up quickly, and cause </a:t>
            </a:r>
            <a:r>
              <a:rPr lang="en" sz="1200">
                <a:solidFill>
                  <a:srgbClr val="6AA84F"/>
                </a:solidFill>
                <a:latin typeface="Times New Roman"/>
                <a:ea typeface="Times New Roman"/>
                <a:cs typeface="Times New Roman"/>
                <a:sym typeface="Times New Roman"/>
              </a:rPr>
              <a:t>vomiting &gt; dehydration, while in distal obstruction the </a:t>
            </a:r>
            <a:r>
              <a:rPr lang="en" sz="1200">
                <a:solidFill>
                  <a:srgbClr val="6AA84F"/>
                </a:solidFill>
                <a:latin typeface="Times New Roman"/>
                <a:ea typeface="Times New Roman"/>
                <a:cs typeface="Times New Roman"/>
                <a:sym typeface="Times New Roman"/>
              </a:rPr>
              <a:t>space</a:t>
            </a:r>
            <a:r>
              <a:rPr lang="en" sz="1200">
                <a:solidFill>
                  <a:srgbClr val="6AA84F"/>
                </a:solidFill>
                <a:latin typeface="Times New Roman"/>
                <a:ea typeface="Times New Roman"/>
                <a:cs typeface="Times New Roman"/>
                <a:sym typeface="Times New Roman"/>
              </a:rPr>
              <a:t> is larger therefore it can be easily filled with </a:t>
            </a:r>
            <a:r>
              <a:rPr lang="en" sz="1200">
                <a:solidFill>
                  <a:srgbClr val="6AA84F"/>
                </a:solidFill>
                <a:latin typeface="Times New Roman"/>
                <a:ea typeface="Times New Roman"/>
                <a:cs typeface="Times New Roman"/>
                <a:sym typeface="Times New Roman"/>
              </a:rPr>
              <a:t>bowel</a:t>
            </a:r>
            <a:r>
              <a:rPr lang="en" sz="1200">
                <a:solidFill>
                  <a:srgbClr val="6AA84F"/>
                </a:solidFill>
                <a:latin typeface="Times New Roman"/>
                <a:ea typeface="Times New Roman"/>
                <a:cs typeface="Times New Roman"/>
                <a:sym typeface="Times New Roman"/>
              </a:rPr>
              <a:t> content and causes distension</a:t>
            </a:r>
            <a:endParaRPr sz="1200">
              <a:solidFill>
                <a:srgbClr val="6AA84F"/>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chemeClr val="accent6"/>
                </a:solidFill>
                <a:latin typeface="Times New Roman"/>
                <a:ea typeface="Times New Roman"/>
                <a:cs typeface="Times New Roman"/>
                <a:sym typeface="Times New Roman"/>
              </a:rPr>
              <a:t>(B) Site (lumin): </a:t>
            </a:r>
            <a:endParaRPr sz="1200">
              <a:solidFill>
                <a:schemeClr val="accent6"/>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Intraluminal </a:t>
            </a:r>
            <a:r>
              <a:rPr lang="en" sz="1200">
                <a:solidFill>
                  <a:srgbClr val="6AA84F"/>
                </a:solidFill>
                <a:latin typeface="Times New Roman"/>
                <a:ea typeface="Times New Roman"/>
                <a:cs typeface="Times New Roman"/>
                <a:sym typeface="Times New Roman"/>
              </a:rPr>
              <a:t>inside</a:t>
            </a:r>
            <a:r>
              <a:rPr lang="en" sz="1200">
                <a:solidFill>
                  <a:srgbClr val="000000"/>
                </a:solidFill>
                <a:latin typeface="Times New Roman"/>
                <a:ea typeface="Times New Roman"/>
                <a:cs typeface="Times New Roman"/>
                <a:sym typeface="Times New Roman"/>
              </a:rPr>
              <a:t>: impacted faeces, foreign bodies, gallstones, Bezoars. </a:t>
            </a:r>
            <a:r>
              <a:rPr lang="en" sz="1200">
                <a:solidFill>
                  <a:srgbClr val="6AA84F"/>
                </a:solidFill>
                <a:latin typeface="Times New Roman"/>
                <a:ea typeface="Times New Roman"/>
                <a:cs typeface="Times New Roman"/>
                <a:sym typeface="Times New Roman"/>
              </a:rPr>
              <a:t>Rare</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Intramural </a:t>
            </a:r>
            <a:r>
              <a:rPr lang="en" sz="1200">
                <a:solidFill>
                  <a:srgbClr val="6AA84F"/>
                </a:solidFill>
                <a:latin typeface="Times New Roman"/>
                <a:ea typeface="Times New Roman"/>
                <a:cs typeface="Times New Roman"/>
                <a:sym typeface="Times New Roman"/>
              </a:rPr>
              <a:t>bowel wall</a:t>
            </a:r>
            <a:r>
              <a:rPr lang="en" sz="1200">
                <a:solidFill>
                  <a:srgbClr val="000000"/>
                </a:solidFill>
                <a:latin typeface="Times New Roman"/>
                <a:ea typeface="Times New Roman"/>
                <a:cs typeface="Times New Roman"/>
                <a:sym typeface="Times New Roman"/>
              </a:rPr>
              <a:t> : tumors, inflammatory strictures. </a:t>
            </a:r>
            <a:r>
              <a:rPr lang="en" sz="1200">
                <a:solidFill>
                  <a:srgbClr val="6AA84F"/>
                </a:solidFill>
                <a:latin typeface="Times New Roman"/>
                <a:ea typeface="Times New Roman"/>
                <a:cs typeface="Times New Roman"/>
                <a:sym typeface="Times New Roman"/>
              </a:rPr>
              <a:t>Common</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Extramural </a:t>
            </a:r>
            <a:r>
              <a:rPr lang="en" sz="1200">
                <a:solidFill>
                  <a:srgbClr val="6AA84F"/>
                </a:solidFill>
                <a:latin typeface="Times New Roman"/>
                <a:ea typeface="Times New Roman"/>
                <a:cs typeface="Times New Roman"/>
                <a:sym typeface="Times New Roman"/>
              </a:rPr>
              <a:t>outside</a:t>
            </a:r>
            <a:r>
              <a:rPr lang="en" sz="1200">
                <a:solidFill>
                  <a:srgbClr val="000000"/>
                </a:solidFill>
                <a:latin typeface="Times New Roman"/>
                <a:ea typeface="Times New Roman"/>
                <a:cs typeface="Times New Roman"/>
                <a:sym typeface="Times New Roman"/>
              </a:rPr>
              <a:t>: adhesion, hernias, volvulus </a:t>
            </a:r>
            <a:r>
              <a:rPr lang="en" sz="1200">
                <a:solidFill>
                  <a:srgbClr val="6AA84F"/>
                </a:solidFill>
                <a:latin typeface="Times New Roman"/>
                <a:ea typeface="Times New Roman"/>
                <a:cs typeface="Times New Roman"/>
                <a:sym typeface="Times New Roman"/>
              </a:rPr>
              <a:t>(loop of intestine twists around itself)</a:t>
            </a:r>
            <a:r>
              <a:rPr lang="en" sz="1200">
                <a:solidFill>
                  <a:srgbClr val="000000"/>
                </a:solidFill>
                <a:latin typeface="Times New Roman"/>
                <a:ea typeface="Times New Roman"/>
                <a:cs typeface="Times New Roman"/>
                <a:sym typeface="Times New Roman"/>
              </a:rPr>
              <a:t>, intussusception, tumors</a:t>
            </a:r>
            <a:endParaRPr b="1" sz="1200" u="sng">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b="1" lang="en" sz="1200" u="sng">
                <a:solidFill>
                  <a:srgbClr val="000000"/>
                </a:solidFill>
                <a:latin typeface="Times New Roman"/>
                <a:ea typeface="Times New Roman"/>
                <a:cs typeface="Times New Roman"/>
                <a:sym typeface="Times New Roman"/>
              </a:rPr>
              <a:t>Adynamic</a:t>
            </a:r>
            <a:r>
              <a:rPr lang="en" sz="1200">
                <a:solidFill>
                  <a:srgbClr val="000000"/>
                </a:solidFill>
                <a:latin typeface="Times New Roman"/>
                <a:ea typeface="Times New Roman"/>
                <a:cs typeface="Times New Roman"/>
                <a:sym typeface="Times New Roman"/>
              </a:rPr>
              <a:t>: </a:t>
            </a:r>
            <a:r>
              <a:rPr b="1" lang="en" sz="1200">
                <a:solidFill>
                  <a:srgbClr val="CC0000"/>
                </a:solidFill>
                <a:latin typeface="Times New Roman"/>
                <a:ea typeface="Times New Roman"/>
                <a:cs typeface="Times New Roman"/>
                <a:sym typeface="Times New Roman"/>
              </a:rPr>
              <a:t>mechanical element is absent.</a:t>
            </a:r>
            <a:r>
              <a:rPr lang="en" sz="1200">
                <a:solidFill>
                  <a:srgbClr val="000000"/>
                </a:solidFill>
                <a:latin typeface="Times New Roman"/>
                <a:ea typeface="Times New Roman"/>
                <a:cs typeface="Times New Roman"/>
                <a:sym typeface="Times New Roman"/>
              </a:rPr>
              <a:t> </a:t>
            </a:r>
            <a:r>
              <a:rPr lang="en" sz="1200">
                <a:solidFill>
                  <a:srgbClr val="6AA84F"/>
                </a:solidFill>
                <a:latin typeface="Times New Roman"/>
                <a:ea typeface="Times New Roman"/>
                <a:cs typeface="Times New Roman"/>
                <a:sym typeface="Times New Roman"/>
              </a:rPr>
              <a:t>Functioning as obstruction </a:t>
            </a:r>
            <a:endParaRPr sz="1200">
              <a:solidFill>
                <a:srgbClr val="6AA84F"/>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rgbClr val="000000"/>
                </a:solidFill>
                <a:latin typeface="Times New Roman"/>
                <a:ea typeface="Times New Roman"/>
                <a:cs typeface="Times New Roman"/>
                <a:sym typeface="Times New Roman"/>
              </a:rPr>
              <a:t>- </a:t>
            </a:r>
            <a:r>
              <a:rPr b="1" lang="en" sz="1200">
                <a:solidFill>
                  <a:srgbClr val="000000"/>
                </a:solidFill>
                <a:latin typeface="Times New Roman"/>
                <a:ea typeface="Times New Roman"/>
                <a:cs typeface="Times New Roman"/>
                <a:sym typeface="Times New Roman"/>
              </a:rPr>
              <a:t>Peristalsis my be absent</a:t>
            </a:r>
            <a:r>
              <a:rPr lang="en" sz="1200">
                <a:solidFill>
                  <a:srgbClr val="000000"/>
                </a:solidFill>
                <a:latin typeface="Times New Roman"/>
                <a:ea typeface="Times New Roman"/>
                <a:cs typeface="Times New Roman"/>
                <a:sym typeface="Times New Roman"/>
              </a:rPr>
              <a:t> (paralytic ileus)</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rgbClr val="000000"/>
                </a:solidFill>
                <a:latin typeface="Times New Roman"/>
                <a:ea typeface="Times New Roman"/>
                <a:cs typeface="Times New Roman"/>
                <a:sym typeface="Times New Roman"/>
              </a:rPr>
              <a:t>- May be present in non propulsive form. (mesenteric vascular occlusion or pseudo-obstruction)</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t/>
            </a:r>
            <a:endParaRPr b="1"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2. </a:t>
            </a:r>
            <a:r>
              <a:rPr lang="en" sz="1400">
                <a:latin typeface="Times New Roman"/>
                <a:ea typeface="Times New Roman"/>
                <a:cs typeface="Times New Roman"/>
                <a:sym typeface="Times New Roman"/>
              </a:rPr>
              <a:t>Pathological changes: </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Simple: </a:t>
            </a:r>
            <a:r>
              <a:rPr lang="en" sz="1200">
                <a:solidFill>
                  <a:srgbClr val="000000"/>
                </a:solidFill>
                <a:latin typeface="Times New Roman"/>
                <a:ea typeface="Times New Roman"/>
                <a:cs typeface="Times New Roman"/>
                <a:sym typeface="Times New Roman"/>
              </a:rPr>
              <a:t>blockage </a:t>
            </a:r>
            <a:r>
              <a:rPr lang="en" sz="1200">
                <a:solidFill>
                  <a:srgbClr val="000000"/>
                </a:solidFill>
                <a:latin typeface="Times New Roman"/>
                <a:ea typeface="Times New Roman"/>
                <a:cs typeface="Times New Roman"/>
                <a:sym typeface="Times New Roman"/>
              </a:rPr>
              <a:t>without interfering with vascular supply </a:t>
            </a:r>
            <a:r>
              <a:rPr lang="en" sz="1200">
                <a:solidFill>
                  <a:srgbClr val="6AA84F"/>
                </a:solidFill>
                <a:latin typeface="Times New Roman"/>
                <a:ea typeface="Times New Roman"/>
                <a:cs typeface="Times New Roman"/>
                <a:sym typeface="Times New Roman"/>
              </a:rPr>
              <a:t>patient stable</a:t>
            </a: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Strangulation:</a:t>
            </a:r>
            <a:r>
              <a:rPr lang="en" sz="1200">
                <a:solidFill>
                  <a:srgbClr val="00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significant impairment of blood supply</a:t>
            </a:r>
            <a:r>
              <a:rPr b="1" lang="en" sz="1200">
                <a:solidFill>
                  <a:srgbClr val="00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most commonly associated with hernia, volvulus, intussusception, </a:t>
            </a:r>
            <a:r>
              <a:rPr lang="en" sz="1200">
                <a:solidFill>
                  <a:srgbClr val="000000"/>
                </a:solidFill>
                <a:latin typeface="Times New Roman"/>
                <a:ea typeface="Times New Roman"/>
                <a:cs typeface="Times New Roman"/>
                <a:sym typeface="Times New Roman"/>
              </a:rPr>
              <a:t>mesenteric</a:t>
            </a:r>
            <a:r>
              <a:rPr lang="en" sz="1200">
                <a:solidFill>
                  <a:srgbClr val="000000"/>
                </a:solidFill>
                <a:latin typeface="Times New Roman"/>
                <a:ea typeface="Times New Roman"/>
                <a:cs typeface="Times New Roman"/>
                <a:sym typeface="Times New Roman"/>
              </a:rPr>
              <a:t> infarction, adhesions/Bands surgical emergency </a:t>
            </a:r>
            <a:r>
              <a:rPr lang="en" sz="1200">
                <a:solidFill>
                  <a:srgbClr val="6AA84F"/>
                </a:solidFill>
                <a:latin typeface="Times New Roman"/>
                <a:ea typeface="Times New Roman"/>
                <a:cs typeface="Times New Roman"/>
                <a:sym typeface="Times New Roman"/>
              </a:rPr>
              <a:t>patient sick </a:t>
            </a:r>
            <a:r>
              <a:rPr lang="en" sz="1000">
                <a:solidFill>
                  <a:srgbClr val="999999"/>
                </a:solidFill>
                <a:latin typeface="Times New Roman"/>
                <a:ea typeface="Times New Roman"/>
                <a:cs typeface="Times New Roman"/>
                <a:sym typeface="Times New Roman"/>
              </a:rPr>
              <a:t>Tachy, signs of acute abdomen, rebound tenderness</a:t>
            </a:r>
            <a:endParaRPr sz="10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Closed loop obstruction</a:t>
            </a:r>
            <a:r>
              <a:rPr lang="en" sz="1200">
                <a:solidFill>
                  <a:srgbClr val="000000"/>
                </a:solidFill>
                <a:latin typeface="Times New Roman"/>
                <a:ea typeface="Times New Roman"/>
                <a:cs typeface="Times New Roman"/>
                <a:sym typeface="Times New Roman"/>
              </a:rPr>
              <a:t>: bowel is</a:t>
            </a:r>
            <a:r>
              <a:rPr lang="en" sz="1200">
                <a:solidFill>
                  <a:srgbClr val="000000"/>
                </a:solidFill>
                <a:latin typeface="Times New Roman"/>
                <a:ea typeface="Times New Roman"/>
                <a:cs typeface="Times New Roman"/>
                <a:sym typeface="Times New Roman"/>
              </a:rPr>
              <a:t> </a:t>
            </a:r>
            <a:r>
              <a:rPr lang="en" sz="1200">
                <a:solidFill>
                  <a:srgbClr val="CC0000"/>
                </a:solidFill>
                <a:latin typeface="Times New Roman"/>
                <a:ea typeface="Times New Roman"/>
                <a:cs typeface="Times New Roman"/>
                <a:sym typeface="Times New Roman"/>
              </a:rPr>
              <a:t>obstructed at both the proximal &amp; distal</a:t>
            </a:r>
            <a:r>
              <a:rPr lang="en" sz="1200">
                <a:solidFill>
                  <a:srgbClr val="00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end </a:t>
            </a:r>
            <a:r>
              <a:rPr lang="en" sz="1200">
                <a:solidFill>
                  <a:srgbClr val="6AA84F"/>
                </a:solidFill>
                <a:latin typeface="Times New Roman"/>
                <a:ea typeface="Times New Roman"/>
                <a:cs typeface="Times New Roman"/>
                <a:sym typeface="Times New Roman"/>
              </a:rPr>
              <a:t>(This is worse because this loop will get dilated then ischemic then it will perforate)</a:t>
            </a:r>
            <a:endParaRPr b="1" sz="14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4"/>
          <p:cNvSpPr txBox="1"/>
          <p:nvPr>
            <p:ph idx="1" type="body"/>
          </p:nvPr>
        </p:nvSpPr>
        <p:spPr>
          <a:xfrm>
            <a:off x="429150" y="133475"/>
            <a:ext cx="5793900" cy="62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3. </a:t>
            </a:r>
            <a:r>
              <a:rPr lang="en" sz="1400">
                <a:latin typeface="Times New Roman"/>
                <a:ea typeface="Times New Roman"/>
                <a:cs typeface="Times New Roman"/>
                <a:sym typeface="Times New Roman"/>
              </a:rPr>
              <a:t>Onset: </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u="sng">
                <a:solidFill>
                  <a:srgbClr val="000000"/>
                </a:solidFill>
                <a:latin typeface="Times New Roman"/>
                <a:ea typeface="Times New Roman"/>
                <a:cs typeface="Times New Roman"/>
                <a:sym typeface="Times New Roman"/>
              </a:rPr>
              <a:t>Acute</a:t>
            </a:r>
            <a:r>
              <a:rPr lang="en" sz="1200">
                <a:solidFill>
                  <a:srgbClr val="000000"/>
                </a:solidFill>
                <a:latin typeface="Times New Roman"/>
                <a:ea typeface="Times New Roman"/>
                <a:cs typeface="Times New Roman"/>
                <a:sym typeface="Times New Roman"/>
              </a:rPr>
              <a:t> obstruction:- </a:t>
            </a:r>
            <a:r>
              <a:rPr b="1" lang="en" sz="1200">
                <a:solidFill>
                  <a:srgbClr val="000000"/>
                </a:solidFill>
                <a:latin typeface="Times New Roman"/>
                <a:ea typeface="Times New Roman"/>
                <a:cs typeface="Times New Roman"/>
                <a:sym typeface="Times New Roman"/>
              </a:rPr>
              <a:t>usually in small bowel</a:t>
            </a:r>
            <a:endParaRPr b="1"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obstruction with severe colicky central abdominal pain, distension, early vomiting and constipation.</a:t>
            </a:r>
            <a:endParaRPr>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u="sng">
                <a:solidFill>
                  <a:srgbClr val="000000"/>
                </a:solidFill>
                <a:latin typeface="Times New Roman"/>
                <a:ea typeface="Times New Roman"/>
                <a:cs typeface="Times New Roman"/>
                <a:sym typeface="Times New Roman"/>
              </a:rPr>
              <a:t>Chronic</a:t>
            </a:r>
            <a:r>
              <a:rPr lang="en" sz="1200">
                <a:solidFill>
                  <a:srgbClr val="000000"/>
                </a:solidFill>
                <a:latin typeface="Times New Roman"/>
                <a:ea typeface="Times New Roman"/>
                <a:cs typeface="Times New Roman"/>
                <a:sym typeface="Times New Roman"/>
              </a:rPr>
              <a:t> obstruction: -</a:t>
            </a:r>
            <a:r>
              <a:rPr b="1" lang="en" sz="1200">
                <a:solidFill>
                  <a:srgbClr val="000000"/>
                </a:solidFill>
                <a:latin typeface="Times New Roman"/>
                <a:ea typeface="Times New Roman"/>
                <a:cs typeface="Times New Roman"/>
                <a:sym typeface="Times New Roman"/>
              </a:rPr>
              <a:t>usually in large bowel</a:t>
            </a:r>
            <a:endParaRPr b="1"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lower abdominal colic &amp; constipation followed by distension.</a:t>
            </a:r>
            <a:endParaRPr>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u="sng">
                <a:solidFill>
                  <a:srgbClr val="000000"/>
                </a:solidFill>
                <a:latin typeface="Times New Roman"/>
                <a:ea typeface="Times New Roman"/>
                <a:cs typeface="Times New Roman"/>
                <a:sym typeface="Times New Roman"/>
              </a:rPr>
              <a:t>Acute on chronic:</a:t>
            </a:r>
            <a:r>
              <a:rPr lang="en" sz="1200">
                <a:solidFill>
                  <a:srgbClr val="000000"/>
                </a:solidFill>
                <a:latin typeface="Times New Roman"/>
                <a:ea typeface="Times New Roman"/>
                <a:cs typeface="Times New Roman"/>
                <a:sym typeface="Times New Roman"/>
              </a:rPr>
              <a:t> </a:t>
            </a:r>
            <a:r>
              <a:rPr lang="en" sz="1200">
                <a:solidFill>
                  <a:srgbClr val="93C47D"/>
                </a:solidFill>
                <a:latin typeface="Times New Roman"/>
                <a:ea typeface="Times New Roman"/>
                <a:cs typeface="Times New Roman"/>
                <a:sym typeface="Times New Roman"/>
              </a:rPr>
              <a:t>usually masses (cancer) </a:t>
            </a:r>
            <a:r>
              <a:rPr lang="en" sz="1200">
                <a:solidFill>
                  <a:srgbClr val="000000"/>
                </a:solidFill>
                <a:latin typeface="Times New Roman"/>
                <a:ea typeface="Times New Roman"/>
                <a:cs typeface="Times New Roman"/>
                <a:sym typeface="Times New Roman"/>
              </a:rPr>
              <a:t>short history of distension &amp; vomiting against background of pain &amp; constipation, </a:t>
            </a:r>
            <a:r>
              <a:rPr lang="en" sz="1200">
                <a:solidFill>
                  <a:srgbClr val="93C47D"/>
                </a:solidFill>
                <a:latin typeface="Times New Roman"/>
                <a:ea typeface="Times New Roman"/>
                <a:cs typeface="Times New Roman"/>
                <a:sym typeface="Times New Roman"/>
              </a:rPr>
              <a:t>masses narrowing the lumen (without close it) then suddenly enlarged cause obstruction</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u="sng">
                <a:solidFill>
                  <a:srgbClr val="000000"/>
                </a:solidFill>
                <a:latin typeface="Times New Roman"/>
                <a:ea typeface="Times New Roman"/>
                <a:cs typeface="Times New Roman"/>
                <a:sym typeface="Times New Roman"/>
              </a:rPr>
              <a:t>Subacute</a:t>
            </a:r>
            <a:r>
              <a:rPr lang="en" sz="1200">
                <a:solidFill>
                  <a:srgbClr val="000000"/>
                </a:solidFill>
                <a:latin typeface="Times New Roman"/>
                <a:ea typeface="Times New Roman"/>
                <a:cs typeface="Times New Roman"/>
                <a:sym typeface="Times New Roman"/>
              </a:rPr>
              <a:t> obstruction: incomplete obstruction.</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b="1" sz="14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Causes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Adhesions- 40%</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Tumors -15%</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Inflammatory- 15%</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Obstructed hernia-12%</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Intraluminal-10%</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Miscellaneous -8%</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0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Pathophysiology</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u="sng">
                <a:solidFill>
                  <a:srgbClr val="000000"/>
                </a:solidFill>
                <a:latin typeface="Times New Roman"/>
                <a:ea typeface="Times New Roman"/>
                <a:cs typeface="Times New Roman"/>
                <a:sym typeface="Times New Roman"/>
              </a:rPr>
              <a:t>Proximal to obstruction</a:t>
            </a:r>
            <a:endParaRPr sz="1200" u="sng">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rgbClr val="000000"/>
                </a:solidFill>
                <a:latin typeface="Times New Roman"/>
                <a:ea typeface="Times New Roman"/>
                <a:cs typeface="Times New Roman"/>
                <a:sym typeface="Times New Roman"/>
              </a:rPr>
              <a:t>Increased fluid secretion abdominal distention, Accumulation of gas  abdominal distention, Increased intraluminal pressure </a:t>
            </a:r>
            <a:r>
              <a:rPr lang="en" sz="1200">
                <a:solidFill>
                  <a:srgbClr val="93C47D"/>
                </a:solidFill>
                <a:latin typeface="Times New Roman"/>
                <a:ea typeface="Times New Roman"/>
                <a:cs typeface="Times New Roman"/>
                <a:sym typeface="Times New Roman"/>
              </a:rPr>
              <a:t>(may lead to venous congestion → ischemia)</a:t>
            </a:r>
            <a:r>
              <a:rPr lang="en" sz="1200">
                <a:solidFill>
                  <a:srgbClr val="000000"/>
                </a:solidFill>
                <a:latin typeface="Times New Roman"/>
                <a:ea typeface="Times New Roman"/>
                <a:cs typeface="Times New Roman"/>
                <a:sym typeface="Times New Roman"/>
              </a:rPr>
              <a:t>, Vomiting, Dehydration, Dilatation of bowel, Reflex contraction of smooth muscle → colicky pain, </a:t>
            </a:r>
            <a:r>
              <a:rPr lang="en" sz="1200">
                <a:solidFill>
                  <a:srgbClr val="CC0000"/>
                </a:solidFill>
                <a:latin typeface="Times New Roman"/>
                <a:ea typeface="Times New Roman"/>
                <a:cs typeface="Times New Roman"/>
                <a:sym typeface="Times New Roman"/>
              </a:rPr>
              <a:t>Increased peristalsis to overcome obstruction → increased bowel sounds, </a:t>
            </a:r>
            <a:r>
              <a:rPr lang="en" sz="1200">
                <a:solidFill>
                  <a:srgbClr val="000000"/>
                </a:solidFill>
                <a:latin typeface="Times New Roman"/>
                <a:ea typeface="Times New Roman"/>
                <a:cs typeface="Times New Roman"/>
                <a:sym typeface="Times New Roman"/>
              </a:rPr>
              <a:t>If obstruction not overcome → bowel atony, Decreased reabsorption with time and flaccidity to prevent vascular damage from high pressure</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u="sng">
                <a:solidFill>
                  <a:srgbClr val="000000"/>
                </a:solidFill>
                <a:latin typeface="Times New Roman"/>
                <a:ea typeface="Times New Roman"/>
                <a:cs typeface="Times New Roman"/>
                <a:sym typeface="Times New Roman"/>
              </a:rPr>
              <a:t>Distal to obstruction: </a:t>
            </a:r>
            <a:r>
              <a:rPr lang="en" sz="1200">
                <a:solidFill>
                  <a:srgbClr val="000000"/>
                </a:solidFill>
                <a:latin typeface="Times New Roman"/>
                <a:ea typeface="Times New Roman"/>
                <a:cs typeface="Times New Roman"/>
                <a:sym typeface="Times New Roman"/>
              </a:rPr>
              <a:t>nothing is passed &amp; bowel collapse → constipation</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0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Symptoms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The four cardinal features of intestinal obstruction:</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Abdominal pain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Vomiting</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Distension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Constipation </a:t>
            </a:r>
            <a:r>
              <a:rPr lang="en" sz="1200">
                <a:solidFill>
                  <a:srgbClr val="93C47D"/>
                </a:solidFill>
                <a:latin typeface="Times New Roman"/>
                <a:ea typeface="Times New Roman"/>
                <a:cs typeface="Times New Roman"/>
                <a:sym typeface="Times New Roman"/>
              </a:rPr>
              <a:t>(diarrhea 1-2 days then constipation)</a:t>
            </a:r>
            <a:endParaRPr sz="1200">
              <a:solidFill>
                <a:srgbClr val="93C47D"/>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Vary according to:-</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location of obstruction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Duration of obstruction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underlying pathology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intestinal ischemia </a:t>
            </a:r>
            <a:r>
              <a:rPr lang="en" sz="1200">
                <a:solidFill>
                  <a:srgbClr val="93C47D"/>
                </a:solidFill>
                <a:latin typeface="Times New Roman"/>
                <a:ea typeface="Times New Roman"/>
                <a:cs typeface="Times New Roman"/>
                <a:sym typeface="Times New Roman"/>
              </a:rPr>
              <a:t>(complication) </a:t>
            </a:r>
            <a:endParaRPr sz="1200">
              <a:solidFill>
                <a:srgbClr val="93C47D"/>
              </a:solidFill>
              <a:latin typeface="Times New Roman"/>
              <a:ea typeface="Times New Roman"/>
              <a:cs typeface="Times New Roman"/>
              <a:sym typeface="Times New Roman"/>
            </a:endParaRPr>
          </a:p>
        </p:txBody>
      </p:sp>
      <p:sp>
        <p:nvSpPr>
          <p:cNvPr id="569" name="Google Shape;569;p44"/>
          <p:cNvSpPr txBox="1"/>
          <p:nvPr/>
        </p:nvSpPr>
        <p:spPr>
          <a:xfrm>
            <a:off x="2428875" y="3005150"/>
            <a:ext cx="3905400" cy="1146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93C47D"/>
              </a:buClr>
              <a:buSzPts val="1200"/>
              <a:buFont typeface="Times New Roman"/>
              <a:buChar char="●"/>
            </a:pPr>
            <a:r>
              <a:rPr lang="en" sz="1200">
                <a:solidFill>
                  <a:srgbClr val="93C47D"/>
                </a:solidFill>
                <a:latin typeface="Times New Roman"/>
                <a:ea typeface="Times New Roman"/>
                <a:cs typeface="Times New Roman"/>
                <a:sym typeface="Times New Roman"/>
              </a:rPr>
              <a:t>60 years old, virgin abdomen, distention, “chronic symptoms” vomiting &amp; constipation → </a:t>
            </a:r>
            <a:r>
              <a:rPr b="1" lang="en" sz="1200">
                <a:solidFill>
                  <a:srgbClr val="93C47D"/>
                </a:solidFill>
                <a:latin typeface="Times New Roman"/>
                <a:ea typeface="Times New Roman"/>
                <a:cs typeface="Times New Roman"/>
                <a:sym typeface="Times New Roman"/>
              </a:rPr>
              <a:t>malignancy</a:t>
            </a:r>
            <a:endParaRPr b="1"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93C47D"/>
              </a:buClr>
              <a:buSzPts val="1200"/>
              <a:buFont typeface="Times New Roman"/>
              <a:buChar char="●"/>
            </a:pPr>
            <a:r>
              <a:rPr lang="en" sz="1200">
                <a:solidFill>
                  <a:srgbClr val="93C47D"/>
                </a:solidFill>
                <a:latin typeface="Times New Roman"/>
                <a:ea typeface="Times New Roman"/>
                <a:cs typeface="Times New Roman"/>
                <a:sym typeface="Times New Roman"/>
              </a:rPr>
              <a:t>Many surgeries before, previous obstruction, presents with obstruction → </a:t>
            </a:r>
            <a:r>
              <a:rPr b="1" lang="en" sz="1200">
                <a:solidFill>
                  <a:srgbClr val="93C47D"/>
                </a:solidFill>
                <a:latin typeface="Times New Roman"/>
                <a:ea typeface="Times New Roman"/>
                <a:cs typeface="Times New Roman"/>
                <a:sym typeface="Times New Roman"/>
              </a:rPr>
              <a:t>Adhesions</a:t>
            </a:r>
            <a:endParaRPr b="1" sz="1200">
              <a:solidFill>
                <a:srgbClr val="93C47D"/>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93C47D"/>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5"/>
          <p:cNvSpPr txBox="1"/>
          <p:nvPr>
            <p:ph idx="1" type="body"/>
          </p:nvPr>
        </p:nvSpPr>
        <p:spPr>
          <a:xfrm>
            <a:off x="505350" y="285875"/>
            <a:ext cx="5836800" cy="7593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accent6"/>
              </a:buClr>
              <a:buSzPts val="1200"/>
              <a:buFont typeface="Times New Roman"/>
              <a:buAutoNum type="arabicPeriod"/>
            </a:pPr>
            <a:r>
              <a:rPr lang="en" sz="1200">
                <a:solidFill>
                  <a:schemeClr val="accent6"/>
                </a:solidFill>
                <a:latin typeface="Times New Roman"/>
                <a:ea typeface="Times New Roman"/>
                <a:cs typeface="Times New Roman"/>
                <a:sym typeface="Times New Roman"/>
              </a:rPr>
              <a:t>Abdominal pain</a:t>
            </a:r>
            <a:endParaRPr sz="1200">
              <a:solidFill>
                <a:schemeClr val="accent6"/>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 colicky </a:t>
            </a:r>
            <a:r>
              <a:rPr lang="en" sz="1200">
                <a:solidFill>
                  <a:srgbClr val="93C47D"/>
                </a:solidFill>
                <a:latin typeface="Times New Roman"/>
                <a:ea typeface="Times New Roman"/>
                <a:cs typeface="Times New Roman"/>
                <a:sym typeface="Times New Roman"/>
              </a:rPr>
              <a:t>not peritonitis</a:t>
            </a:r>
            <a:r>
              <a:rPr lang="en" sz="1200">
                <a:solidFill>
                  <a:srgbClr val="000000"/>
                </a:solidFill>
                <a:latin typeface="Times New Roman"/>
                <a:ea typeface="Times New Roman"/>
                <a:cs typeface="Times New Roman"/>
                <a:sym typeface="Times New Roman"/>
              </a:rPr>
              <a:t> in nature, around the umbilicus in SBO while in the  lower abdomen in LBO</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CC0000"/>
                </a:solidFill>
                <a:latin typeface="Times New Roman"/>
                <a:ea typeface="Times New Roman"/>
                <a:cs typeface="Times New Roman"/>
                <a:sym typeface="Times New Roman"/>
              </a:rPr>
              <a:t>- if it becomes continuous, think about perforation or strangulation.</a:t>
            </a:r>
            <a:endParaRPr sz="1200">
              <a:solidFill>
                <a:srgbClr val="CC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 does not usually occurs in paralytic ileus.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000">
                <a:solidFill>
                  <a:srgbClr val="9E9E9E"/>
                </a:solidFill>
                <a:latin typeface="Times New Roman"/>
                <a:ea typeface="Times New Roman"/>
                <a:cs typeface="Times New Roman"/>
                <a:sym typeface="Times New Roman"/>
              </a:rPr>
              <a:t>Pain in abdomen unless there is itis (peri, cholycy, appendicitis) they will have visceral pain</a:t>
            </a:r>
            <a:endParaRPr sz="1000">
              <a:solidFill>
                <a:srgbClr val="9E9E9E"/>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chemeClr val="accent6"/>
              </a:buClr>
              <a:buSzPts val="1200"/>
              <a:buFont typeface="Times New Roman"/>
              <a:buAutoNum type="arabicPeriod"/>
            </a:pPr>
            <a:r>
              <a:rPr lang="en" sz="1200">
                <a:solidFill>
                  <a:schemeClr val="accent6"/>
                </a:solidFill>
                <a:latin typeface="Times New Roman"/>
                <a:ea typeface="Times New Roman"/>
                <a:cs typeface="Times New Roman"/>
                <a:sym typeface="Times New Roman"/>
              </a:rPr>
              <a:t>Vomiting</a:t>
            </a:r>
            <a:endParaRPr sz="1200">
              <a:solidFill>
                <a:schemeClr val="accent6"/>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starts early in SBO and late in LBO</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 As obstruction progresses vomitus alters from digested food to faeculent due to enteric bacterial overgrowth</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chemeClr val="accent6"/>
              </a:buClr>
              <a:buSzPts val="1200"/>
              <a:buFont typeface="Times New Roman"/>
              <a:buAutoNum type="arabicPeriod"/>
            </a:pPr>
            <a:r>
              <a:rPr lang="en" sz="1200">
                <a:solidFill>
                  <a:schemeClr val="accent6"/>
                </a:solidFill>
                <a:latin typeface="Times New Roman"/>
                <a:ea typeface="Times New Roman"/>
                <a:cs typeface="Times New Roman"/>
                <a:sym typeface="Times New Roman"/>
              </a:rPr>
              <a:t>Distension</a:t>
            </a:r>
            <a:endParaRPr sz="1200">
              <a:solidFill>
                <a:schemeClr val="accent6"/>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-more with large bowel obstruction (LBO)</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u="sng">
                <a:solidFill>
                  <a:srgbClr val="000000"/>
                </a:solidFill>
                <a:latin typeface="Times New Roman"/>
                <a:ea typeface="Times New Roman"/>
                <a:cs typeface="Times New Roman"/>
                <a:sym typeface="Times New Roman"/>
              </a:rPr>
              <a:t>In strangulation:</a:t>
            </a:r>
            <a:r>
              <a:rPr lang="en" sz="1000">
                <a:solidFill>
                  <a:srgbClr val="9E9E9E"/>
                </a:solidFill>
                <a:latin typeface="Times New Roman"/>
                <a:ea typeface="Times New Roman"/>
                <a:cs typeface="Times New Roman"/>
                <a:sym typeface="Times New Roman"/>
              </a:rPr>
              <a:t> You need to know how sick the patient is How? By these signs</a:t>
            </a:r>
            <a:endParaRPr sz="1000">
              <a:solidFill>
                <a:srgbClr val="9E9E9E"/>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severe constant abdominal pain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fever</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tachycardia </a:t>
            </a:r>
            <a:r>
              <a:rPr lang="en" sz="1200">
                <a:solidFill>
                  <a:srgbClr val="93C47D"/>
                </a:solidFill>
                <a:latin typeface="Times New Roman"/>
                <a:ea typeface="Times New Roman"/>
                <a:cs typeface="Times New Roman"/>
                <a:sym typeface="Times New Roman"/>
              </a:rPr>
              <a:t>(if not responding to fluids)  </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tenderness with rigidity/rebound tenderness </a:t>
            </a:r>
            <a:r>
              <a:rPr lang="en" sz="1200">
                <a:solidFill>
                  <a:srgbClr val="93C47D"/>
                </a:solidFill>
                <a:latin typeface="Times New Roman"/>
                <a:ea typeface="Times New Roman"/>
                <a:cs typeface="Times New Roman"/>
                <a:sym typeface="Times New Roman"/>
              </a:rPr>
              <a:t>(signs of peritonitis) </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shock</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Signs</a:t>
            </a:r>
            <a:endParaRPr sz="14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1. </a:t>
            </a:r>
            <a:r>
              <a:rPr lang="en" sz="1200">
                <a:solidFill>
                  <a:srgbClr val="000000"/>
                </a:solidFill>
                <a:latin typeface="Times New Roman"/>
                <a:ea typeface="Times New Roman"/>
                <a:cs typeface="Times New Roman"/>
                <a:sym typeface="Times New Roman"/>
              </a:rPr>
              <a:t>General examination </a:t>
            </a:r>
            <a:r>
              <a:rPr lang="en" sz="1200">
                <a:solidFill>
                  <a:srgbClr val="93C47D"/>
                </a:solidFill>
                <a:latin typeface="Times New Roman"/>
                <a:ea typeface="Times New Roman"/>
                <a:cs typeface="Times New Roman"/>
                <a:sym typeface="Times New Roman"/>
              </a:rPr>
              <a:t>(OSCE station usually)</a:t>
            </a:r>
            <a:endParaRPr sz="1200">
              <a:solidFill>
                <a:srgbClr val="93C47D"/>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rgbClr val="000000"/>
                </a:solidFill>
                <a:latin typeface="Times New Roman"/>
                <a:ea typeface="Times New Roman"/>
                <a:cs typeface="Times New Roman"/>
                <a:sym typeface="Times New Roman"/>
              </a:rPr>
              <a:t>Vital signs</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rgbClr val="000000"/>
                </a:solidFill>
                <a:latin typeface="Times New Roman"/>
                <a:ea typeface="Times New Roman"/>
                <a:cs typeface="Times New Roman"/>
                <a:sym typeface="Times New Roman"/>
              </a:rPr>
              <a:t>Signs of dehydration –tachycardia, hypotension, dry mucus membrane, decreased skin turgor, decreased urine output</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2. Inspection</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rgbClr val="000000"/>
                </a:solidFill>
                <a:latin typeface="Times New Roman"/>
                <a:ea typeface="Times New Roman"/>
                <a:cs typeface="Times New Roman"/>
                <a:sym typeface="Times New Roman"/>
              </a:rPr>
              <a:t>distension, </a:t>
            </a:r>
            <a:r>
              <a:rPr lang="en" sz="1200">
                <a:solidFill>
                  <a:srgbClr val="CC0000"/>
                </a:solidFill>
                <a:latin typeface="Times New Roman"/>
                <a:ea typeface="Times New Roman"/>
                <a:cs typeface="Times New Roman"/>
                <a:sym typeface="Times New Roman"/>
              </a:rPr>
              <a:t>scars </a:t>
            </a:r>
            <a:r>
              <a:rPr lang="en" sz="1200">
                <a:solidFill>
                  <a:srgbClr val="6AA84F"/>
                </a:solidFill>
                <a:latin typeface="Times New Roman"/>
                <a:ea typeface="Times New Roman"/>
                <a:cs typeface="Times New Roman"/>
                <a:sym typeface="Times New Roman"/>
              </a:rPr>
              <a:t>(adhesion)</a:t>
            </a:r>
            <a:r>
              <a:rPr lang="en" sz="1200">
                <a:solidFill>
                  <a:srgbClr val="000000"/>
                </a:solidFill>
                <a:latin typeface="Times New Roman"/>
                <a:ea typeface="Times New Roman"/>
                <a:cs typeface="Times New Roman"/>
                <a:sym typeface="Times New Roman"/>
              </a:rPr>
              <a:t>, peristalsis, masses, </a:t>
            </a:r>
            <a:r>
              <a:rPr lang="en" sz="1200">
                <a:solidFill>
                  <a:srgbClr val="CC0000"/>
                </a:solidFill>
                <a:latin typeface="Times New Roman"/>
                <a:ea typeface="Times New Roman"/>
                <a:cs typeface="Times New Roman"/>
                <a:sym typeface="Times New Roman"/>
              </a:rPr>
              <a:t>hernial orifices</a:t>
            </a:r>
            <a:r>
              <a:rPr lang="en" sz="1200">
                <a:solidFill>
                  <a:srgbClr val="000000"/>
                </a:solidFill>
                <a:latin typeface="Times New Roman"/>
                <a:ea typeface="Times New Roman"/>
                <a:cs typeface="Times New Roman"/>
                <a:sym typeface="Times New Roman"/>
              </a:rPr>
              <a:t> </a:t>
            </a:r>
            <a:r>
              <a:rPr lang="en" sz="1200">
                <a:solidFill>
                  <a:srgbClr val="93C47D"/>
                </a:solidFill>
                <a:latin typeface="Times New Roman"/>
                <a:ea typeface="Times New Roman"/>
                <a:cs typeface="Times New Roman"/>
                <a:sym typeface="Times New Roman"/>
              </a:rPr>
              <a:t>(very imp to mention in OSCE)</a:t>
            </a:r>
            <a:endParaRPr sz="1200">
              <a:solidFill>
                <a:srgbClr val="93C47D"/>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3. </a:t>
            </a:r>
            <a:r>
              <a:rPr lang="en" sz="1200">
                <a:solidFill>
                  <a:srgbClr val="000000"/>
                </a:solidFill>
                <a:latin typeface="Times New Roman"/>
                <a:ea typeface="Times New Roman"/>
                <a:cs typeface="Times New Roman"/>
                <a:sym typeface="Times New Roman"/>
              </a:rPr>
              <a:t>Palpation</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rgbClr val="000000"/>
                </a:solidFill>
                <a:latin typeface="Times New Roman"/>
                <a:ea typeface="Times New Roman"/>
                <a:cs typeface="Times New Roman"/>
                <a:sym typeface="Times New Roman"/>
              </a:rPr>
              <a:t>tenderness, masses, rigidity</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4. </a:t>
            </a:r>
            <a:r>
              <a:rPr lang="en" sz="1200">
                <a:solidFill>
                  <a:srgbClr val="000000"/>
                </a:solidFill>
                <a:latin typeface="Times New Roman"/>
                <a:ea typeface="Times New Roman"/>
                <a:cs typeface="Times New Roman"/>
                <a:sym typeface="Times New Roman"/>
              </a:rPr>
              <a:t>Percussion</a:t>
            </a:r>
            <a:endParaRPr sz="1200">
              <a:solidFill>
                <a:srgbClr val="000000"/>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rgbClr val="000000"/>
                </a:solidFill>
                <a:latin typeface="Times New Roman"/>
                <a:ea typeface="Times New Roman"/>
                <a:cs typeface="Times New Roman"/>
                <a:sym typeface="Times New Roman"/>
              </a:rPr>
              <a:t>tympanitic abdomen</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5. Auscultation </a:t>
            </a:r>
            <a:r>
              <a:rPr lang="en" sz="1200">
                <a:solidFill>
                  <a:srgbClr val="93C47D"/>
                </a:solidFill>
                <a:latin typeface="Times New Roman"/>
                <a:ea typeface="Times New Roman"/>
                <a:cs typeface="Times New Roman"/>
                <a:sym typeface="Times New Roman"/>
              </a:rPr>
              <a:t>(if absent sound = ileus)</a:t>
            </a:r>
            <a:endParaRPr sz="1200">
              <a:solidFill>
                <a:srgbClr val="93C47D"/>
              </a:solidFill>
              <a:latin typeface="Times New Roman"/>
              <a:ea typeface="Times New Roman"/>
              <a:cs typeface="Times New Roman"/>
              <a:sym typeface="Times New Roman"/>
            </a:endParaRPr>
          </a:p>
          <a:p>
            <a:pPr indent="0" lvl="0" marL="457200" rtl="0" algn="l">
              <a:spcBef>
                <a:spcPts val="300"/>
              </a:spcBef>
              <a:spcAft>
                <a:spcPts val="0"/>
              </a:spcAft>
              <a:buNone/>
            </a:pPr>
            <a:r>
              <a:rPr lang="en" sz="1200">
                <a:solidFill>
                  <a:srgbClr val="000000"/>
                </a:solidFill>
                <a:latin typeface="Times New Roman"/>
                <a:ea typeface="Times New Roman"/>
                <a:cs typeface="Times New Roman"/>
                <a:sym typeface="Times New Roman"/>
              </a:rPr>
              <a:t>high pitched bowel sound or silent abdomen</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93C47D"/>
                </a:solidFill>
                <a:latin typeface="Times New Roman"/>
                <a:ea typeface="Times New Roman"/>
                <a:cs typeface="Times New Roman"/>
                <a:sym typeface="Times New Roman"/>
              </a:rPr>
              <a:t>*You should mention I will complete my examination with digital rectal examination </a:t>
            </a:r>
            <a:endParaRPr sz="1200">
              <a:solidFill>
                <a:srgbClr val="93C47D"/>
              </a:solidFill>
              <a:latin typeface="Times New Roman"/>
              <a:ea typeface="Times New Roman"/>
              <a:cs typeface="Times New Roman"/>
              <a:sym typeface="Times New Roman"/>
            </a:endParaRPr>
          </a:p>
          <a:p>
            <a:pPr indent="0" lvl="0" marL="0" rtl="0" algn="l">
              <a:spcBef>
                <a:spcPts val="300"/>
              </a:spcBef>
              <a:spcAft>
                <a:spcPts val="300"/>
              </a:spcAft>
              <a:buNone/>
            </a:pPr>
            <a:r>
              <a:rPr lang="en" sz="1200">
                <a:solidFill>
                  <a:srgbClr val="000000"/>
                </a:solidFill>
                <a:latin typeface="Times New Roman"/>
                <a:ea typeface="Times New Roman"/>
                <a:cs typeface="Times New Roman"/>
                <a:sym typeface="Times New Roman"/>
              </a:rPr>
              <a:t>*Examine rectum for mass, blood, feces or it may be empty in case of complete obstruction</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6"/>
          <p:cNvSpPr txBox="1"/>
          <p:nvPr>
            <p:ph idx="1" type="body"/>
          </p:nvPr>
        </p:nvSpPr>
        <p:spPr>
          <a:xfrm>
            <a:off x="407100" y="165825"/>
            <a:ext cx="5863800" cy="8000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Investigations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93C47D"/>
              </a:buClr>
              <a:buSzPts val="1200"/>
              <a:buFont typeface="Times New Roman"/>
              <a:buChar char="●"/>
            </a:pPr>
            <a:r>
              <a:rPr lang="en" sz="1200">
                <a:solidFill>
                  <a:srgbClr val="93C47D"/>
                </a:solidFill>
                <a:latin typeface="Times New Roman"/>
                <a:ea typeface="Times New Roman"/>
                <a:cs typeface="Times New Roman"/>
                <a:sym typeface="Times New Roman"/>
              </a:rPr>
              <a:t>If patient unstable → OR </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CBC, High WBC (neutrophilia with strangulation)</a:t>
            </a:r>
            <a:r>
              <a:rPr lang="en" sz="1200">
                <a:solidFill>
                  <a:srgbClr val="93C47D"/>
                </a:solidFill>
                <a:latin typeface="Times New Roman"/>
                <a:ea typeface="Times New Roman"/>
                <a:cs typeface="Times New Roman"/>
                <a:sym typeface="Times New Roman"/>
              </a:rPr>
              <a:t> every patient </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Hyperkalemia, hyperamylasemia &amp; raised LDH may be associated with </a:t>
            </a:r>
            <a:r>
              <a:rPr lang="en" sz="1200">
                <a:solidFill>
                  <a:srgbClr val="000000"/>
                </a:solidFill>
                <a:latin typeface="Times New Roman"/>
                <a:ea typeface="Times New Roman"/>
                <a:cs typeface="Times New Roman"/>
                <a:sym typeface="Times New Roman"/>
              </a:rPr>
              <a:t>strangulation</a:t>
            </a:r>
            <a:r>
              <a:rPr lang="en" sz="1200">
                <a:solidFill>
                  <a:srgbClr val="000000"/>
                </a:solidFill>
                <a:latin typeface="Times New Roman"/>
                <a:ea typeface="Times New Roman"/>
                <a:cs typeface="Times New Roman"/>
                <a:sym typeface="Times New Roman"/>
              </a:rPr>
              <a:t> </a:t>
            </a:r>
            <a:r>
              <a:rPr lang="en" sz="1200">
                <a:solidFill>
                  <a:srgbClr val="93C47D"/>
                </a:solidFill>
                <a:latin typeface="Times New Roman"/>
                <a:ea typeface="Times New Roman"/>
                <a:cs typeface="Times New Roman"/>
                <a:sym typeface="Times New Roman"/>
              </a:rPr>
              <a:t>every patient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Plain AXR </a:t>
            </a:r>
            <a:r>
              <a:rPr lang="en" sz="1200">
                <a:solidFill>
                  <a:srgbClr val="93C47D"/>
                </a:solidFill>
                <a:latin typeface="Times New Roman"/>
                <a:ea typeface="Times New Roman"/>
                <a:cs typeface="Times New Roman"/>
                <a:sym typeface="Times New Roman"/>
              </a:rPr>
              <a:t>every patient , best </a:t>
            </a:r>
            <a:r>
              <a:rPr lang="en" sz="1200">
                <a:solidFill>
                  <a:srgbClr val="93C47D"/>
                </a:solidFill>
                <a:latin typeface="Times New Roman"/>
                <a:ea typeface="Times New Roman"/>
                <a:cs typeface="Times New Roman"/>
                <a:sym typeface="Times New Roman"/>
              </a:rPr>
              <a:t>initial </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Sigmoidoscopy (</a:t>
            </a:r>
            <a:r>
              <a:rPr lang="en" sz="1200">
                <a:solidFill>
                  <a:srgbClr val="CC0000"/>
                </a:solidFill>
                <a:latin typeface="Times New Roman"/>
                <a:ea typeface="Times New Roman"/>
                <a:cs typeface="Times New Roman"/>
                <a:sym typeface="Times New Roman"/>
              </a:rPr>
              <a:t>only in carcinoma, volvulus , </a:t>
            </a:r>
            <a:r>
              <a:rPr lang="en" sz="1200">
                <a:solidFill>
                  <a:srgbClr val="CC0000"/>
                </a:solidFill>
                <a:latin typeface="Times New Roman"/>
                <a:ea typeface="Times New Roman"/>
                <a:cs typeface="Times New Roman"/>
                <a:sym typeface="Times New Roman"/>
              </a:rPr>
              <a:t>contraindicated in SBO</a:t>
            </a:r>
            <a:r>
              <a:rPr lang="en" sz="1200">
                <a:solidFill>
                  <a:srgbClr val="000000"/>
                </a:solidFill>
                <a:latin typeface="Times New Roman"/>
                <a:ea typeface="Times New Roman"/>
                <a:cs typeface="Times New Roman"/>
                <a:sym typeface="Times New Roman"/>
              </a:rPr>
              <a: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Contrast x-ray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CT abdomen </a:t>
            </a:r>
            <a:r>
              <a:rPr lang="en" sz="1200">
                <a:solidFill>
                  <a:srgbClr val="93C47D"/>
                </a:solidFill>
                <a:latin typeface="Times New Roman"/>
                <a:ea typeface="Times New Roman"/>
                <a:cs typeface="Times New Roman"/>
                <a:sym typeface="Times New Roman"/>
              </a:rPr>
              <a:t>If stable patient , this is gold </a:t>
            </a:r>
            <a:r>
              <a:rPr lang="en" sz="1200">
                <a:solidFill>
                  <a:srgbClr val="93C47D"/>
                </a:solidFill>
                <a:latin typeface="Times New Roman"/>
                <a:ea typeface="Times New Roman"/>
                <a:cs typeface="Times New Roman"/>
                <a:sym typeface="Times New Roman"/>
              </a:rPr>
              <a:t>standard for non sick pt </a:t>
            </a:r>
            <a:endParaRPr sz="1200">
              <a:solidFill>
                <a:srgbClr val="93C47D"/>
              </a:solidFill>
              <a:latin typeface="Times New Roman"/>
              <a:ea typeface="Times New Roman"/>
              <a:cs typeface="Times New Roman"/>
              <a:sym typeface="Times New Roman"/>
            </a:endParaRPr>
          </a:p>
          <a:p>
            <a:pPr indent="0" lvl="0" marL="0" rtl="0" algn="l">
              <a:spcBef>
                <a:spcPts val="300"/>
              </a:spcBef>
              <a:spcAft>
                <a:spcPts val="0"/>
              </a:spcAft>
              <a:buNone/>
            </a:pPr>
            <a:r>
              <a:rPr lang="en" sz="1000">
                <a:solidFill>
                  <a:srgbClr val="93C47D"/>
                </a:solidFill>
                <a:latin typeface="Times New Roman"/>
                <a:ea typeface="Times New Roman"/>
                <a:cs typeface="Times New Roman"/>
                <a:sym typeface="Times New Roman"/>
              </a:rPr>
              <a:t>Adhesions = CT with contrast </a:t>
            </a:r>
            <a:endParaRPr sz="1000">
              <a:solidFill>
                <a:srgbClr val="93C47D"/>
              </a:solidFill>
              <a:latin typeface="Times New Roman"/>
              <a:ea typeface="Times New Roman"/>
              <a:cs typeface="Times New Roman"/>
              <a:sym typeface="Times New Roman"/>
            </a:endParaRPr>
          </a:p>
          <a:p>
            <a:pPr indent="0" lvl="0" marL="0" rtl="0" algn="l">
              <a:spcBef>
                <a:spcPts val="300"/>
              </a:spcBef>
              <a:spcAft>
                <a:spcPts val="0"/>
              </a:spcAft>
              <a:buNone/>
            </a:pPr>
            <a:r>
              <a:rPr lang="en" sz="1000">
                <a:solidFill>
                  <a:srgbClr val="93C47D"/>
                </a:solidFill>
                <a:latin typeface="Times New Roman"/>
                <a:ea typeface="Times New Roman"/>
                <a:cs typeface="Times New Roman"/>
                <a:sym typeface="Times New Roman"/>
              </a:rPr>
              <a:t>Peritonitis , guarding = laparotomy</a:t>
            </a:r>
            <a:endParaRPr sz="10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000">
                <a:solidFill>
                  <a:srgbClr val="93C47D"/>
                </a:solidFill>
                <a:latin typeface="Times New Roman"/>
                <a:ea typeface="Times New Roman"/>
                <a:cs typeface="Times New Roman"/>
                <a:sym typeface="Times New Roman"/>
              </a:rPr>
              <a:t>Strangulation + hernia + discoloration = surgery, no imaging</a:t>
            </a:r>
            <a:r>
              <a:rPr lang="en" sz="1000">
                <a:solidFill>
                  <a:srgbClr val="000000"/>
                </a:solidFill>
                <a:latin typeface="Times New Roman"/>
                <a:ea typeface="Times New Roman"/>
                <a:cs typeface="Times New Roman"/>
                <a:sym typeface="Times New Roman"/>
              </a:rPr>
              <a:t> </a:t>
            </a:r>
            <a:endParaRPr sz="10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Management</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NPO</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NG tube decompression </a:t>
            </a:r>
            <a:r>
              <a:rPr lang="en" sz="1200">
                <a:solidFill>
                  <a:srgbClr val="93C47D"/>
                </a:solidFill>
                <a:latin typeface="Times New Roman"/>
                <a:ea typeface="Times New Roman"/>
                <a:cs typeface="Times New Roman"/>
                <a:sym typeface="Times New Roman"/>
              </a:rPr>
              <a:t>to removes fluids, gas &amp; helps relieve pain &amp; pressure, </a:t>
            </a:r>
            <a:r>
              <a:rPr lang="en" sz="1200">
                <a:solidFill>
                  <a:srgbClr val="93C47D"/>
                </a:solidFill>
                <a:latin typeface="Times New Roman"/>
                <a:ea typeface="Times New Roman"/>
                <a:cs typeface="Times New Roman"/>
                <a:sym typeface="Times New Roman"/>
              </a:rPr>
              <a:t>sometimes this is enough for adhesions </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IV rehydration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Monitoring In’s and Out’s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IV antibiotics </a:t>
            </a:r>
            <a:r>
              <a:rPr lang="en" sz="1200">
                <a:solidFill>
                  <a:srgbClr val="93C47D"/>
                </a:solidFill>
                <a:latin typeface="Times New Roman"/>
                <a:ea typeface="Times New Roman"/>
                <a:cs typeface="Times New Roman"/>
                <a:sym typeface="Times New Roman"/>
              </a:rPr>
              <a:t>usually not need except in </a:t>
            </a:r>
            <a:r>
              <a:rPr lang="en" sz="1200">
                <a:solidFill>
                  <a:srgbClr val="93C47D"/>
                </a:solidFill>
                <a:latin typeface="Times New Roman"/>
                <a:ea typeface="Times New Roman"/>
                <a:cs typeface="Times New Roman"/>
                <a:sym typeface="Times New Roman"/>
              </a:rPr>
              <a:t>certain</a:t>
            </a:r>
            <a:r>
              <a:rPr lang="en" sz="1200">
                <a:solidFill>
                  <a:srgbClr val="93C47D"/>
                </a:solidFill>
                <a:latin typeface="Times New Roman"/>
                <a:ea typeface="Times New Roman"/>
                <a:cs typeface="Times New Roman"/>
                <a:sym typeface="Times New Roman"/>
              </a:rPr>
              <a:t> cases i.e peritonitis</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Frequent clinical assessments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Some cases </a:t>
            </a:r>
            <a:r>
              <a:rPr lang="en" sz="1200">
                <a:solidFill>
                  <a:srgbClr val="CC0000"/>
                </a:solidFill>
                <a:latin typeface="Times New Roman"/>
                <a:ea typeface="Times New Roman"/>
                <a:cs typeface="Times New Roman"/>
                <a:sym typeface="Times New Roman"/>
              </a:rPr>
              <a:t>(adhesive small bowel obstruction without complications like </a:t>
            </a:r>
            <a:r>
              <a:rPr lang="en" sz="1200">
                <a:solidFill>
                  <a:srgbClr val="CC0000"/>
                </a:solidFill>
                <a:latin typeface="Times New Roman"/>
                <a:ea typeface="Times New Roman"/>
                <a:cs typeface="Times New Roman"/>
                <a:sym typeface="Times New Roman"/>
              </a:rPr>
              <a:t>strangulation or ischemia </a:t>
            </a:r>
            <a:r>
              <a:rPr lang="en" sz="1200">
                <a:solidFill>
                  <a:srgbClr val="CC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will settle by using this </a:t>
            </a:r>
            <a:r>
              <a:rPr lang="en" sz="1200">
                <a:solidFill>
                  <a:srgbClr val="CC0000"/>
                </a:solidFill>
                <a:latin typeface="Times New Roman"/>
                <a:ea typeface="Times New Roman"/>
                <a:cs typeface="Times New Roman"/>
                <a:sym typeface="Times New Roman"/>
              </a:rPr>
              <a:t>conservative</a:t>
            </a:r>
            <a:r>
              <a:rPr lang="en" sz="1200">
                <a:solidFill>
                  <a:srgbClr val="000000"/>
                </a:solidFill>
                <a:latin typeface="Times New Roman"/>
                <a:ea typeface="Times New Roman"/>
                <a:cs typeface="Times New Roman"/>
                <a:sym typeface="Times New Roman"/>
              </a:rPr>
              <a:t> regimen, </a:t>
            </a:r>
            <a:r>
              <a:rPr lang="en" sz="1200">
                <a:solidFill>
                  <a:srgbClr val="CC0000"/>
                </a:solidFill>
                <a:latin typeface="Times New Roman"/>
                <a:ea typeface="Times New Roman"/>
                <a:cs typeface="Times New Roman"/>
                <a:sym typeface="Times New Roman"/>
              </a:rPr>
              <a:t>(you can wait till  3 days “ 72 “ then go for surgery) </a:t>
            </a:r>
            <a:r>
              <a:rPr lang="en" sz="1200">
                <a:solidFill>
                  <a:srgbClr val="CC0000"/>
                </a:solidFill>
                <a:latin typeface="Times New Roman"/>
                <a:ea typeface="Times New Roman"/>
                <a:cs typeface="Times New Roman"/>
                <a:sym typeface="Times New Roman"/>
              </a:rPr>
              <a:t>other need surgical intervention.</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Surgery should be delayed till resuscitation is complete unless signs of strangulation and evidence of closed- loop obstruction.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Cases that show reasons for delay should be monitored continuously for </a:t>
            </a:r>
            <a:r>
              <a:rPr lang="en" sz="1200">
                <a:solidFill>
                  <a:srgbClr val="CC0000"/>
                </a:solidFill>
                <a:latin typeface="Times New Roman"/>
                <a:ea typeface="Times New Roman"/>
                <a:cs typeface="Times New Roman"/>
                <a:sym typeface="Times New Roman"/>
              </a:rPr>
              <a:t>72 hours </a:t>
            </a:r>
            <a:r>
              <a:rPr lang="en" sz="1200">
                <a:solidFill>
                  <a:srgbClr val="000000"/>
                </a:solidFill>
                <a:latin typeface="Times New Roman"/>
                <a:ea typeface="Times New Roman"/>
                <a:cs typeface="Times New Roman"/>
                <a:sym typeface="Times New Roman"/>
              </a:rPr>
              <a:t>in hope of spontaneous resolution e.g. adhesions with radiological findings but no pain or tenderness</a:t>
            </a:r>
            <a:endParaRPr sz="1200">
              <a:solidFill>
                <a:srgbClr val="000000"/>
              </a:solidFill>
              <a:latin typeface="Times New Roman"/>
              <a:ea typeface="Times New Roman"/>
              <a:cs typeface="Times New Roman"/>
              <a:sym typeface="Times New Roman"/>
            </a:endParaRPr>
          </a:p>
          <a:p>
            <a:pPr indent="0" lvl="0" marL="0" rtl="0" algn="ctr">
              <a:spcBef>
                <a:spcPts val="300"/>
              </a:spcBef>
              <a:spcAft>
                <a:spcPts val="0"/>
              </a:spcAft>
              <a:buNone/>
            </a:pPr>
            <a:r>
              <a:rPr lang="en" sz="1200">
                <a:solidFill>
                  <a:srgbClr val="000000"/>
                </a:solidFill>
                <a:latin typeface="Times New Roman"/>
                <a:ea typeface="Times New Roman"/>
                <a:cs typeface="Times New Roman"/>
                <a:sym typeface="Times New Roman"/>
              </a:rPr>
              <a:t>“The sun should not both rise and set” in cases of unrelieved obstruction.</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Surgery</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Assess bowel viability </a:t>
            </a:r>
            <a:r>
              <a:rPr lang="en" sz="1200">
                <a:solidFill>
                  <a:srgbClr val="93C47D"/>
                </a:solidFill>
                <a:latin typeface="Times New Roman"/>
                <a:ea typeface="Times New Roman"/>
                <a:cs typeface="Times New Roman"/>
                <a:sym typeface="Times New Roman"/>
              </a:rPr>
              <a:t>(If healthy → treat | if not healthy “dead” → remove)</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u="sng">
                <a:solidFill>
                  <a:srgbClr val="93C47D"/>
                </a:solidFill>
                <a:latin typeface="Times New Roman"/>
                <a:ea typeface="Times New Roman"/>
                <a:cs typeface="Times New Roman"/>
                <a:sym typeface="Times New Roman"/>
              </a:rPr>
              <a:t>Then</a:t>
            </a:r>
            <a:r>
              <a:rPr lang="en" sz="1200">
                <a:solidFill>
                  <a:srgbClr val="000000"/>
                </a:solidFill>
                <a:latin typeface="Times New Roman"/>
                <a:ea typeface="Times New Roman"/>
                <a:cs typeface="Times New Roman"/>
                <a:sym typeface="Times New Roman"/>
              </a:rPr>
              <a:t> treat the cause:</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Adhesions → Adhesiolysis</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Mass → Resection</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Hernia → Repair</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Etc</a:t>
            </a:r>
            <a:endParaRPr>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solidFill>
                  <a:schemeClr val="accent6"/>
                </a:solidFill>
                <a:latin typeface="Times New Roman"/>
                <a:ea typeface="Times New Roman"/>
                <a:cs typeface="Times New Roman"/>
                <a:sym typeface="Times New Roman"/>
              </a:rPr>
              <a:t>Indication for surgery:</a:t>
            </a:r>
            <a:endParaRPr sz="1400">
              <a:solidFill>
                <a:schemeClr val="accent6"/>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 Virgin abdomen. (No previous surgery)</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 Failure of conservative management</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rPr lang="en" sz="1200">
                <a:solidFill>
                  <a:srgbClr val="000000"/>
                </a:solidFill>
                <a:latin typeface="Times New Roman"/>
                <a:ea typeface="Times New Roman"/>
                <a:cs typeface="Times New Roman"/>
                <a:sym typeface="Times New Roman"/>
              </a:rPr>
              <a:t>- Complications: (tender, irreducible hernia &amp; strangulation)</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txBox="1"/>
          <p:nvPr>
            <p:ph type="title"/>
          </p:nvPr>
        </p:nvSpPr>
        <p:spPr>
          <a:xfrm>
            <a:off x="1204200" y="2571150"/>
            <a:ext cx="4071600" cy="385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Critical</a:t>
            </a:r>
            <a:endParaRPr/>
          </a:p>
          <a:p>
            <a:pPr indent="0" lvl="0" marL="0" rtl="0" algn="ctr">
              <a:spcBef>
                <a:spcPts val="0"/>
              </a:spcBef>
              <a:spcAft>
                <a:spcPts val="0"/>
              </a:spcAft>
              <a:buNone/>
            </a:pPr>
            <a:r>
              <a:rPr lang="en"/>
              <a:t>Care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3"/>
          <p:cNvSpPr txBox="1"/>
          <p:nvPr>
            <p:ph idx="1" type="body"/>
          </p:nvPr>
        </p:nvSpPr>
        <p:spPr>
          <a:xfrm>
            <a:off x="505350" y="285875"/>
            <a:ext cx="5632200" cy="885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Times New Roman"/>
                <a:ea typeface="Times New Roman"/>
                <a:cs typeface="Times New Roman"/>
                <a:sym typeface="Times New Roman"/>
              </a:rPr>
              <a:t>Critical Care</a:t>
            </a:r>
            <a:endParaRPr sz="1800">
              <a:solidFill>
                <a:schemeClr val="dk1"/>
              </a:solidFill>
              <a:latin typeface="Times New Roman"/>
              <a:ea typeface="Times New Roman"/>
              <a:cs typeface="Times New Roman"/>
              <a:sym typeface="Times New Roman"/>
            </a:endParaRPr>
          </a:p>
          <a:p>
            <a:pPr indent="0" lvl="0" marL="0" rtl="0" algn="l">
              <a:spcBef>
                <a:spcPts val="300"/>
              </a:spcBef>
              <a:spcAft>
                <a:spcPts val="0"/>
              </a:spcAft>
              <a:buNone/>
            </a:pPr>
            <a:r>
              <a:t/>
            </a:r>
            <a:endParaRPr sz="14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Historically, we recognized that the needs of patients with acute, life threatening illness or injury could be better treated if they were grouped into specific areas of the hospital. Intensive care began in the United States in 1920’s, when W.E. Dandy established the first 3-bed neurosurgical ICU at Johns Hopkins Hospital in Baltimore.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Critical Illness</a:t>
            </a:r>
            <a:endParaRPr sz="14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Acute life threatening conditions that require close and frequent assessment</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and multidisciplinary care.</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Trauma | Sepsis | Respiratory failure | ACE</a:t>
            </a:r>
            <a:r>
              <a:rPr lang="en" sz="1200">
                <a:solidFill>
                  <a:srgbClr val="9E9E9E"/>
                </a:solidFill>
                <a:latin typeface="Times New Roman"/>
                <a:ea typeface="Times New Roman"/>
                <a:cs typeface="Times New Roman"/>
                <a:sym typeface="Times New Roman"/>
              </a:rPr>
              <a:t> (acute coronary events) </a:t>
            </a:r>
            <a:r>
              <a:rPr lang="en" sz="1200">
                <a:solidFill>
                  <a:srgbClr val="000000"/>
                </a:solidFill>
                <a:latin typeface="Times New Roman"/>
                <a:ea typeface="Times New Roman"/>
                <a:cs typeface="Times New Roman"/>
                <a:sym typeface="Times New Roman"/>
              </a:rPr>
              <a:t>| ETC.</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Critical Care Unit</a:t>
            </a:r>
            <a:endParaRPr sz="14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A section in the hospital that is equipped to deal with critically ill patients.</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General ICU | Surgical ICU | Medical ICU | Neuro ICU | ETC.</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Advantages/ Disadvantages of Critical Care Unit</a:t>
            </a:r>
            <a:endParaRPr sz="14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The chief advantage is that it provides better and more organized care.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The main disadvantage is of a hostile environment contributing to anxiety, emotional stress, loneliness, fear and a greater risk of developing nosocomial</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infections.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ICU Multidisciplinary Team</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ICU medical team, (consultant, assistants, residents, etc.)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Nursing, (specialized in critical care, 1:1 </a:t>
            </a:r>
            <a:r>
              <a:rPr lang="en" sz="1200">
                <a:solidFill>
                  <a:srgbClr val="93C47D"/>
                </a:solidFill>
                <a:latin typeface="Times New Roman"/>
                <a:ea typeface="Times New Roman"/>
                <a:cs typeface="Times New Roman"/>
                <a:sym typeface="Times New Roman"/>
              </a:rPr>
              <a:t>- 2:1</a:t>
            </a:r>
            <a:r>
              <a:rPr lang="en" sz="1200">
                <a:solidFill>
                  <a:srgbClr val="000000"/>
                </a:solidFill>
                <a:latin typeface="Times New Roman"/>
                <a:ea typeface="Times New Roman"/>
                <a:cs typeface="Times New Roman"/>
                <a:sym typeface="Times New Roman"/>
              </a:rPr>
              <a:t> ratio ideally) </a:t>
            </a:r>
            <a:r>
              <a:rPr lang="en" sz="1200">
                <a:solidFill>
                  <a:srgbClr val="93C47D"/>
                </a:solidFill>
                <a:latin typeface="Times New Roman"/>
                <a:ea typeface="Times New Roman"/>
                <a:cs typeface="Times New Roman"/>
                <a:sym typeface="Times New Roman"/>
              </a:rPr>
              <a:t>every nurse has 1-2 patients only</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Respiratory therapy.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Dieticians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Clinical pharmacists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Physiotherapy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Occupational therapy.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Social worker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Consultation services, (Radiology, ENT, Surgery, Nephrology, etc.</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4"/>
          <p:cNvSpPr txBox="1"/>
          <p:nvPr>
            <p:ph idx="1" type="body"/>
          </p:nvPr>
        </p:nvSpPr>
        <p:spPr>
          <a:xfrm>
            <a:off x="449825" y="362075"/>
            <a:ext cx="5821500" cy="8026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ICU Multidisciplinary Team</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Provide advanced care to ICU patients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Multi-disciplinary management plan.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Advanced and tight monitoring of vital signs.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Resuscitation and maintaining vital functions during critical illness.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Provision of life-saving treatment modalities.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Hemodynamic Monitoring</a:t>
            </a:r>
            <a:endParaRPr sz="14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Monitoring provides an early warning of adverse changes or trends before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irreversible damage occurs.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Monitoring reflects physiologic homeostasis, allows prompt recognition of responses to therapeutic interventions, allows prompt recognition of adverse changes.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What is the most important monitor?</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 Vigilance!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Monitoring Modalities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Vigilant Physicians (Subjective data)</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Monitors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(Visual, Tactile, Auditory, Olfactory)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Standard Monitoring Equipment (Objective Data)</a:t>
            </a:r>
            <a:r>
              <a:rPr lang="en" sz="1200">
                <a:solidFill>
                  <a:srgbClr val="93C47D"/>
                </a:solidFill>
                <a:latin typeface="Times New Roman"/>
                <a:ea typeface="Times New Roman"/>
                <a:cs typeface="Times New Roman"/>
                <a:sym typeface="Times New Roman"/>
              </a:rPr>
              <a:t> every monitor </a:t>
            </a:r>
            <a:r>
              <a:rPr lang="en" sz="1200" u="sng">
                <a:solidFill>
                  <a:srgbClr val="CC0000"/>
                </a:solidFill>
                <a:latin typeface="Times New Roman"/>
                <a:ea typeface="Times New Roman"/>
                <a:cs typeface="Times New Roman"/>
                <a:sym typeface="Times New Roman"/>
              </a:rPr>
              <a:t>should</a:t>
            </a:r>
            <a:r>
              <a:rPr lang="en" sz="1200">
                <a:solidFill>
                  <a:srgbClr val="93C47D"/>
                </a:solidFill>
                <a:latin typeface="Times New Roman"/>
                <a:ea typeface="Times New Roman"/>
                <a:cs typeface="Times New Roman"/>
                <a:sym typeface="Times New Roman"/>
              </a:rPr>
              <a:t> have these five:</a:t>
            </a:r>
            <a:endParaRPr sz="1200">
              <a:solidFill>
                <a:srgbClr val="93C47D"/>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Pulse Oximetry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Capnography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Body Temperature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ECG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Systemic Blood Pressure</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Monitoring That Requires No Instrumentation</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6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Inspection</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Skin (Is there normal capillary refill? Delayed return suggests abnormality in regional or systemic circulation)</a:t>
            </a:r>
            <a:br>
              <a:rPr lang="en" sz="1200">
                <a:solidFill>
                  <a:srgbClr val="000000"/>
                </a:solidFill>
                <a:latin typeface="Times New Roman"/>
                <a:ea typeface="Times New Roman"/>
                <a:cs typeface="Times New Roman"/>
                <a:sym typeface="Times New Roman"/>
              </a:rPr>
            </a:br>
            <a:r>
              <a:rPr lang="en" sz="1200">
                <a:solidFill>
                  <a:srgbClr val="93C47D"/>
                </a:solidFill>
                <a:latin typeface="Times New Roman"/>
                <a:ea typeface="Times New Roman"/>
                <a:cs typeface="Times New Roman"/>
                <a:sym typeface="Times New Roman"/>
              </a:rPr>
              <a:t>capillary refill </a:t>
            </a:r>
            <a:r>
              <a:rPr lang="en">
                <a:solidFill>
                  <a:srgbClr val="93C47D"/>
                </a:solidFill>
                <a:latin typeface="Times New Roman"/>
                <a:ea typeface="Times New Roman"/>
                <a:cs typeface="Times New Roman"/>
                <a:sym typeface="Times New Roman"/>
              </a:rPr>
              <a:t>is better way to assessing response to fluid</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Palpation</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Skin (Is the patient warm or cold and clammy)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Pulse (Presence/Absence of pulse)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Skeletal muscle (Are muscles fasciculating)</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Auscultation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Chest (Listen for breath sounds over both lung field, is there paradoxical breathing)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Heart (Are sounds muffled, or murmurs present)</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5"/>
          <p:cNvSpPr txBox="1"/>
          <p:nvPr>
            <p:ph idx="1" type="body"/>
          </p:nvPr>
        </p:nvSpPr>
        <p:spPr>
          <a:xfrm>
            <a:off x="505350" y="133475"/>
            <a:ext cx="5772300" cy="9050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Non-Invasive Hemodynamic Monitoring</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Noninvasive BP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Heart Rate, pulses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Mental Status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Skin Temperature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Capillary Refill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Urine Output</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9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Minimal Monitoring Standards</a:t>
            </a:r>
            <a:endParaRPr sz="1400">
              <a:latin typeface="Times New Roman"/>
              <a:ea typeface="Times New Roman"/>
              <a:cs typeface="Times New Roman"/>
              <a:sym typeface="Times New Roman"/>
            </a:endParaRPr>
          </a:p>
          <a:p>
            <a:pPr indent="0" lvl="0" marL="457200" rtl="0" algn="l">
              <a:spcBef>
                <a:spcPts val="300"/>
              </a:spcBef>
              <a:spcAft>
                <a:spcPts val="0"/>
              </a:spcAft>
              <a:buNone/>
            </a:pPr>
            <a:r>
              <a:t/>
            </a:r>
            <a:endParaRPr sz="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Oxygenation (inspired gas and saturation of arterial blood (SpO2))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Ventilation (capnography and clinical assessment)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Circulation (ECG, arterial blood pressure)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Temperature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Neuro-vitals (GCS, mental status)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0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Pulse Oximetry</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Assess the oxygenation of blood</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Reduced (or deoxygenated) hemoglobin (Bluish)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Oxygenated hemoglobin (Red)</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How it works?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 probe send light impulses into a finger and collects the light that pass through it.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units estimates the proportion of oxyhemoglobin to reduced </a:t>
            </a:r>
            <a:r>
              <a:rPr lang="en">
                <a:solidFill>
                  <a:srgbClr val="000000"/>
                </a:solidFill>
                <a:latin typeface="Times New Roman"/>
                <a:ea typeface="Times New Roman"/>
                <a:cs typeface="Times New Roman"/>
                <a:sym typeface="Times New Roman"/>
              </a:rPr>
              <a:t>Hb</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SpO2 – the saturation based on pulse oximetry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SaO2 – the saturation obtained from direct arterial blood sample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Pulse Oximetry</a:t>
            </a:r>
            <a:endParaRPr sz="14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Acceptable readings depend on the clinical condition, and trends must be considered.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Limitations: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Cannot differentiate between different forms of hemoglobin.</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Environmental interference: vibration at 0.5-3.5 Hz, excessive movement and perhaps high level of ambient light, including infrared heat lamps.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Cold hands -Poor perfusion.</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Nail polish.</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Intravascular dyes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93C47D"/>
              </a:buClr>
              <a:buSzPts val="1200"/>
              <a:buFont typeface="Times New Roman"/>
              <a:buChar char="○"/>
            </a:pPr>
            <a:r>
              <a:rPr lang="en">
                <a:solidFill>
                  <a:srgbClr val="93C47D"/>
                </a:solidFill>
                <a:latin typeface="Times New Roman"/>
                <a:ea typeface="Times New Roman"/>
                <a:cs typeface="Times New Roman"/>
                <a:sym typeface="Times New Roman"/>
              </a:rPr>
              <a:t>Can't give PCO2 (need ABG)</a:t>
            </a:r>
            <a:endParaRPr>
              <a:solidFill>
                <a:srgbClr val="93C47D"/>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Electrocardiogram (ECG)</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Provides information on</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cardiac arrhythmias </a:t>
            </a:r>
            <a:r>
              <a:rPr lang="en">
                <a:solidFill>
                  <a:srgbClr val="000000"/>
                </a:solidFill>
                <a:latin typeface="Times New Roman"/>
                <a:ea typeface="Times New Roman"/>
                <a:cs typeface="Times New Roman"/>
                <a:sym typeface="Times New Roman"/>
              </a:rPr>
              <a:t> | </a:t>
            </a:r>
            <a:r>
              <a:rPr lang="en" sz="1200">
                <a:solidFill>
                  <a:srgbClr val="000000"/>
                </a:solidFill>
                <a:latin typeface="Times New Roman"/>
                <a:ea typeface="Times New Roman"/>
                <a:cs typeface="Times New Roman"/>
                <a:sym typeface="Times New Roman"/>
              </a:rPr>
              <a:t>myocardial ischemia/infarction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electrolyte changes, particularly potassium</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ECG is not a measure of heart function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ECG reflects only the electrical activities occurring in the heart</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6"/>
          <p:cNvSpPr txBox="1"/>
          <p:nvPr>
            <p:ph idx="1" type="body"/>
          </p:nvPr>
        </p:nvSpPr>
        <p:spPr>
          <a:xfrm>
            <a:off x="352950" y="209675"/>
            <a:ext cx="5693400" cy="8542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ECG</a:t>
            </a:r>
            <a:endParaRPr sz="14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CC0000"/>
                </a:solidFill>
                <a:latin typeface="Times New Roman"/>
                <a:ea typeface="Times New Roman"/>
                <a:cs typeface="Times New Roman"/>
                <a:sym typeface="Times New Roman"/>
              </a:rPr>
              <a:t>Lead V5 is the most sensitive lead for detecting ischemia </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CC0000"/>
                </a:solidFill>
                <a:latin typeface="Times New Roman"/>
                <a:ea typeface="Times New Roman"/>
                <a:cs typeface="Times New Roman"/>
                <a:sym typeface="Times New Roman"/>
              </a:rPr>
              <a:t>Lead II is the most sensitive lead for detecting arrhythmias </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CC0000"/>
                </a:solidFill>
                <a:latin typeface="Times New Roman"/>
                <a:ea typeface="Times New Roman"/>
                <a:cs typeface="Times New Roman"/>
                <a:sym typeface="Times New Roman"/>
              </a:rPr>
              <a:t>P waves are best seen on Lead II </a:t>
            </a:r>
            <a:r>
              <a:rPr lang="en" sz="1200">
                <a:solidFill>
                  <a:srgbClr val="93C47D"/>
                </a:solidFill>
                <a:latin typeface="Times New Roman"/>
                <a:ea typeface="Times New Roman"/>
                <a:cs typeface="Times New Roman"/>
                <a:sym typeface="Times New Roman"/>
              </a:rPr>
              <a:t>(lead II best to detect arrhythmia)</a:t>
            </a:r>
            <a:endParaRPr sz="1200">
              <a:solidFill>
                <a:srgbClr val="93C47D"/>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best to observe the cardiac rhythm.</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Blood Pressure (Bp) Monitoring</a:t>
            </a:r>
            <a:endParaRPr sz="1400">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 BP monitoring is commonly performed either:</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Indirectly – noninvasive cuff around extremity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Directly – inserting catheter into artery</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Blood Pressure (Bp) Monitoring</a:t>
            </a:r>
            <a:endParaRPr sz="14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Systolic Blood Pressure (SBP)</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Pressure which ejected blood will overcome to perfuse vessels distally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Diastolic Blood Pressure (DBP)</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Pressure under which the blood flow will be laminar</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CC0000"/>
              </a:buClr>
              <a:buSzPts val="1200"/>
              <a:buFont typeface="Times New Roman"/>
              <a:buChar char="●"/>
            </a:pPr>
            <a:r>
              <a:rPr lang="en" sz="1200">
                <a:solidFill>
                  <a:srgbClr val="CC0000"/>
                </a:solidFill>
                <a:latin typeface="Times New Roman"/>
                <a:ea typeface="Times New Roman"/>
                <a:cs typeface="Times New Roman"/>
                <a:sym typeface="Times New Roman"/>
              </a:rPr>
              <a:t>Pulse Pressure = SBP – DBP </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CC0000"/>
                </a:solidFill>
                <a:latin typeface="Times New Roman"/>
                <a:ea typeface="Times New Roman"/>
                <a:cs typeface="Times New Roman"/>
                <a:sym typeface="Times New Roman"/>
              </a:rPr>
              <a:t>Mean Arterial Blood Pressure (MAP)</a:t>
            </a:r>
            <a:r>
              <a:rPr lang="en" sz="1200">
                <a:solidFill>
                  <a:srgbClr val="000000"/>
                </a:solidFill>
                <a:latin typeface="Times New Roman"/>
                <a:ea typeface="Times New Roman"/>
                <a:cs typeface="Times New Roman"/>
                <a:sym typeface="Times New Roman"/>
              </a:rPr>
              <a:t> </a:t>
            </a:r>
            <a:r>
              <a:rPr lang="en" sz="1200">
                <a:solidFill>
                  <a:srgbClr val="93C47D"/>
                </a:solidFill>
                <a:latin typeface="Times New Roman"/>
                <a:ea typeface="Times New Roman"/>
                <a:cs typeface="Times New Roman"/>
                <a:sym typeface="Times New Roman"/>
              </a:rPr>
              <a:t>= 65</a:t>
            </a:r>
            <a:endParaRPr sz="1200">
              <a:solidFill>
                <a:srgbClr val="93C47D"/>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Time weighted average of arterial pressures during a pulse cycle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CC0000"/>
              </a:buClr>
              <a:buSzPts val="1200"/>
              <a:buFont typeface="Times New Roman"/>
              <a:buChar char="○"/>
            </a:pPr>
            <a:r>
              <a:rPr lang="en" sz="1200">
                <a:solidFill>
                  <a:srgbClr val="CC0000"/>
                </a:solidFill>
                <a:latin typeface="Times New Roman"/>
                <a:ea typeface="Times New Roman"/>
                <a:cs typeface="Times New Roman"/>
                <a:sym typeface="Times New Roman"/>
              </a:rPr>
              <a:t>MAP = [SBP + (2 x DBP)] / 3</a:t>
            </a:r>
            <a:endParaRPr sz="12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Non-Invasive Bp Monitoring </a:t>
            </a:r>
            <a:endParaRPr sz="13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Mechanical deformation from the blood pressure cuff of an artery leads to the creation of Korotkoff sounds result from turbulent flow</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appearance of the first Korotkoff sound is the systolic blood pressure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disappearance of the Korotkoff sound signals the diastolic blood pressure.</a:t>
            </a:r>
            <a:endParaRPr sz="14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American Heart Association recommends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Bladder width: approximately 40% of the circumference of the extremity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Bladder Length: sufficient to circle at least 60% of the extremity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Falsely low estimates occur:</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after quick deflation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when the extremity is above the heart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when cuffs are too large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Falsely high estimates occur when:</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cuffs are applied too loosely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when the extremity is below heart level </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when cuffs are too small</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8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chemeClr val="accent6"/>
                </a:solidFill>
                <a:latin typeface="Times New Roman"/>
                <a:ea typeface="Times New Roman"/>
                <a:cs typeface="Times New Roman"/>
                <a:sym typeface="Times New Roman"/>
              </a:rPr>
              <a:t>Complications: </a:t>
            </a:r>
            <a:r>
              <a:rPr lang="en" sz="1300">
                <a:solidFill>
                  <a:srgbClr val="93C47D"/>
                </a:solidFill>
                <a:latin typeface="Times New Roman"/>
                <a:ea typeface="Times New Roman"/>
                <a:cs typeface="Times New Roman"/>
                <a:sym typeface="Times New Roman"/>
              </a:rPr>
              <a:t>(non invasive not mean very safe)</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Hematomas results due to increase venous pressure after failure to deflate the cuff</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Delayed cuff deflation can result from shivering and tremors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Ulnar neuropathy can occur due to compression of the ulnar nerve</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7"/>
          <p:cNvSpPr txBox="1"/>
          <p:nvPr>
            <p:ph idx="1" type="body"/>
          </p:nvPr>
        </p:nvSpPr>
        <p:spPr>
          <a:xfrm>
            <a:off x="505350" y="231975"/>
            <a:ext cx="5469300" cy="8409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400">
                <a:latin typeface="Times New Roman"/>
                <a:ea typeface="Times New Roman"/>
                <a:cs typeface="Times New Roman"/>
                <a:sym typeface="Times New Roman"/>
              </a:rPr>
              <a:t>Invasive BP Monitoring</a:t>
            </a:r>
            <a:r>
              <a:rPr lang="en" sz="1400">
                <a:solidFill>
                  <a:srgbClr val="000000"/>
                </a:solidFill>
                <a:latin typeface="Times New Roman"/>
                <a:ea typeface="Times New Roman"/>
                <a:cs typeface="Times New Roman"/>
                <a:sym typeface="Times New Roman"/>
              </a:rPr>
              <a:t> </a:t>
            </a:r>
            <a:r>
              <a:rPr lang="en" sz="1200">
                <a:solidFill>
                  <a:srgbClr val="93C47D"/>
                </a:solidFill>
                <a:latin typeface="Times New Roman"/>
                <a:ea typeface="Times New Roman"/>
                <a:cs typeface="Times New Roman"/>
                <a:sym typeface="Times New Roman"/>
              </a:rPr>
              <a:t>best in sick patient &amp; very accurate</a:t>
            </a:r>
            <a:endParaRPr sz="1200">
              <a:solidFill>
                <a:srgbClr val="93C47D"/>
              </a:solidFill>
              <a:latin typeface="Times New Roman"/>
              <a:ea typeface="Times New Roman"/>
              <a:cs typeface="Times New Roman"/>
              <a:sym typeface="Times New Roman"/>
            </a:endParaRPr>
          </a:p>
          <a:p>
            <a:pPr indent="0" lvl="0" marL="0" rtl="0" algn="l">
              <a:spcBef>
                <a:spcPts val="300"/>
              </a:spcBef>
              <a:spcAft>
                <a:spcPts val="0"/>
              </a:spcAft>
              <a:buNone/>
            </a:pPr>
            <a:r>
              <a:t/>
            </a:r>
            <a:endParaRPr sz="400">
              <a:solidFill>
                <a:srgbClr val="93C47D"/>
              </a:solidFill>
              <a:latin typeface="Times New Roman"/>
              <a:ea typeface="Times New Roman"/>
              <a:cs typeface="Times New Roman"/>
              <a:sym typeface="Times New Roman"/>
            </a:endParaRPr>
          </a:p>
          <a:p>
            <a:pPr indent="-304800" lvl="0" marL="457200" rtl="0" algn="l">
              <a:spcBef>
                <a:spcPts val="300"/>
              </a:spcBef>
              <a:spcAft>
                <a:spcPts val="0"/>
              </a:spcAft>
              <a:buClr>
                <a:srgbClr val="CC0000"/>
              </a:buClr>
              <a:buSzPts val="1200"/>
              <a:buFont typeface="Times New Roman"/>
              <a:buChar char="●"/>
            </a:pPr>
            <a:r>
              <a:rPr lang="en" sz="1200">
                <a:solidFill>
                  <a:srgbClr val="CC0000"/>
                </a:solidFill>
                <a:latin typeface="Times New Roman"/>
                <a:ea typeface="Times New Roman"/>
                <a:cs typeface="Times New Roman"/>
                <a:sym typeface="Times New Roman"/>
              </a:rPr>
              <a:t>Provide beat to beat blood pressure reading (real time) </a:t>
            </a:r>
            <a:r>
              <a:rPr lang="en" sz="1200">
                <a:solidFill>
                  <a:srgbClr val="93C47D"/>
                </a:solidFill>
                <a:latin typeface="Times New Roman"/>
                <a:ea typeface="Times New Roman"/>
                <a:cs typeface="Times New Roman"/>
                <a:sym typeface="Times New Roman"/>
              </a:rPr>
              <a:t>while in non invasive BP monitoring can repeat after 2 minutes at least </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Reliable access for analysis of arterial blood gases, pH, and/or electrolytes</a:t>
            </a:r>
            <a:br>
              <a:rPr lang="en" sz="1200">
                <a:solidFill>
                  <a:srgbClr val="000000"/>
                </a:solidFill>
                <a:latin typeface="Times New Roman"/>
                <a:ea typeface="Times New Roman"/>
                <a:cs typeface="Times New Roman"/>
                <a:sym typeface="Times New Roman"/>
              </a:rPr>
            </a:br>
            <a:r>
              <a:rPr lang="en" sz="1200">
                <a:solidFill>
                  <a:srgbClr val="93C47D"/>
                </a:solidFill>
                <a:latin typeface="Times New Roman"/>
                <a:ea typeface="Times New Roman"/>
                <a:cs typeface="Times New Roman"/>
                <a:sym typeface="Times New Roman"/>
              </a:rPr>
              <a:t>Usually we put 2 lines:</a:t>
            </a:r>
            <a:br>
              <a:rPr lang="en" sz="1200">
                <a:solidFill>
                  <a:srgbClr val="93C47D"/>
                </a:solidFill>
                <a:latin typeface="Times New Roman"/>
                <a:ea typeface="Times New Roman"/>
                <a:cs typeface="Times New Roman"/>
                <a:sym typeface="Times New Roman"/>
              </a:rPr>
            </a:br>
            <a:r>
              <a:rPr lang="en" sz="1200">
                <a:solidFill>
                  <a:srgbClr val="93C47D"/>
                </a:solidFill>
                <a:latin typeface="Times New Roman"/>
                <a:ea typeface="Times New Roman"/>
                <a:cs typeface="Times New Roman"/>
                <a:sym typeface="Times New Roman"/>
              </a:rPr>
              <a:t>Central line → to give medications | Arterial line → ABG + BP monitor</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New technologies enable cardiac output estimation from invasive BP monitoring</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u="sng">
                <a:solidFill>
                  <a:srgbClr val="000000"/>
                </a:solidFill>
                <a:latin typeface="Times New Roman"/>
                <a:ea typeface="Times New Roman"/>
                <a:cs typeface="Times New Roman"/>
                <a:sym typeface="Times New Roman"/>
              </a:rPr>
              <a:t>Indications:</a:t>
            </a:r>
            <a:r>
              <a:rPr lang="en" sz="1200">
                <a:solidFill>
                  <a:srgbClr val="000000"/>
                </a:solidFill>
                <a:latin typeface="Times New Roman"/>
                <a:ea typeface="Times New Roman"/>
                <a:cs typeface="Times New Roman"/>
                <a:sym typeface="Times New Roman"/>
              </a:rPr>
              <a:t> Expected rapid changes in hemodynamic stability (shock)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Induced hypotension, acute hypotension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Inability to achieve noninvasive monitoring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Use of  Vasoactive drugs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Frequent blood gas monitoring. </a:t>
            </a:r>
            <a:r>
              <a:rPr lang="en" sz="1200">
                <a:solidFill>
                  <a:srgbClr val="93C47D"/>
                </a:solidFill>
                <a:latin typeface="Times New Roman"/>
                <a:ea typeface="Times New Roman"/>
                <a:cs typeface="Times New Roman"/>
                <a:sym typeface="Times New Roman"/>
              </a:rPr>
              <a:t>examples: respiratory failure &amp; covid patients </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u="sng">
                <a:solidFill>
                  <a:srgbClr val="000000"/>
                </a:solidFill>
                <a:latin typeface="Times New Roman"/>
                <a:ea typeface="Times New Roman"/>
                <a:cs typeface="Times New Roman"/>
                <a:sym typeface="Times New Roman"/>
              </a:rPr>
              <a:t>Site:</a:t>
            </a:r>
            <a:r>
              <a:rPr lang="en" sz="1200">
                <a:solidFill>
                  <a:srgbClr val="000000"/>
                </a:solidFill>
                <a:latin typeface="Times New Roman"/>
                <a:ea typeface="Times New Roman"/>
                <a:cs typeface="Times New Roman"/>
                <a:sym typeface="Times New Roman"/>
              </a:rPr>
              <a:t> </a:t>
            </a:r>
            <a:r>
              <a:rPr lang="en" sz="1200">
                <a:solidFill>
                  <a:srgbClr val="CC0000"/>
                </a:solidFill>
                <a:latin typeface="Times New Roman"/>
                <a:ea typeface="Times New Roman"/>
                <a:cs typeface="Times New Roman"/>
                <a:sym typeface="Times New Roman"/>
              </a:rPr>
              <a:t>Radial artery</a:t>
            </a:r>
            <a:r>
              <a:rPr lang="en" sz="1200">
                <a:solidFill>
                  <a:srgbClr val="000000"/>
                </a:solidFill>
                <a:latin typeface="Times New Roman"/>
                <a:ea typeface="Times New Roman"/>
                <a:cs typeface="Times New Roman"/>
                <a:sym typeface="Times New Roman"/>
              </a:rPr>
              <a:t> is the most frequent site </a:t>
            </a:r>
            <a:r>
              <a:rPr lang="en" sz="1200">
                <a:solidFill>
                  <a:srgbClr val="93C47D"/>
                </a:solidFill>
                <a:latin typeface="Times New Roman"/>
                <a:ea typeface="Times New Roman"/>
                <a:cs typeface="Times New Roman"/>
                <a:sym typeface="Times New Roman"/>
              </a:rPr>
              <a:t>easy access</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Can be at femoral artery or brachial artery </a:t>
            </a:r>
            <a:r>
              <a:rPr lang="en" sz="1200">
                <a:solidFill>
                  <a:srgbClr val="93C47D"/>
                </a:solidFill>
                <a:latin typeface="Times New Roman"/>
                <a:ea typeface="Times New Roman"/>
                <a:cs typeface="Times New Roman"/>
                <a:sym typeface="Times New Roman"/>
              </a:rPr>
              <a:t>more complications</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Dorsalis pedis rarely.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Rate of upstroke indicates contractility</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Rate of downstroke indicates peripheral vascular resistance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Dicrotic notch reflects the closure of the aortic valve</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farther out the dicrotic notch the lower the SVR</a:t>
            </a:r>
            <a:br>
              <a:rPr lang="en" sz="1200">
                <a:solidFill>
                  <a:srgbClr val="000000"/>
                </a:solidFill>
                <a:latin typeface="Times New Roman"/>
                <a:ea typeface="Times New Roman"/>
                <a:cs typeface="Times New Roman"/>
                <a:sym typeface="Times New Roman"/>
              </a:rPr>
            </a:br>
            <a:r>
              <a:rPr lang="en" sz="1200">
                <a:solidFill>
                  <a:srgbClr val="000000"/>
                </a:solidFill>
                <a:latin typeface="Times New Roman"/>
                <a:ea typeface="Times New Roman"/>
                <a:cs typeface="Times New Roman"/>
                <a:sym typeface="Times New Roman"/>
              </a:rPr>
              <a:t> or peripheral vascular resistance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solidFill>
                  <a:schemeClr val="accent6"/>
                </a:solidFill>
                <a:latin typeface="Times New Roman"/>
                <a:ea typeface="Times New Roman"/>
                <a:cs typeface="Times New Roman"/>
                <a:sym typeface="Times New Roman"/>
              </a:rPr>
              <a:t>Complications</a:t>
            </a:r>
            <a:endParaRPr sz="1400">
              <a:solidFill>
                <a:schemeClr val="accent6"/>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Hematoma &amp; Bleeding</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Vasospasm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Arterial Thrombosis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Distal Emboli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Central Venous Access</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Monitoring central venous pressure (CVP)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Rapid administration of fluid to treat hypovolemia and shock (i.e. acute hemorrhaging)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Infusions of drugs</a:t>
            </a:r>
            <a:r>
              <a:rPr lang="en" sz="1200">
                <a:solidFill>
                  <a:srgbClr val="93C47D"/>
                </a:solidFill>
                <a:latin typeface="Times New Roman"/>
                <a:ea typeface="Times New Roman"/>
                <a:cs typeface="Times New Roman"/>
                <a:sym typeface="Times New Roman"/>
              </a:rPr>
              <a:t> (a lot of medications can't give to patient by peripheral vein especially epinephrine &amp; Norepinephrine bc it cause vasospasm →	 ischemia)</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Long-term IV Feeding (i.e. Hyperalimentation)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Insertion of Transcutaneous pacing leads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Venous Access in patients with poor peripheral veins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523" name="Google Shape;523;p37"/>
          <p:cNvPicPr preferRelativeResize="0"/>
          <p:nvPr/>
        </p:nvPicPr>
        <p:blipFill>
          <a:blip r:embed="rId3">
            <a:alphaModFix/>
          </a:blip>
          <a:stretch>
            <a:fillRect/>
          </a:stretch>
        </p:blipFill>
        <p:spPr>
          <a:xfrm>
            <a:off x="4718401" y="3231350"/>
            <a:ext cx="1761600" cy="1108200"/>
          </a:xfrm>
          <a:prstGeom prst="rect">
            <a:avLst/>
          </a:prstGeom>
          <a:noFill/>
          <a:ln>
            <a:noFill/>
          </a:ln>
        </p:spPr>
      </p:pic>
      <p:sp>
        <p:nvSpPr>
          <p:cNvPr id="524" name="Google Shape;524;p37"/>
          <p:cNvSpPr txBox="1"/>
          <p:nvPr/>
        </p:nvSpPr>
        <p:spPr>
          <a:xfrm>
            <a:off x="2995800" y="4584200"/>
            <a:ext cx="36564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Infection and Necrosis </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Air embolism </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Unintentional intraarterial drug injection </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Pseudoaneurysm </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Damage to adjacent nerves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8"/>
          <p:cNvSpPr txBox="1"/>
          <p:nvPr>
            <p:ph idx="1" type="body"/>
          </p:nvPr>
        </p:nvSpPr>
        <p:spPr>
          <a:xfrm>
            <a:off x="505350" y="209675"/>
            <a:ext cx="5682300" cy="7593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400">
                <a:latin typeface="Times New Roman"/>
                <a:ea typeface="Times New Roman"/>
                <a:cs typeface="Times New Roman"/>
                <a:sym typeface="Times New Roman"/>
              </a:rPr>
              <a:t>Central Venous Pressure</a:t>
            </a:r>
            <a:r>
              <a:rPr lang="en" sz="1400">
                <a:solidFill>
                  <a:srgbClr val="000000"/>
                </a:solidFill>
                <a:latin typeface="Times New Roman"/>
                <a:ea typeface="Times New Roman"/>
                <a:cs typeface="Times New Roman"/>
                <a:sym typeface="Times New Roman"/>
              </a:rPr>
              <a:t> </a:t>
            </a:r>
            <a:r>
              <a:rPr lang="en" sz="1200">
                <a:solidFill>
                  <a:srgbClr val="93C47D"/>
                </a:solidFill>
                <a:latin typeface="Times New Roman"/>
                <a:ea typeface="Times New Roman"/>
                <a:cs typeface="Times New Roman"/>
                <a:sym typeface="Times New Roman"/>
              </a:rPr>
              <a:t>rarely used nowadays </a:t>
            </a:r>
            <a:endParaRPr sz="1200">
              <a:solidFill>
                <a:srgbClr val="93C47D"/>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Central venous pressure parallels right atrial pressure.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Normal pressures might range from -2 to 12 mmHg in a spontaneously breathing patient.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Pressures of 6 to 15 mmHg (or more with high peak inspiratory pressures) can be expected on mechanical ventilation.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shape of the central venous waveform corresponds to the events of the cardiac contractions.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SzPts val="1200"/>
              <a:buFont typeface="Times New Roman"/>
              <a:buChar char="❖"/>
            </a:pPr>
            <a:r>
              <a:rPr lang="en" sz="1400">
                <a:latin typeface="Times New Roman"/>
                <a:ea typeface="Times New Roman"/>
                <a:cs typeface="Times New Roman"/>
                <a:sym typeface="Times New Roman"/>
              </a:rPr>
              <a:t>Elevated Central Venous Pressure</a:t>
            </a:r>
            <a:r>
              <a:rPr lang="en" sz="1400">
                <a:solidFill>
                  <a:srgbClr val="000000"/>
                </a:solidFill>
                <a:latin typeface="Times New Roman"/>
                <a:ea typeface="Times New Roman"/>
                <a:cs typeface="Times New Roman"/>
                <a:sym typeface="Times New Roman"/>
              </a:rPr>
              <a:t> </a:t>
            </a:r>
            <a:r>
              <a:rPr lang="en" sz="1200">
                <a:solidFill>
                  <a:srgbClr val="93C47D"/>
                </a:solidFill>
                <a:latin typeface="Times New Roman"/>
                <a:ea typeface="Times New Roman"/>
                <a:cs typeface="Times New Roman"/>
                <a:sym typeface="Times New Roman"/>
              </a:rPr>
              <a:t>(a lot of false elevations)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4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Tricuspid Stenosis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Tricuspid Regurgitation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Pulmonary Hypertension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Mitral Stenosis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Mitral Regurgitation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Mechanical Ventilation</a:t>
            </a:r>
            <a:endParaRPr sz="1400">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lang="en" sz="1400">
                <a:latin typeface="Times New Roman"/>
                <a:ea typeface="Times New Roman"/>
                <a:cs typeface="Times New Roman"/>
                <a:sym typeface="Times New Roman"/>
              </a:rPr>
              <a:t>Mechanical Ventilation </a:t>
            </a:r>
            <a:endParaRPr sz="1400">
              <a:latin typeface="Times New Roman"/>
              <a:ea typeface="Times New Roman"/>
              <a:cs typeface="Times New Roman"/>
              <a:sym typeface="Times New Roman"/>
            </a:endParaRPr>
          </a:p>
          <a:p>
            <a:pPr indent="0" lvl="0" marL="0" rtl="0" algn="l">
              <a:spcBef>
                <a:spcPts val="300"/>
              </a:spcBef>
              <a:spcAft>
                <a:spcPts val="0"/>
              </a:spcAft>
              <a:buNone/>
            </a:pPr>
            <a:r>
              <a:rPr lang="en" sz="1400">
                <a:solidFill>
                  <a:schemeClr val="accent6"/>
                </a:solidFill>
                <a:latin typeface="Times New Roman"/>
                <a:ea typeface="Times New Roman"/>
                <a:cs typeface="Times New Roman"/>
                <a:sym typeface="Times New Roman"/>
              </a:rPr>
              <a:t>Indications</a:t>
            </a:r>
            <a:endParaRPr sz="1400">
              <a:solidFill>
                <a:schemeClr val="accent6"/>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pic>
        <p:nvPicPr>
          <p:cNvPr id="530" name="Google Shape;530;p38"/>
          <p:cNvPicPr preferRelativeResize="0"/>
          <p:nvPr/>
        </p:nvPicPr>
        <p:blipFill>
          <a:blip r:embed="rId3">
            <a:alphaModFix/>
          </a:blip>
          <a:stretch>
            <a:fillRect/>
          </a:stretch>
        </p:blipFill>
        <p:spPr>
          <a:xfrm>
            <a:off x="3970474" y="1748550"/>
            <a:ext cx="1570600" cy="1576925"/>
          </a:xfrm>
          <a:prstGeom prst="rect">
            <a:avLst/>
          </a:prstGeom>
          <a:noFill/>
          <a:ln>
            <a:noFill/>
          </a:ln>
        </p:spPr>
      </p:pic>
      <p:pic>
        <p:nvPicPr>
          <p:cNvPr id="531" name="Google Shape;531;p38"/>
          <p:cNvPicPr preferRelativeResize="0"/>
          <p:nvPr/>
        </p:nvPicPr>
        <p:blipFill>
          <a:blip r:embed="rId4">
            <a:alphaModFix/>
          </a:blip>
          <a:stretch>
            <a:fillRect/>
          </a:stretch>
        </p:blipFill>
        <p:spPr>
          <a:xfrm>
            <a:off x="4056455" y="4936047"/>
            <a:ext cx="1994051" cy="1373251"/>
          </a:xfrm>
          <a:prstGeom prst="rect">
            <a:avLst/>
          </a:prstGeom>
          <a:noFill/>
          <a:ln>
            <a:noFill/>
          </a:ln>
        </p:spPr>
      </p:pic>
      <p:sp>
        <p:nvSpPr>
          <p:cNvPr id="532" name="Google Shape;532;p38"/>
          <p:cNvSpPr txBox="1"/>
          <p:nvPr/>
        </p:nvSpPr>
        <p:spPr>
          <a:xfrm>
            <a:off x="1720650" y="2119163"/>
            <a:ext cx="225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300"/>
              </a:spcAft>
              <a:buNone/>
            </a:pPr>
            <a:r>
              <a:rPr lang="en" sz="1200">
                <a:latin typeface="Times New Roman"/>
                <a:ea typeface="Times New Roman"/>
                <a:cs typeface="Times New Roman"/>
                <a:sym typeface="Times New Roman"/>
              </a:rPr>
              <a:t>Three peak (a,c, and v waves) and two descents (x,y) can be seen in a normal CVP waveform.</a:t>
            </a:r>
            <a:endParaRPr/>
          </a:p>
        </p:txBody>
      </p:sp>
      <p:sp>
        <p:nvSpPr>
          <p:cNvPr id="533" name="Google Shape;533;p38"/>
          <p:cNvSpPr txBox="1"/>
          <p:nvPr/>
        </p:nvSpPr>
        <p:spPr>
          <a:xfrm>
            <a:off x="2941250" y="3827838"/>
            <a:ext cx="30000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LV Failure </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Volume Overload </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Cardiac Tamponade </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Arrhythmias </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Increased PVR (Anxiety, Pain)</a:t>
            </a:r>
            <a:endParaRPr/>
          </a:p>
        </p:txBody>
      </p:sp>
      <p:sp>
        <p:nvSpPr>
          <p:cNvPr id="534" name="Google Shape;534;p38"/>
          <p:cNvSpPr txBox="1"/>
          <p:nvPr/>
        </p:nvSpPr>
        <p:spPr>
          <a:xfrm>
            <a:off x="631050" y="5753400"/>
            <a:ext cx="3086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300"/>
              </a:spcAft>
              <a:buNone/>
            </a:pPr>
            <a:r>
              <a:rPr lang="en" sz="1200">
                <a:latin typeface="Times New Roman"/>
                <a:ea typeface="Times New Roman"/>
                <a:cs typeface="Times New Roman"/>
                <a:sym typeface="Times New Roman"/>
              </a:rPr>
              <a:t>Delivery of ventilation and supplemental Oxygen with a mechanical ventilator to support a patient experiencing Respiratory Failure.</a:t>
            </a:r>
            <a:endParaRPr/>
          </a:p>
        </p:txBody>
      </p:sp>
      <p:pic>
        <p:nvPicPr>
          <p:cNvPr id="535" name="Google Shape;535;p38"/>
          <p:cNvPicPr preferRelativeResize="0"/>
          <p:nvPr/>
        </p:nvPicPr>
        <p:blipFill>
          <a:blip r:embed="rId5">
            <a:alphaModFix/>
          </a:blip>
          <a:stretch>
            <a:fillRect/>
          </a:stretch>
        </p:blipFill>
        <p:spPr>
          <a:xfrm>
            <a:off x="2045775" y="7280500"/>
            <a:ext cx="2435648" cy="1534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9"/>
          <p:cNvSpPr txBox="1"/>
          <p:nvPr>
            <p:ph idx="1" type="body"/>
          </p:nvPr>
        </p:nvSpPr>
        <p:spPr>
          <a:xfrm>
            <a:off x="505350" y="362075"/>
            <a:ext cx="5637900" cy="75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accent6"/>
                </a:solidFill>
                <a:latin typeface="Times New Roman"/>
                <a:ea typeface="Times New Roman"/>
                <a:cs typeface="Times New Roman"/>
                <a:sym typeface="Times New Roman"/>
              </a:rPr>
              <a:t>Respiratory Failure</a:t>
            </a:r>
            <a:endParaRPr sz="1400">
              <a:solidFill>
                <a:schemeClr val="accent6"/>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Arterial Blood Gas Abnormalities:</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Hypoxemia:</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PaO2&lt;60mmHg or O2 sat &lt; 90% on 100% NRB</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Hypercapnea:</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Acute: pH  0.08 for pCO2  10mmHg</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Chronic: pH  0.03 for pCO2  10mmHg</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u="sng">
                <a:solidFill>
                  <a:srgbClr val="000000"/>
                </a:solidFill>
                <a:latin typeface="Times New Roman"/>
                <a:ea typeface="Times New Roman"/>
                <a:cs typeface="Times New Roman"/>
                <a:sym typeface="Times New Roman"/>
              </a:rPr>
              <a:t>Clinical Impression:</a:t>
            </a:r>
            <a:endParaRPr sz="1200" u="sng">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Use of Accessory Muscles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Inability to Speak in Full Sentences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Paradoxical Respirations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Altered Mentation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Cardiopulmonary Arrest: When Respirations and Pulse Cease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200" u="sng">
                <a:solidFill>
                  <a:srgbClr val="000000"/>
                </a:solidFill>
                <a:latin typeface="Times New Roman"/>
                <a:ea typeface="Times New Roman"/>
                <a:cs typeface="Times New Roman"/>
                <a:sym typeface="Times New Roman"/>
              </a:rPr>
              <a:t>Starting Mechanical Ventilation</a:t>
            </a:r>
            <a:endParaRPr sz="1200" u="sng">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Need a Conduit:</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Endotracheal Tube: Invasive Mechanical Ventilation</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Face Mask: Noninvasive Mechanical Ventilation (NPPV)</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Deliver Cyclical Positive-Pressure ‘Breaths’.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Provide Supplemental Oxygen.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Minimize Complications.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Assessment Of A Patient In The ICU</a:t>
            </a:r>
            <a:r>
              <a:rPr lang="en" sz="1400">
                <a:solidFill>
                  <a:srgbClr val="000000"/>
                </a:solidFill>
                <a:latin typeface="Times New Roman"/>
                <a:ea typeface="Times New Roman"/>
                <a:cs typeface="Times New Roman"/>
                <a:sym typeface="Times New Roman"/>
              </a:rPr>
              <a:t> </a:t>
            </a:r>
            <a:r>
              <a:rPr lang="en" sz="1200">
                <a:solidFill>
                  <a:srgbClr val="93C47D"/>
                </a:solidFill>
                <a:latin typeface="Times New Roman"/>
                <a:ea typeface="Times New Roman"/>
                <a:cs typeface="Times New Roman"/>
                <a:sym typeface="Times New Roman"/>
              </a:rPr>
              <a:t>(Hourly)</a:t>
            </a:r>
            <a:endParaRPr sz="1200">
              <a:solidFill>
                <a:srgbClr val="93C47D"/>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000000"/>
                </a:solidFill>
                <a:latin typeface="Times New Roman"/>
                <a:ea typeface="Times New Roman"/>
                <a:cs typeface="Times New Roman"/>
                <a:sym typeface="Times New Roman"/>
              </a:rPr>
              <a:t>The Flow Sheet: Recording round the clock information of different organ systems.</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Vital signs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Neurological Status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Haemodynamic Parameters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Ventilation settings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Respiratory parameters</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Input/output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Laboratory Data</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Medications</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Systematic daily oriented team rounds with accurate transmission and discussion of all clinical information from head to toe.</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Identification/problem list</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Major events during the last 24 hrs</a:t>
            </a:r>
            <a:endParaRPr>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a:solidFill>
                  <a:srgbClr val="CC0000"/>
                </a:solidFill>
                <a:latin typeface="Times New Roman"/>
                <a:ea typeface="Times New Roman"/>
                <a:cs typeface="Times New Roman"/>
                <a:sym typeface="Times New Roman"/>
              </a:rPr>
              <a:t>By system approach</a:t>
            </a:r>
            <a:r>
              <a:rPr lang="en">
                <a:solidFill>
                  <a:srgbClr val="000000"/>
                </a:solidFill>
                <a:latin typeface="Times New Roman"/>
                <a:ea typeface="Times New Roman"/>
                <a:cs typeface="Times New Roman"/>
                <a:sym typeface="Times New Roman"/>
              </a:rPr>
              <a:t>; CNS, Cardiovascular, Respiratory, GI, Renal/metabolic, Heme/ID, tubes, etc.</a:t>
            </a:r>
            <a:endParaRPr>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Documented note containing problem list and plan for all of the above.</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
        <p:nvSpPr>
          <p:cNvPr id="541" name="Google Shape;541;p39"/>
          <p:cNvSpPr txBox="1"/>
          <p:nvPr/>
        </p:nvSpPr>
        <p:spPr>
          <a:xfrm>
            <a:off x="3014800" y="506450"/>
            <a:ext cx="3577500" cy="5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3C47D"/>
                </a:solidFill>
                <a:latin typeface="Times New Roman"/>
                <a:ea typeface="Times New Roman"/>
                <a:cs typeface="Times New Roman"/>
                <a:sym typeface="Times New Roman"/>
              </a:rPr>
              <a:t>PO2 &lt; 60 → Respiratory failure </a:t>
            </a:r>
            <a:endParaRPr sz="1200">
              <a:solidFill>
                <a:srgbClr val="93C47D"/>
              </a:solidFill>
              <a:latin typeface="Times New Roman"/>
              <a:ea typeface="Times New Roman"/>
              <a:cs typeface="Times New Roman"/>
              <a:sym typeface="Times New Roman"/>
            </a:endParaRPr>
          </a:p>
          <a:p>
            <a:pPr indent="0" lvl="0" marL="0" rtl="0" algn="l">
              <a:spcBef>
                <a:spcPts val="300"/>
              </a:spcBef>
              <a:spcAft>
                <a:spcPts val="300"/>
              </a:spcAft>
              <a:buNone/>
            </a:pPr>
            <a:r>
              <a:rPr lang="en" sz="1200">
                <a:solidFill>
                  <a:srgbClr val="93C47D"/>
                </a:solidFill>
                <a:latin typeface="Times New Roman"/>
                <a:ea typeface="Times New Roman"/>
                <a:cs typeface="Times New Roman"/>
                <a:sym typeface="Times New Roman"/>
              </a:rPr>
              <a:t>PCO2 (High) → Respiratory failure (HYPERcapnia)</a:t>
            </a:r>
            <a:endParaRPr sz="1200">
              <a:solidFill>
                <a:srgbClr val="93C47D"/>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