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9000000" cx="6480000"/>
  <p:notesSz cx="6858000" cy="9144000"/>
  <p:embeddedFontLst>
    <p:embeddedFont>
      <p:font typeface="Caveat"/>
      <p:regular r:id="rId18"/>
      <p:bold r:id="rId19"/>
    </p:embeddedFont>
    <p:embeddedFont>
      <p:font typeface="Rochester"/>
      <p:regular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78F083-4D89-4956-B72A-7C5BCA17FB26}">
  <a:tblStyle styleId="{BB78F083-4D89-4956-B72A-7C5BCA17FB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chester-regular.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aveat-bold.fntdata"/><Relationship Id="rId18" Type="http://schemas.openxmlformats.org/officeDocument/2006/relationships/font" Target="fonts/Cave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33d4b239d_0_5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33d4b239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033d4b239d_0_55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033d4b239d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0498be11fe_0_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10498be11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0498be11fe_0_7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0498be11f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0498be11fe_0_21: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0498be11f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34125" y="29700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Comic Sans MS"/>
                <a:ea typeface="Comic Sans MS"/>
                <a:cs typeface="Comic Sans MS"/>
                <a:sym typeface="Comic Sans MS"/>
              </a:rPr>
              <a:t>Burn</a:t>
            </a:r>
            <a:endParaRPr sz="5000">
              <a:latin typeface="Comic Sans MS"/>
              <a:ea typeface="Comic Sans MS"/>
              <a:cs typeface="Comic Sans MS"/>
              <a:sym typeface="Comic Sans MS"/>
            </a:endParaRPr>
          </a:p>
          <a:p>
            <a:pPr indent="0" lvl="0" marL="0" rtl="0" algn="ctr">
              <a:spcBef>
                <a:spcPts val="0"/>
              </a:spcBef>
              <a:spcAft>
                <a:spcPts val="0"/>
              </a:spcAft>
              <a:buNone/>
            </a:pPr>
            <a:r>
              <a:t/>
            </a:r>
            <a:endParaRPr sz="50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0" y="6969750"/>
            <a:ext cx="46479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Reema AlEnezy, Sara AlEnezy</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0"/>
          <p:cNvSpPr txBox="1"/>
          <p:nvPr/>
        </p:nvSpPr>
        <p:spPr>
          <a:xfrm>
            <a:off x="160300" y="182152"/>
            <a:ext cx="5829600" cy="105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Fluid Resuscitation</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304800" lvl="0" marL="457200" rtl="0" algn="l">
              <a:spcBef>
                <a:spcPts val="0"/>
              </a:spcBef>
              <a:spcAft>
                <a:spcPts val="0"/>
              </a:spcAft>
              <a:buClr>
                <a:srgbClr val="FF0000"/>
              </a:buClr>
              <a:buSzPts val="1200"/>
              <a:buFont typeface="Times New Roman"/>
              <a:buChar char="●"/>
            </a:pPr>
            <a:r>
              <a:rPr lang="en" sz="1200">
                <a:solidFill>
                  <a:srgbClr val="FF0000"/>
                </a:solidFill>
                <a:latin typeface="Times New Roman"/>
                <a:ea typeface="Times New Roman"/>
                <a:cs typeface="Times New Roman"/>
                <a:sym typeface="Times New Roman"/>
              </a:rPr>
              <a:t>Burns over 15% TBSA in adults or 10% in children.</a:t>
            </a:r>
            <a:endParaRPr sz="1200">
              <a:solidFill>
                <a:srgbClr val="FF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Require IVF administration through a peripheral vein or internal jugular or subclavian vein line if peripheral line is not possible.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Withdraw blood for CBC, electrolytes, CO leve &amp; Foley catheter.</a:t>
            </a:r>
            <a:endParaRPr sz="1200">
              <a:solidFill>
                <a:srgbClr val="999999"/>
              </a:solidFill>
              <a:latin typeface="Times New Roman"/>
              <a:ea typeface="Times New Roman"/>
              <a:cs typeface="Times New Roman"/>
              <a:sym typeface="Times New Roman"/>
            </a:endParaRPr>
          </a:p>
        </p:txBody>
      </p:sp>
      <p:sp>
        <p:nvSpPr>
          <p:cNvPr id="581" name="Google Shape;581;p40"/>
          <p:cNvSpPr txBox="1"/>
          <p:nvPr/>
        </p:nvSpPr>
        <p:spPr>
          <a:xfrm>
            <a:off x="128100" y="1241150"/>
            <a:ext cx="6223800" cy="529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Parkland Formula:</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(Crystalloid) most common for first 24 hours injury.</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Estimate the amount of replacement fluid required for the first 24 hours in a burn patient so as to ensure they remain hemodynamically stable.</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1st half of volume is given in the 1st 8 hrs after injury and 2nd half in the next 16 hrs.</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Use Ringer Lactate solution: Weight in Kg X TBSA% X 4cc.</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Only for 2nd degree burns or deeper.</a:t>
            </a:r>
            <a:endParaRPr sz="1200">
              <a:solidFill>
                <a:srgbClr val="CC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Start counting from time of burn NOT when you see the patient in the ER.</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The main goal is to reach 1cc/kg/hour of urine output for adults, for children we give more fluids and so the main goal is to reach 2cc/kg/hour of urine output.</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For example:</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A patient who needs 8L. You give half the amount (4L) in the first 8h, then give the rest (4L) in the next 16h. This is the case only if the patient came immediately to you after the burn.</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If the patient is 2h late, the you subtract 2h from the first 8h. So for the patient above you give 4L in the first 6h, then you give the rest (4L) in the next 16h.</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After 24 hrs you maintain the same IV fluid whether you decrease or increase the amount according to the urine output.</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Always ask the patient when did the burn happen.</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Remember when we talked about the zones and how we said we wanna turn the stasis zone to the hyperemia</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zone? This is how we do it.</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Other Formulas and Requirements: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Modified brooke’s : Weight in Kg x TBSA x 2cc.</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Using hypertonic saline : 250-300 mEq, decrease the fluid requirement, require regular Na monitoring.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Colloid replacement formula : 0.5 ml/kg/ % of burn.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Blood transfusions : After 24 hours, Mainly needed in patients with full thickness burns.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Regular hemoglobin, Hematocrit monitoring is mandatory.</a:t>
            </a:r>
            <a:endParaRPr sz="1200">
              <a:latin typeface="Times New Roman"/>
              <a:ea typeface="Times New Roman"/>
              <a:cs typeface="Times New Roman"/>
              <a:sym typeface="Times New Roman"/>
            </a:endParaRPr>
          </a:p>
        </p:txBody>
      </p:sp>
      <p:sp>
        <p:nvSpPr>
          <p:cNvPr id="582" name="Google Shape;582;p40"/>
          <p:cNvSpPr txBox="1"/>
          <p:nvPr/>
        </p:nvSpPr>
        <p:spPr>
          <a:xfrm>
            <a:off x="128100" y="6427850"/>
            <a:ext cx="3111900" cy="242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Children: </a:t>
            </a:r>
            <a:r>
              <a:rPr lang="en" sz="1200">
                <a:solidFill>
                  <a:srgbClr val="999999"/>
                </a:solidFill>
                <a:latin typeface="Times New Roman"/>
                <a:ea typeface="Times New Roman"/>
                <a:cs typeface="Times New Roman"/>
                <a:sym typeface="Times New Roman"/>
              </a:rPr>
              <a:t>parkland and </a:t>
            </a:r>
            <a:r>
              <a:rPr lang="en" sz="1200">
                <a:solidFill>
                  <a:srgbClr val="999999"/>
                </a:solidFill>
                <a:latin typeface="Times New Roman"/>
                <a:ea typeface="Times New Roman"/>
                <a:cs typeface="Times New Roman"/>
                <a:sym typeface="Times New Roman"/>
              </a:rPr>
              <a:t>maintenance</a:t>
            </a:r>
            <a:r>
              <a:rPr lang="en" sz="1200">
                <a:solidFill>
                  <a:srgbClr val="999999"/>
                </a:solidFill>
                <a:latin typeface="Times New Roman"/>
                <a:ea typeface="Times New Roman"/>
                <a:cs typeface="Times New Roman"/>
                <a:sym typeface="Times New Roman"/>
              </a:rPr>
              <a:t> because children lose more fluid.</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Will need the maintenance IVF add to their fluid resuscitation (we need to overload the patient).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100 ml/kg/24 hours 1st 10 Kg.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50 ml/kg/24 hours 2nd 10 kg.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20 ml/kg/24 hours 3rd on kg.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To avoid hypoglycemia; use D5½NS fluid.</a:t>
            </a:r>
            <a:endParaRPr sz="1200">
              <a:latin typeface="Times New Roman"/>
              <a:ea typeface="Times New Roman"/>
              <a:cs typeface="Times New Roman"/>
              <a:sym typeface="Times New Roman"/>
            </a:endParaRPr>
          </a:p>
        </p:txBody>
      </p:sp>
      <p:sp>
        <p:nvSpPr>
          <p:cNvPr id="583" name="Google Shape;583;p40"/>
          <p:cNvSpPr txBox="1"/>
          <p:nvPr/>
        </p:nvSpPr>
        <p:spPr>
          <a:xfrm>
            <a:off x="3240000" y="6536150"/>
            <a:ext cx="2733600" cy="220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Adequate fluid resuscitation is monitored by: Urine output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0.5 – 1 ml/kg/hour for adult.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2 ml/kg/hour for children.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 cases of electrical burns more urine is needed to protect the kidney 2-3 ml/kg/hour. </a:t>
            </a:r>
            <a:r>
              <a:rPr lang="en" sz="1200">
                <a:solidFill>
                  <a:srgbClr val="999999"/>
                </a:solidFill>
                <a:latin typeface="Times New Roman"/>
                <a:ea typeface="Times New Roman"/>
                <a:cs typeface="Times New Roman"/>
                <a:sym typeface="Times New Roman"/>
              </a:rPr>
              <a:t>To prevent </a:t>
            </a:r>
            <a:r>
              <a:rPr lang="en" sz="1200">
                <a:solidFill>
                  <a:srgbClr val="999999"/>
                </a:solidFill>
                <a:latin typeface="Times New Roman"/>
                <a:ea typeface="Times New Roman"/>
                <a:cs typeface="Times New Roman"/>
                <a:sym typeface="Times New Roman"/>
              </a:rPr>
              <a:t>rhabdomyolysis</a:t>
            </a:r>
            <a:r>
              <a:rPr lang="en" sz="1200">
                <a:solidFill>
                  <a:srgbClr val="999999"/>
                </a:solidFill>
                <a:latin typeface="Times New Roman"/>
                <a:ea typeface="Times New Roman"/>
                <a:cs typeface="Times New Roman"/>
                <a:sym typeface="Times New Roman"/>
              </a:rPr>
              <a: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Inhalation injury patients also need extra fluids.</a:t>
            </a:r>
            <a:endParaRPr sz="1200">
              <a:latin typeface="Times New Roman"/>
              <a:ea typeface="Times New Roman"/>
              <a:cs typeface="Times New Roman"/>
              <a:sym typeface="Times New Roman"/>
            </a:endParaRPr>
          </a:p>
        </p:txBody>
      </p:sp>
      <p:sp>
        <p:nvSpPr>
          <p:cNvPr id="584" name="Google Shape;584;p40"/>
          <p:cNvSpPr/>
          <p:nvPr/>
        </p:nvSpPr>
        <p:spPr>
          <a:xfrm>
            <a:off x="4296675" y="1371079"/>
            <a:ext cx="1418700" cy="2424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IMPORTANT</a:t>
            </a:r>
            <a:endParaRPr sz="1200">
              <a:solidFill>
                <a:srgbClr val="CC0000"/>
              </a:solidFill>
              <a:latin typeface="Times New Roman"/>
              <a:ea typeface="Times New Roman"/>
              <a:cs typeface="Times New Roman"/>
              <a:sym typeface="Times New Roman"/>
            </a:endParaRPr>
          </a:p>
        </p:txBody>
      </p:sp>
      <p:pic>
        <p:nvPicPr>
          <p:cNvPr id="585" name="Google Shape;585;p40"/>
          <p:cNvPicPr preferRelativeResize="0"/>
          <p:nvPr/>
        </p:nvPicPr>
        <p:blipFill>
          <a:blip r:embed="rId3">
            <a:alphaModFix/>
          </a:blip>
          <a:stretch>
            <a:fillRect/>
          </a:stretch>
        </p:blipFill>
        <p:spPr>
          <a:xfrm rot="2196837">
            <a:off x="5614660" y="1065002"/>
            <a:ext cx="330358" cy="4018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1"/>
          <p:cNvSpPr txBox="1"/>
          <p:nvPr/>
        </p:nvSpPr>
        <p:spPr>
          <a:xfrm>
            <a:off x="249520" y="88550"/>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Times New Roman"/>
                <a:ea typeface="Times New Roman"/>
                <a:cs typeface="Times New Roman"/>
                <a:sym typeface="Times New Roman"/>
              </a:rPr>
              <a:t>Surgical Burns Management:</a:t>
            </a:r>
            <a:endParaRPr>
              <a:solidFill>
                <a:schemeClr val="accent3"/>
              </a:solidFill>
              <a:latin typeface="Times New Roman"/>
              <a:ea typeface="Times New Roman"/>
              <a:cs typeface="Times New Roman"/>
              <a:sym typeface="Times New Roman"/>
            </a:endParaRPr>
          </a:p>
        </p:txBody>
      </p:sp>
      <p:graphicFrame>
        <p:nvGraphicFramePr>
          <p:cNvPr id="591" name="Google Shape;591;p41"/>
          <p:cNvGraphicFramePr/>
          <p:nvPr/>
        </p:nvGraphicFramePr>
        <p:xfrm>
          <a:off x="235809" y="580855"/>
          <a:ext cx="3000000" cy="3000000"/>
        </p:xfrm>
        <a:graphic>
          <a:graphicData uri="http://schemas.openxmlformats.org/drawingml/2006/table">
            <a:tbl>
              <a:tblPr>
                <a:noFill/>
                <a:tableStyleId>{BB78F083-4D89-4956-B72A-7C5BCA17FB26}</a:tableStyleId>
              </a:tblPr>
              <a:tblGrid>
                <a:gridCol w="1523500"/>
                <a:gridCol w="4484875"/>
              </a:tblGrid>
              <a:tr h="2736925">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Escharotomy</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Surgical procedure used to treat full-thickness (third-degree) circumferential burns. In full-thickness burns, both the epidermis and the dermis are destroyed along with sensory nerves in the dermis. The tough leathery tissue remaining after a full-thickness burn has been termed eschar.</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For circumferential burns (e.g. burn in the chest; can’t ventilate the patient).</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Mid – Axial incision in the eschar only of full thickness burn.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To relive the tourniquet effect of the circumferential full thickness burns on: </a:t>
                      </a:r>
                      <a:r>
                        <a:rPr lang="en" sz="1200">
                          <a:solidFill>
                            <a:srgbClr val="999999"/>
                          </a:solidFill>
                          <a:latin typeface="Times New Roman"/>
                          <a:ea typeface="Times New Roman"/>
                          <a:cs typeface="Times New Roman"/>
                          <a:sym typeface="Times New Roman"/>
                        </a:rPr>
                        <a:t>to allow ventilation </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Extremity</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Trunk</a:t>
                      </a:r>
                      <a:endParaRPr sz="12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if breathing was an issue.</a:t>
                      </a:r>
                      <a:endParaRPr sz="1200">
                        <a:latin typeface="Times New Roman"/>
                        <a:ea typeface="Times New Roman"/>
                        <a:cs typeface="Times New Roman"/>
                        <a:sym typeface="Times New Roman"/>
                      </a:endParaRPr>
                    </a:p>
                    <a:p>
                      <a:pPr indent="-304800" lvl="2" marL="13716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If increase in intra-abdominal pressure.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Due to interstitial fluid accumulation.</a:t>
                      </a:r>
                      <a:endParaRPr sz="1200">
                        <a:latin typeface="Times New Roman"/>
                        <a:ea typeface="Times New Roman"/>
                        <a:cs typeface="Times New Roman"/>
                        <a:sym typeface="Times New Roman"/>
                      </a:endParaRPr>
                    </a:p>
                  </a:txBody>
                  <a:tcPr marT="91425" marB="91425" marR="91425" marL="91425" anchor="ctr">
                    <a:solidFill>
                      <a:srgbClr val="F3F3F3"/>
                    </a:solidFill>
                  </a:tcPr>
                </a:tc>
              </a:tr>
              <a:tr h="804975">
                <a:tc>
                  <a:txBody>
                    <a:bodyPr/>
                    <a:lstStyle/>
                    <a:p>
                      <a:pPr indent="0" lvl="0" marL="0" rtl="0" algn="l">
                        <a:spcBef>
                          <a:spcPts val="0"/>
                        </a:spcBef>
                        <a:spcAft>
                          <a:spcPts val="0"/>
                        </a:spcAft>
                        <a:buNone/>
                      </a:pPr>
                      <a:r>
                        <a:rPr b="1" lang="en" sz="1200">
                          <a:solidFill>
                            <a:srgbClr val="6AA84F"/>
                          </a:solidFill>
                          <a:highlight>
                            <a:srgbClr val="FFFFFF"/>
                          </a:highlight>
                          <a:latin typeface="Times New Roman"/>
                          <a:ea typeface="Times New Roman"/>
                          <a:cs typeface="Times New Roman"/>
                          <a:sym typeface="Times New Roman"/>
                        </a:rPr>
                        <a:t>Fasciotomy</a:t>
                      </a:r>
                      <a:endParaRPr b="1" sz="1200">
                        <a:solidFill>
                          <a:srgbClr val="6AA84F"/>
                        </a:solidFill>
                        <a:highlight>
                          <a:srgbClr val="FFFFFF"/>
                        </a:highlight>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Surgical procedure where the fascia is cut to relieve tension or pressure commonly to treat the resulting loss of circulation to an area of tissue or muscle.</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For compartment syndrome.</a:t>
                      </a:r>
                      <a:endParaRPr sz="1200">
                        <a:solidFill>
                          <a:srgbClr val="6AA84F"/>
                        </a:solidFill>
                        <a:latin typeface="Times New Roman"/>
                        <a:ea typeface="Times New Roman"/>
                        <a:cs typeface="Times New Roman"/>
                        <a:sym typeface="Times New Roman"/>
                      </a:endParaRPr>
                    </a:p>
                  </a:txBody>
                  <a:tcPr marT="91425" marB="91425" marR="91425" marL="91425" anchor="ctr">
                    <a:solidFill>
                      <a:srgbClr val="F3F3F3"/>
                    </a:solidFill>
                  </a:tcPr>
                </a:tc>
              </a:tr>
            </a:tbl>
          </a:graphicData>
        </a:graphic>
      </p:graphicFrame>
      <p:sp>
        <p:nvSpPr>
          <p:cNvPr id="592" name="Google Shape;592;p41"/>
          <p:cNvSpPr txBox="1"/>
          <p:nvPr/>
        </p:nvSpPr>
        <p:spPr>
          <a:xfrm>
            <a:off x="152391" y="4627187"/>
            <a:ext cx="51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Times New Roman"/>
                <a:ea typeface="Times New Roman"/>
                <a:cs typeface="Times New Roman"/>
                <a:sym typeface="Times New Roman"/>
              </a:rPr>
              <a:t>Skin Grafts</a:t>
            </a:r>
            <a:endParaRPr>
              <a:solidFill>
                <a:schemeClr val="accent3"/>
              </a:solidFill>
              <a:latin typeface="Times New Roman"/>
              <a:ea typeface="Times New Roman"/>
              <a:cs typeface="Times New Roman"/>
              <a:sym typeface="Times New Roman"/>
            </a:endParaRPr>
          </a:p>
        </p:txBody>
      </p:sp>
      <p:graphicFrame>
        <p:nvGraphicFramePr>
          <p:cNvPr id="593" name="Google Shape;593;p41"/>
          <p:cNvGraphicFramePr/>
          <p:nvPr/>
        </p:nvGraphicFramePr>
        <p:xfrm>
          <a:off x="224083" y="5075830"/>
          <a:ext cx="3000000" cy="3000000"/>
        </p:xfrm>
        <a:graphic>
          <a:graphicData uri="http://schemas.openxmlformats.org/drawingml/2006/table">
            <a:tbl>
              <a:tblPr>
                <a:noFill/>
                <a:tableStyleId>{BB78F083-4D89-4956-B72A-7C5BCA17FB26}</a:tableStyleId>
              </a:tblPr>
              <a:tblGrid>
                <a:gridCol w="1160550"/>
                <a:gridCol w="2513950"/>
                <a:gridCol w="2310250"/>
              </a:tblGrid>
              <a:tr h="365725">
                <a:tc>
                  <a:txBody>
                    <a:bodyPr/>
                    <a:lstStyle/>
                    <a:p>
                      <a:pPr indent="0" lvl="0" marL="0" rtl="0" algn="ctr">
                        <a:spcBef>
                          <a:spcPts val="0"/>
                        </a:spcBef>
                        <a:spcAft>
                          <a:spcPts val="0"/>
                        </a:spcAft>
                        <a:buNone/>
                      </a:pPr>
                      <a:r>
                        <a:t/>
                      </a:r>
                      <a:endParaRPr b="1" sz="1200">
                        <a:latin typeface="Times New Roman"/>
                        <a:ea typeface="Times New Roman"/>
                        <a:cs typeface="Times New Roman"/>
                        <a:sym typeface="Times New Roman"/>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Split Thickness (STSG)</a:t>
                      </a:r>
                      <a:endParaRPr b="1" sz="1200">
                        <a:latin typeface="Times New Roman"/>
                        <a:ea typeface="Times New Roman"/>
                        <a:cs typeface="Times New Roman"/>
                        <a:sym typeface="Times New Roman"/>
                      </a:endParaRPr>
                    </a:p>
                  </a:txBody>
                  <a:tcPr marT="91425" marB="91425" marR="91425" marL="91425" anchor="ctr">
                    <a:lnL cap="flat" cmpd="sng" w="9525">
                      <a:solidFill>
                        <a:srgbClr val="9E9E9E">
                          <a:alpha val="0"/>
                        </a:srgbClr>
                      </a:solidFill>
                      <a:prstDash val="solid"/>
                      <a:round/>
                      <a:headEnd len="sm" w="sm" type="none"/>
                      <a:tailEnd len="sm" w="sm" type="none"/>
                    </a:lnL>
                    <a:solidFill>
                      <a:srgbClr val="C3A297"/>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Full Thickness (FTSG) </a:t>
                      </a:r>
                      <a:r>
                        <a:rPr lang="en" sz="1200">
                          <a:solidFill>
                            <a:srgbClr val="666666"/>
                          </a:solidFill>
                          <a:latin typeface="Times New Roman"/>
                          <a:ea typeface="Times New Roman"/>
                          <a:cs typeface="Times New Roman"/>
                          <a:sym typeface="Times New Roman"/>
                        </a:rPr>
                        <a:t>used for face and </a:t>
                      </a:r>
                      <a:r>
                        <a:rPr lang="en" sz="1200">
                          <a:solidFill>
                            <a:srgbClr val="666666"/>
                          </a:solidFill>
                          <a:latin typeface="Times New Roman"/>
                          <a:ea typeface="Times New Roman"/>
                          <a:cs typeface="Times New Roman"/>
                          <a:sym typeface="Times New Roman"/>
                        </a:rPr>
                        <a:t>perineum</a:t>
                      </a:r>
                      <a:endParaRPr sz="1200">
                        <a:solidFill>
                          <a:srgbClr val="666666"/>
                        </a:solidFill>
                        <a:latin typeface="Times New Roman"/>
                        <a:ea typeface="Times New Roman"/>
                        <a:cs typeface="Times New Roman"/>
                        <a:sym typeface="Times New Roman"/>
                      </a:endParaRPr>
                    </a:p>
                  </a:txBody>
                  <a:tcPr marT="91425" marB="91425" marR="91425" marL="91425" anchor="ctr">
                    <a:solidFill>
                      <a:srgbClr val="C3A297"/>
                    </a:solidFill>
                  </a:tcPr>
                </a:tc>
              </a:tr>
              <a:tr h="365725">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Layer</a:t>
                      </a:r>
                      <a:endParaRPr b="1" sz="1200">
                        <a:latin typeface="Times New Roman"/>
                        <a:ea typeface="Times New Roman"/>
                        <a:cs typeface="Times New Roman"/>
                        <a:sym typeface="Times New Roman"/>
                      </a:endParaRPr>
                    </a:p>
                  </a:txBody>
                  <a:tcPr marT="91425" marB="91425" marR="91425" marL="91425" anchor="ctr">
                    <a:lnT cap="flat" cmpd="sng" w="9525">
                      <a:solidFill>
                        <a:srgbClr val="9E9E9E">
                          <a:alpha val="0"/>
                        </a:srgbClr>
                      </a:solidFill>
                      <a:prstDash val="solid"/>
                      <a:round/>
                      <a:headEnd len="sm" w="sm" type="none"/>
                      <a:tailEnd len="sm" w="sm" type="none"/>
                    </a:lnT>
                    <a:solidFill>
                      <a:srgbClr val="C3A297"/>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Epidermis and part of the dermis</a:t>
                      </a:r>
                      <a:endParaRPr sz="1200">
                        <a:latin typeface="Times New Roman"/>
                        <a:ea typeface="Times New Roman"/>
                        <a:cs typeface="Times New Roman"/>
                        <a:sym typeface="Times New Roman"/>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Epidermis and entire dermis</a:t>
                      </a:r>
                      <a:endParaRPr sz="1200">
                        <a:latin typeface="Times New Roman"/>
                        <a:ea typeface="Times New Roman"/>
                        <a:cs typeface="Times New Roman"/>
                        <a:sym typeface="Times New Roman"/>
                      </a:endParaRPr>
                    </a:p>
                  </a:txBody>
                  <a:tcPr marT="91425" marB="91425" marR="91425" marL="91425" anchor="ctr">
                    <a:solidFill>
                      <a:srgbClr val="EFEFEF"/>
                    </a:solidFill>
                  </a:tcPr>
                </a:tc>
              </a:tr>
              <a:tr h="5486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Donor Site</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Thighs, back, abdomen, scalp or any part of the body</a:t>
                      </a:r>
                      <a:endParaRPr sz="1200">
                        <a:latin typeface="Times New Roman"/>
                        <a:ea typeface="Times New Roman"/>
                        <a:cs typeface="Times New Roman"/>
                        <a:sym typeface="Times New Roman"/>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Post auricular, </a:t>
                      </a:r>
                      <a:r>
                        <a:rPr lang="en" sz="1200">
                          <a:latin typeface="Times New Roman"/>
                          <a:ea typeface="Times New Roman"/>
                          <a:cs typeface="Times New Roman"/>
                          <a:sym typeface="Times New Roman"/>
                        </a:rPr>
                        <a:t>supraclavicular</a:t>
                      </a:r>
                      <a:r>
                        <a:rPr lang="en" sz="1200">
                          <a:latin typeface="Times New Roman"/>
                          <a:ea typeface="Times New Roman"/>
                          <a:cs typeface="Times New Roman"/>
                          <a:sym typeface="Times New Roman"/>
                        </a:rPr>
                        <a:t>, groin or forearm</a:t>
                      </a:r>
                      <a:endParaRPr sz="1200">
                        <a:latin typeface="Times New Roman"/>
                        <a:ea typeface="Times New Roman"/>
                        <a:cs typeface="Times New Roman"/>
                        <a:sym typeface="Times New Roman"/>
                      </a:endParaRPr>
                    </a:p>
                  </a:txBody>
                  <a:tcPr marT="91425" marB="91425" marR="91425" marL="91425" anchor="ctr">
                    <a:solidFill>
                      <a:srgbClr val="EFEFEF"/>
                    </a:solidFill>
                  </a:tcPr>
                </a:tc>
              </a:tr>
              <a:tr h="14630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Advantages</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-Donor heals spontaneously </a:t>
                      </a:r>
                      <a:r>
                        <a:rPr lang="en" sz="1200">
                          <a:solidFill>
                            <a:srgbClr val="999999"/>
                          </a:solidFill>
                          <a:latin typeface="Times New Roman"/>
                          <a:ea typeface="Times New Roman"/>
                          <a:cs typeface="Times New Roman"/>
                          <a:sym typeface="Times New Roman"/>
                        </a:rPr>
                        <a:t>(re-epthilize)</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-Large donor area, can be reused</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-Higher chance of take in less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ideal conditions</a:t>
                      </a:r>
                      <a:endParaRPr sz="1200">
                        <a:latin typeface="Times New Roman"/>
                        <a:ea typeface="Times New Roman"/>
                        <a:cs typeface="Times New Roman"/>
                        <a:sym typeface="Times New Roman"/>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-Less contraction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-Grows with the patient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-Secrets oil and sweat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-Better donor site scar and less pain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-More stable/durable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-For areas that  requires </a:t>
                      </a:r>
                      <a:r>
                        <a:rPr lang="en" sz="1200">
                          <a:latin typeface="Times New Roman"/>
                          <a:ea typeface="Times New Roman"/>
                          <a:cs typeface="Times New Roman"/>
                          <a:sym typeface="Times New Roman"/>
                        </a:rPr>
                        <a:t>mobility</a:t>
                      </a:r>
                      <a:endParaRPr sz="1200">
                        <a:latin typeface="Times New Roman"/>
                        <a:ea typeface="Times New Roman"/>
                        <a:cs typeface="Times New Roman"/>
                        <a:sym typeface="Times New Roman"/>
                      </a:endParaRPr>
                    </a:p>
                  </a:txBody>
                  <a:tcPr marT="91425" marB="91425" marR="91425" marL="91425" anchor="ctr">
                    <a:solidFill>
                      <a:srgbClr val="EFEFEF"/>
                    </a:solidFill>
                  </a:tcPr>
                </a:tc>
              </a:tr>
              <a:tr h="914375">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Disadvantages </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-More contraction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-More fragile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-Loss growth potential</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-More painful </a:t>
                      </a:r>
                      <a:endParaRPr sz="1200">
                        <a:latin typeface="Times New Roman"/>
                        <a:ea typeface="Times New Roman"/>
                        <a:cs typeface="Times New Roman"/>
                        <a:sym typeface="Times New Roman"/>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-Donor site must be closed</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-Less donor areas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-Needs clean wound bed</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-May grow hair</a:t>
                      </a:r>
                      <a:endParaRPr sz="1200">
                        <a:latin typeface="Times New Roman"/>
                        <a:ea typeface="Times New Roman"/>
                        <a:cs typeface="Times New Roman"/>
                        <a:sym typeface="Times New Roman"/>
                      </a:endParaRPr>
                    </a:p>
                  </a:txBody>
                  <a:tcPr marT="91425" marB="91425" marR="91425" marL="91425" anchor="ctr">
                    <a:solidFill>
                      <a:srgbClr val="EFEFE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505350" y="590675"/>
            <a:ext cx="5602500" cy="602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Times New Roman"/>
                <a:ea typeface="Times New Roman"/>
                <a:cs typeface="Times New Roman"/>
                <a:sym typeface="Times New Roman"/>
              </a:rPr>
              <a:t>Burns &amp; Burn Management</a:t>
            </a:r>
            <a:endParaRPr sz="1800">
              <a:solidFill>
                <a:schemeClr val="dk1"/>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Definition: </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Burns: are thermal, chemical or electrical injury sufficient enough to cause tissue disruption, denaturation, or even death.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Carry the risk of permanent: disfunction or impairment of function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Epidemiology: </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Males &gt; females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2 peaks at: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0-5 years and 25-35 years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80% of burns are less than 20% TBSA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Pediatrics: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Scald burns &gt;80%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Account for 45% of hospital admission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33% due to child abuse </a:t>
            </a:r>
            <a:r>
              <a:rPr lang="en" sz="1200">
                <a:solidFill>
                  <a:srgbClr val="6AA84F"/>
                </a:solidFill>
                <a:latin typeface="Times New Roman"/>
                <a:ea typeface="Times New Roman"/>
                <a:cs typeface="Times New Roman"/>
                <a:sym typeface="Times New Roman"/>
              </a:rPr>
              <a:t>and should be investigated</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Elderly: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Impaired mobility, poor coordination, decrease awareness to pain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Abuse/neglect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Factors that increase mortality </a:t>
            </a:r>
            <a:r>
              <a:rPr lang="en" sz="1200">
                <a:solidFill>
                  <a:srgbClr val="6AA84F"/>
                </a:solidFill>
                <a:latin typeface="Times New Roman"/>
                <a:ea typeface="Times New Roman"/>
                <a:cs typeface="Times New Roman"/>
                <a:sym typeface="Times New Roman"/>
              </a:rPr>
              <a:t>each factor increases mortality for about 30% (3 factors→90% chance of mortality) </a:t>
            </a:r>
            <a:endParaRPr sz="1200">
              <a:solidFill>
                <a:srgbClr val="6AA84F"/>
              </a:solidFill>
              <a:latin typeface="Times New Roman"/>
              <a:ea typeface="Times New Roman"/>
              <a:cs typeface="Times New Roman"/>
              <a:sym typeface="Times New Roman"/>
            </a:endParaRPr>
          </a:p>
          <a:p>
            <a:pPr indent="0" lvl="0" marL="914400" rtl="0" algn="l">
              <a:spcBef>
                <a:spcPts val="300"/>
              </a:spcBef>
              <a:spcAft>
                <a:spcPts val="0"/>
              </a:spcAft>
              <a:buNone/>
            </a:pPr>
            <a:r>
              <a:rPr lang="en" sz="1200">
                <a:solidFill>
                  <a:srgbClr val="000000"/>
                </a:solidFill>
                <a:latin typeface="Times New Roman"/>
                <a:ea typeface="Times New Roman"/>
                <a:cs typeface="Times New Roman"/>
                <a:sym typeface="Times New Roman"/>
              </a:rPr>
              <a:t>1. Age greater than 60 </a:t>
            </a:r>
            <a:endParaRPr sz="1200">
              <a:solidFill>
                <a:srgbClr val="000000"/>
              </a:solidFill>
              <a:latin typeface="Times New Roman"/>
              <a:ea typeface="Times New Roman"/>
              <a:cs typeface="Times New Roman"/>
              <a:sym typeface="Times New Roman"/>
            </a:endParaRPr>
          </a:p>
          <a:p>
            <a:pPr indent="0" lvl="0" marL="914400" rtl="0" algn="l">
              <a:spcBef>
                <a:spcPts val="300"/>
              </a:spcBef>
              <a:spcAft>
                <a:spcPts val="0"/>
              </a:spcAft>
              <a:buNone/>
            </a:pPr>
            <a:r>
              <a:rPr lang="en" sz="1200">
                <a:solidFill>
                  <a:srgbClr val="000000"/>
                </a:solidFill>
                <a:latin typeface="Times New Roman"/>
                <a:ea typeface="Times New Roman"/>
                <a:cs typeface="Times New Roman"/>
                <a:sym typeface="Times New Roman"/>
              </a:rPr>
              <a:t>2. Greater than 40% TBSA (total body surface area) </a:t>
            </a:r>
            <a:endParaRPr sz="1200">
              <a:solidFill>
                <a:srgbClr val="000000"/>
              </a:solidFill>
              <a:latin typeface="Times New Roman"/>
              <a:ea typeface="Times New Roman"/>
              <a:cs typeface="Times New Roman"/>
              <a:sym typeface="Times New Roman"/>
            </a:endParaRPr>
          </a:p>
          <a:p>
            <a:pPr indent="0" lvl="0" marL="914400" rtl="0" algn="l">
              <a:spcBef>
                <a:spcPts val="300"/>
              </a:spcBef>
              <a:spcAft>
                <a:spcPts val="0"/>
              </a:spcAft>
              <a:buNone/>
            </a:pPr>
            <a:r>
              <a:rPr lang="en" sz="1200">
                <a:solidFill>
                  <a:srgbClr val="000000"/>
                </a:solidFill>
                <a:latin typeface="Times New Roman"/>
                <a:ea typeface="Times New Roman"/>
                <a:cs typeface="Times New Roman"/>
                <a:sym typeface="Times New Roman"/>
              </a:rPr>
              <a:t>3. Inhalation injury </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 Alcohol is a common contributing factor </a:t>
            </a:r>
            <a:r>
              <a:rPr lang="en" sz="1200">
                <a:solidFill>
                  <a:srgbClr val="6AA84F"/>
                </a:solidFill>
                <a:latin typeface="Times New Roman"/>
                <a:ea typeface="Times New Roman"/>
                <a:cs typeface="Times New Roman"/>
                <a:sym typeface="Times New Roman"/>
              </a:rPr>
              <a:t>for losing coordination</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Types of burns:</a:t>
            </a:r>
            <a:endParaRPr sz="1400">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sp>
        <p:nvSpPr>
          <p:cNvPr id="498" name="Google Shape;498;p32"/>
          <p:cNvSpPr/>
          <p:nvPr/>
        </p:nvSpPr>
        <p:spPr>
          <a:xfrm>
            <a:off x="990975" y="6718975"/>
            <a:ext cx="14688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Scalds (Hot liquid) Most common type in children</a:t>
            </a:r>
            <a:endParaRPr sz="1200">
              <a:latin typeface="Times New Roman"/>
              <a:ea typeface="Times New Roman"/>
              <a:cs typeface="Times New Roman"/>
              <a:sym typeface="Times New Roman"/>
            </a:endParaRPr>
          </a:p>
        </p:txBody>
      </p:sp>
      <p:sp>
        <p:nvSpPr>
          <p:cNvPr id="499" name="Google Shape;499;p32"/>
          <p:cNvSpPr/>
          <p:nvPr/>
        </p:nvSpPr>
        <p:spPr>
          <a:xfrm>
            <a:off x="4235505" y="6718975"/>
            <a:ext cx="14244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Flame (Thermal) Most common type in adults</a:t>
            </a:r>
            <a:endParaRPr sz="1200">
              <a:latin typeface="Times New Roman"/>
              <a:ea typeface="Times New Roman"/>
              <a:cs typeface="Times New Roman"/>
              <a:sym typeface="Times New Roman"/>
            </a:endParaRPr>
          </a:p>
        </p:txBody>
      </p:sp>
      <p:sp>
        <p:nvSpPr>
          <p:cNvPr id="500" name="Google Shape;500;p32"/>
          <p:cNvSpPr/>
          <p:nvPr/>
        </p:nvSpPr>
        <p:spPr>
          <a:xfrm>
            <a:off x="2749253" y="6718975"/>
            <a:ext cx="10551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Chemical</a:t>
            </a:r>
            <a:endParaRPr sz="1200">
              <a:latin typeface="Times New Roman"/>
              <a:ea typeface="Times New Roman"/>
              <a:cs typeface="Times New Roman"/>
              <a:sym typeface="Times New Roman"/>
            </a:endParaRPr>
          </a:p>
        </p:txBody>
      </p:sp>
      <p:sp>
        <p:nvSpPr>
          <p:cNvPr id="501" name="Google Shape;501;p32"/>
          <p:cNvSpPr/>
          <p:nvPr/>
        </p:nvSpPr>
        <p:spPr>
          <a:xfrm>
            <a:off x="2363964" y="7543150"/>
            <a:ext cx="8505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contact</a:t>
            </a:r>
            <a:endParaRPr sz="1200">
              <a:latin typeface="Times New Roman"/>
              <a:ea typeface="Times New Roman"/>
              <a:cs typeface="Times New Roman"/>
              <a:sym typeface="Times New Roman"/>
            </a:endParaRPr>
          </a:p>
        </p:txBody>
      </p:sp>
      <p:sp>
        <p:nvSpPr>
          <p:cNvPr id="502" name="Google Shape;502;p32"/>
          <p:cNvSpPr/>
          <p:nvPr/>
        </p:nvSpPr>
        <p:spPr>
          <a:xfrm>
            <a:off x="1379600" y="7542525"/>
            <a:ext cx="8505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Flash</a:t>
            </a:r>
            <a:endParaRPr sz="1200">
              <a:latin typeface="Times New Roman"/>
              <a:ea typeface="Times New Roman"/>
              <a:cs typeface="Times New Roman"/>
              <a:sym typeface="Times New Roman"/>
            </a:endParaRPr>
          </a:p>
        </p:txBody>
      </p:sp>
      <p:sp>
        <p:nvSpPr>
          <p:cNvPr id="503" name="Google Shape;503;p32"/>
          <p:cNvSpPr/>
          <p:nvPr/>
        </p:nvSpPr>
        <p:spPr>
          <a:xfrm>
            <a:off x="4332693" y="7543150"/>
            <a:ext cx="8505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Frictional</a:t>
            </a:r>
            <a:endParaRPr sz="1200">
              <a:latin typeface="Times New Roman"/>
              <a:ea typeface="Times New Roman"/>
              <a:cs typeface="Times New Roman"/>
              <a:sym typeface="Times New Roman"/>
            </a:endParaRPr>
          </a:p>
        </p:txBody>
      </p:sp>
      <p:sp>
        <p:nvSpPr>
          <p:cNvPr id="504" name="Google Shape;504;p32"/>
          <p:cNvSpPr/>
          <p:nvPr/>
        </p:nvSpPr>
        <p:spPr>
          <a:xfrm>
            <a:off x="3348328" y="7543150"/>
            <a:ext cx="850500" cy="567000"/>
          </a:xfrm>
          <a:prstGeom prst="roundRect">
            <a:avLst>
              <a:gd fmla="val 16667" name="adj"/>
            </a:avLst>
          </a:prstGeom>
          <a:solidFill>
            <a:srgbClr val="E2D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Electrical</a:t>
            </a:r>
            <a:endParaRPr sz="1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3"/>
          <p:cNvSpPr txBox="1"/>
          <p:nvPr>
            <p:ph idx="1" type="body"/>
          </p:nvPr>
        </p:nvSpPr>
        <p:spPr>
          <a:xfrm>
            <a:off x="505350" y="590675"/>
            <a:ext cx="57696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Pathophysiology</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Increased fluid loss from the surface.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Normally 15 ml/m2 increase to 200 ml/m2 .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 deep burns, the dermis is converted to coagulum called ESCHAR.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Inflammatory response ranges from: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Capillary dilation in sunburns.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To damaged capillaries and increase permeability and interstitial edema.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2 cm increase in leg diameter represent 2L of increase in fluid.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Destruction of epidermis removes the protective bacterial barrier → contamination → sepsis → death.</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There are 3 zones called Jacksonian zones:</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Zone of coagulation</a:t>
            </a:r>
            <a:r>
              <a:rPr lang="en" sz="1200">
                <a:solidFill>
                  <a:srgbClr val="6AA84F"/>
                </a:solidFill>
                <a:latin typeface="Times New Roman"/>
                <a:ea typeface="Times New Roman"/>
                <a:cs typeface="Times New Roman"/>
                <a:sym typeface="Times New Roman"/>
              </a:rPr>
              <a:t> (mid zone)</a:t>
            </a:r>
            <a:endParaRPr sz="1200">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AutoNum type="alphaLcPeriod"/>
            </a:pPr>
            <a:r>
              <a:rPr lang="en" sz="1200">
                <a:solidFill>
                  <a:srgbClr val="6AA84F"/>
                </a:solidFill>
                <a:latin typeface="Times New Roman"/>
                <a:ea typeface="Times New Roman"/>
                <a:cs typeface="Times New Roman"/>
                <a:sym typeface="Times New Roman"/>
              </a:rPr>
              <a:t>loss of oxygen and proteins </a:t>
            </a:r>
            <a:endParaRPr>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AutoNum type="alphaLcPeriod"/>
            </a:pPr>
            <a:r>
              <a:rPr lang="en" sz="1200">
                <a:solidFill>
                  <a:srgbClr val="6AA84F"/>
                </a:solidFill>
                <a:latin typeface="Times New Roman"/>
                <a:ea typeface="Times New Roman"/>
                <a:cs typeface="Times New Roman"/>
                <a:sym typeface="Times New Roman"/>
              </a:rPr>
              <a:t>dead necrotic tissue</a:t>
            </a:r>
            <a:endParaRPr>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AutoNum type="alphaLcPeriod"/>
            </a:pPr>
            <a:r>
              <a:rPr lang="en">
                <a:solidFill>
                  <a:srgbClr val="6AA84F"/>
                </a:solidFill>
                <a:latin typeface="Times New Roman"/>
                <a:ea typeface="Times New Roman"/>
                <a:cs typeface="Times New Roman"/>
                <a:sym typeface="Times New Roman"/>
              </a:rPr>
              <a:t>No chance of </a:t>
            </a:r>
            <a:r>
              <a:rPr lang="en">
                <a:solidFill>
                  <a:srgbClr val="6AA84F"/>
                </a:solidFill>
                <a:latin typeface="Times New Roman"/>
                <a:ea typeface="Times New Roman"/>
                <a:cs typeface="Times New Roman"/>
                <a:sym typeface="Times New Roman"/>
              </a:rPr>
              <a:t>resuscitating</a:t>
            </a:r>
            <a:r>
              <a:rPr lang="en">
                <a:solidFill>
                  <a:srgbClr val="6AA84F"/>
                </a:solidFill>
                <a:latin typeface="Times New Roman"/>
                <a:ea typeface="Times New Roman"/>
                <a:cs typeface="Times New Roman"/>
                <a:sym typeface="Times New Roman"/>
              </a:rPr>
              <a:t> this zone</a:t>
            </a:r>
            <a:endParaRPr>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Zone of stasis </a:t>
            </a:r>
            <a:r>
              <a:rPr lang="en" sz="1200">
                <a:solidFill>
                  <a:srgbClr val="6AA84F"/>
                </a:solidFill>
                <a:latin typeface="Times New Roman"/>
                <a:ea typeface="Times New Roman"/>
                <a:cs typeface="Times New Roman"/>
                <a:sym typeface="Times New Roman"/>
              </a:rPr>
              <a:t>(grey zone, between the zone of hyperemia and coagulation)</a:t>
            </a:r>
            <a:endParaRPr sz="1200">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AutoNum type="alphaLcPeriod"/>
            </a:pPr>
            <a:r>
              <a:rPr lang="en">
                <a:solidFill>
                  <a:srgbClr val="6AA84F"/>
                </a:solidFill>
                <a:latin typeface="Times New Roman"/>
                <a:ea typeface="Times New Roman"/>
                <a:cs typeface="Times New Roman"/>
                <a:sym typeface="Times New Roman"/>
              </a:rPr>
              <a:t>M</a:t>
            </a:r>
            <a:r>
              <a:rPr lang="en" sz="1200">
                <a:solidFill>
                  <a:srgbClr val="6AA84F"/>
                </a:solidFill>
                <a:latin typeface="Times New Roman"/>
                <a:ea typeface="Times New Roman"/>
                <a:cs typeface="Times New Roman"/>
                <a:sym typeface="Times New Roman"/>
              </a:rPr>
              <a:t>ost important zone</a:t>
            </a:r>
            <a:endParaRPr>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Clr>
                <a:srgbClr val="6AA84F"/>
              </a:buClr>
              <a:buSzPts val="1200"/>
              <a:buFont typeface="Times New Roman"/>
              <a:buAutoNum type="alphaLcPeriod"/>
            </a:pPr>
            <a:r>
              <a:rPr lang="en">
                <a:solidFill>
                  <a:srgbClr val="6AA84F"/>
                </a:solidFill>
                <a:latin typeface="Times New Roman"/>
                <a:ea typeface="Times New Roman"/>
                <a:cs typeface="Times New Roman"/>
                <a:sym typeface="Times New Roman"/>
              </a:rPr>
              <a:t>Adequate </a:t>
            </a:r>
            <a:r>
              <a:rPr lang="en">
                <a:solidFill>
                  <a:srgbClr val="6AA84F"/>
                </a:solidFill>
                <a:latin typeface="Times New Roman"/>
                <a:ea typeface="Times New Roman"/>
                <a:cs typeface="Times New Roman"/>
                <a:sym typeface="Times New Roman"/>
              </a:rPr>
              <a:t>hydration</a:t>
            </a:r>
            <a:r>
              <a:rPr lang="en">
                <a:solidFill>
                  <a:srgbClr val="6AA84F"/>
                </a:solidFill>
                <a:latin typeface="Times New Roman"/>
                <a:ea typeface="Times New Roman"/>
                <a:cs typeface="Times New Roman"/>
                <a:sym typeface="Times New Roman"/>
              </a:rPr>
              <a:t> and </a:t>
            </a:r>
            <a:r>
              <a:rPr lang="en">
                <a:solidFill>
                  <a:srgbClr val="6AA84F"/>
                </a:solidFill>
                <a:latin typeface="Times New Roman"/>
                <a:ea typeface="Times New Roman"/>
                <a:cs typeface="Times New Roman"/>
                <a:sym typeface="Times New Roman"/>
              </a:rPr>
              <a:t>resuscitation</a:t>
            </a:r>
            <a:r>
              <a:rPr lang="en">
                <a:solidFill>
                  <a:srgbClr val="6AA84F"/>
                </a:solidFill>
                <a:latin typeface="Times New Roman"/>
                <a:ea typeface="Times New Roman"/>
                <a:cs typeface="Times New Roman"/>
                <a:sym typeface="Times New Roman"/>
              </a:rPr>
              <a:t> turns grey zone to hyperemia</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Zone of hyperemia </a:t>
            </a:r>
            <a:r>
              <a:rPr lang="en" sz="1200">
                <a:solidFill>
                  <a:srgbClr val="6AA84F"/>
                </a:solidFill>
                <a:latin typeface="Times New Roman"/>
                <a:ea typeface="Times New Roman"/>
                <a:cs typeface="Times New Roman"/>
                <a:sym typeface="Times New Roman"/>
              </a:rPr>
              <a:t>(viable normal cells)</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General Effect of Burns: </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effect of the burn depends on the size.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The bigger the burn the more the physiological changes: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Water, salt, &amp; protein loss with daily wait loss of 0.5 kg.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Increased catabolism &amp; hematocrit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Edema due to fall in circulating plasma &amp; hypovolemic shock.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Damage to RBC’s: immediate or delayed.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Increase metabolic rate: 7000 Kcal expended daily.</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Mortality:</a:t>
            </a:r>
            <a:endParaRPr sz="14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 the early post burn period: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Inadequate (resuscitation) hydration.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Respiratory issue (</a:t>
            </a:r>
            <a:r>
              <a:rPr lang="en" sz="1200">
                <a:solidFill>
                  <a:srgbClr val="6AA84F"/>
                </a:solidFill>
                <a:latin typeface="Times New Roman"/>
                <a:ea typeface="Times New Roman"/>
                <a:cs typeface="Times New Roman"/>
                <a:sym typeface="Times New Roman"/>
              </a:rPr>
              <a:t>main concern is</a:t>
            </a:r>
            <a:r>
              <a:rPr lang="en" sz="1200">
                <a:solidFill>
                  <a:srgbClr val="000000"/>
                </a:solidFill>
                <a:latin typeface="Times New Roman"/>
                <a:ea typeface="Times New Roman"/>
                <a:cs typeface="Times New Roman"/>
                <a:sym typeface="Times New Roman"/>
              </a:rPr>
              <a:t> inhalation </a:t>
            </a:r>
            <a:r>
              <a:rPr lang="en" sz="1200">
                <a:solidFill>
                  <a:srgbClr val="6AA84F"/>
                </a:solidFill>
                <a:latin typeface="Times New Roman"/>
                <a:ea typeface="Times New Roman"/>
                <a:cs typeface="Times New Roman"/>
                <a:sym typeface="Times New Roman"/>
              </a:rPr>
              <a:t>injury </a:t>
            </a:r>
            <a:r>
              <a:rPr lang="en" sz="1200">
                <a:solidFill>
                  <a:srgbClr val="000000"/>
                </a:solidFill>
                <a:latin typeface="Times New Roman"/>
                <a:ea typeface="Times New Roman"/>
                <a:cs typeface="Times New Roman"/>
                <a:sym typeface="Times New Roman"/>
              </a:rPr>
              <a:t>or infection).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 the late post burn period: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Wound sepsis.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Delayed healing.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Increased energy expenditure.</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4"/>
          <p:cNvSpPr txBox="1"/>
          <p:nvPr>
            <p:ph idx="1" type="body"/>
          </p:nvPr>
        </p:nvSpPr>
        <p:spPr>
          <a:xfrm>
            <a:off x="439650" y="836025"/>
            <a:ext cx="5600700" cy="9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Burn Classification</a:t>
            </a:r>
            <a:r>
              <a:rPr lang="en" sz="1200">
                <a:solidFill>
                  <a:srgbClr val="000000"/>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use thickness terminology to indicate surgery </a:t>
            </a:r>
            <a:endParaRPr sz="1200">
              <a:solidFill>
                <a:srgbClr val="6AA84F"/>
              </a:solidFill>
              <a:latin typeface="Times New Roman"/>
              <a:ea typeface="Times New Roman"/>
              <a:cs typeface="Times New Roman"/>
              <a:sym typeface="Times New Roman"/>
            </a:endParaRPr>
          </a:p>
          <a:p>
            <a:pPr indent="0" lvl="0" marL="0" rtl="0" algn="l">
              <a:spcBef>
                <a:spcPts val="300"/>
              </a:spcBef>
              <a:spcAft>
                <a:spcPts val="300"/>
              </a:spcAft>
              <a:buNone/>
            </a:pPr>
            <a:r>
              <a:t/>
            </a:r>
            <a:endParaRPr sz="1200">
              <a:solidFill>
                <a:srgbClr val="000000"/>
              </a:solidFill>
              <a:latin typeface="Times New Roman"/>
              <a:ea typeface="Times New Roman"/>
              <a:cs typeface="Times New Roman"/>
              <a:sym typeface="Times New Roman"/>
            </a:endParaRPr>
          </a:p>
        </p:txBody>
      </p:sp>
      <p:graphicFrame>
        <p:nvGraphicFramePr>
          <p:cNvPr id="515" name="Google Shape;515;p34"/>
          <p:cNvGraphicFramePr/>
          <p:nvPr/>
        </p:nvGraphicFramePr>
        <p:xfrm>
          <a:off x="153725" y="1429735"/>
          <a:ext cx="3000000" cy="3000000"/>
        </p:xfrm>
        <a:graphic>
          <a:graphicData uri="http://schemas.openxmlformats.org/drawingml/2006/table">
            <a:tbl>
              <a:tblPr>
                <a:noFill/>
                <a:tableStyleId>{BB78F083-4D89-4956-B72A-7C5BCA17FB26}</a:tableStyleId>
              </a:tblPr>
              <a:tblGrid>
                <a:gridCol w="1094900"/>
                <a:gridCol w="1310100"/>
                <a:gridCol w="1219450"/>
                <a:gridCol w="1437125"/>
                <a:gridCol w="1163125"/>
              </a:tblGrid>
              <a:tr h="731500">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Superficial (1st degree)</a:t>
                      </a:r>
                      <a:endParaRPr b="1"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Superficial Partial thickness (2nd degree)</a:t>
                      </a:r>
                      <a:endParaRPr b="1"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Deep Partial thickness (2nd degree)</a:t>
                      </a:r>
                      <a:endParaRPr b="1"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Full thickness (3rd degree)</a:t>
                      </a:r>
                      <a:endParaRPr b="1" sz="1200">
                        <a:latin typeface="Times New Roman"/>
                        <a:ea typeface="Times New Roman"/>
                        <a:cs typeface="Times New Roman"/>
                        <a:sym typeface="Times New Roman"/>
                      </a:endParaRPr>
                    </a:p>
                  </a:txBody>
                  <a:tcPr marT="91425" marB="91425" marR="91425" marL="91425">
                    <a:solidFill>
                      <a:srgbClr val="C3A297"/>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Full thickness (4th degree)</a:t>
                      </a:r>
                      <a:endParaRPr b="1" sz="1200">
                        <a:latin typeface="Times New Roman"/>
                        <a:ea typeface="Times New Roman"/>
                        <a:cs typeface="Times New Roman"/>
                        <a:sym typeface="Times New Roman"/>
                      </a:endParaRPr>
                    </a:p>
                  </a:txBody>
                  <a:tcPr marT="91425" marB="91425" marR="91425" marL="91425">
                    <a:solidFill>
                      <a:srgbClr val="C3A297"/>
                    </a:solidFill>
                  </a:tcPr>
                </a:tc>
              </a:tr>
              <a:tr h="4206200">
                <a:tc>
                  <a:txBody>
                    <a:bodyPr/>
                    <a:lstStyle/>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Damage to the epidermis only.</a:t>
                      </a:r>
                      <a:endParaRPr sz="1200">
                        <a:solidFill>
                          <a:srgbClr val="6AA84F"/>
                        </a:solidFill>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No need for admission.</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Heal within 5 – 7 days.</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No scarring. </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solidFill>
                            <a:srgbClr val="6AA84F"/>
                          </a:solidFill>
                          <a:latin typeface="Times New Roman"/>
                          <a:ea typeface="Times New Roman"/>
                          <a:cs typeface="Times New Roman"/>
                          <a:sym typeface="Times New Roman"/>
                        </a:rPr>
                        <a:t>No need for treatment. </a:t>
                      </a:r>
                      <a:r>
                        <a:rPr lang="en" sz="1200">
                          <a:latin typeface="Times New Roman"/>
                          <a:ea typeface="Times New Roman"/>
                          <a:cs typeface="Times New Roman"/>
                          <a:sym typeface="Times New Roman"/>
                        </a:rPr>
                        <a:t>Needs only analgesics </a:t>
                      </a:r>
                      <a:r>
                        <a:rPr lang="en" sz="1200">
                          <a:solidFill>
                            <a:srgbClr val="6AA84F"/>
                          </a:solidFill>
                          <a:latin typeface="Times New Roman"/>
                          <a:ea typeface="Times New Roman"/>
                          <a:cs typeface="Times New Roman"/>
                          <a:sym typeface="Times New Roman"/>
                        </a:rPr>
                        <a:t>and hydration - e.g. tanning</a:t>
                      </a:r>
                      <a:endParaRPr sz="1200">
                        <a:solidFill>
                          <a:srgbClr val="6AA84F"/>
                        </a:solidFill>
                        <a:latin typeface="Times New Roman"/>
                        <a:ea typeface="Times New Roman"/>
                        <a:cs typeface="Times New Roman"/>
                        <a:sym typeface="Times New Roman"/>
                      </a:endParaRPr>
                    </a:p>
                    <a:p>
                      <a:pPr indent="-85344" lvl="0" marL="54864" rtl="0" algn="l">
                        <a:spcBef>
                          <a:spcPts val="0"/>
                        </a:spcBef>
                        <a:spcAft>
                          <a:spcPts val="0"/>
                        </a:spcAft>
                        <a:buClr>
                          <a:srgbClr val="6AA84F"/>
                        </a:buClr>
                        <a:buSzPts val="1200"/>
                        <a:buFont typeface="Times New Roman"/>
                        <a:buChar char="❖"/>
                      </a:pPr>
                      <a:r>
                        <a:rPr lang="en" sz="1200">
                          <a:solidFill>
                            <a:srgbClr val="6AA84F"/>
                          </a:solidFill>
                          <a:latin typeface="Times New Roman"/>
                          <a:ea typeface="Times New Roman"/>
                          <a:cs typeface="Times New Roman"/>
                          <a:sym typeface="Times New Roman"/>
                        </a:rPr>
                        <a:t> You don’t count it in the rule of nine</a:t>
                      </a:r>
                      <a:endParaRPr sz="1200">
                        <a:solidFill>
                          <a:srgbClr val="6AA84F"/>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Epidermis and upper dermis. </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Pink, painful and swollen.</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Fluid loss. </a:t>
                      </a:r>
                      <a:r>
                        <a:rPr lang="en" sz="1200">
                          <a:solidFill>
                            <a:srgbClr val="FF0000"/>
                          </a:solidFill>
                          <a:latin typeface="Times New Roman"/>
                          <a:ea typeface="Times New Roman"/>
                          <a:cs typeface="Times New Roman"/>
                          <a:sym typeface="Times New Roman"/>
                        </a:rPr>
                        <a:t>Blisters.</a:t>
                      </a:r>
                      <a:endParaRPr sz="1200">
                        <a:solidFill>
                          <a:srgbClr val="FF0000"/>
                        </a:solidFill>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Heal within 2 weeks.</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From epidermal appendages. Requires daily dressing. Minimal scarring. </a:t>
                      </a:r>
                      <a:endParaRPr sz="1200">
                        <a:latin typeface="Times New Roman"/>
                        <a:ea typeface="Times New Roman"/>
                        <a:cs typeface="Times New Roman"/>
                        <a:sym typeface="Times New Roman"/>
                      </a:endParaRPr>
                    </a:p>
                    <a:p>
                      <a:pPr indent="-59944" lvl="0" marL="54864" rtl="0" algn="l">
                        <a:spcBef>
                          <a:spcPts val="0"/>
                        </a:spcBef>
                        <a:spcAft>
                          <a:spcPts val="0"/>
                        </a:spcAft>
                        <a:buClr>
                          <a:srgbClr val="6AA84F"/>
                        </a:buClr>
                        <a:buSzPts val="800"/>
                        <a:buFont typeface="Times New Roman"/>
                        <a:buChar char="❖"/>
                      </a:pPr>
                      <a:r>
                        <a:rPr lang="en" sz="1200">
                          <a:solidFill>
                            <a:srgbClr val="6AA84F"/>
                          </a:solidFill>
                          <a:latin typeface="Times New Roman"/>
                          <a:ea typeface="Times New Roman"/>
                          <a:cs typeface="Times New Roman"/>
                          <a:sym typeface="Times New Roman"/>
                        </a:rPr>
                        <a:t>You don't need to treat it by debridement.</a:t>
                      </a:r>
                      <a:endParaRPr sz="1200">
                        <a:solidFill>
                          <a:srgbClr val="6AA84F"/>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Epidermis and most of the dermis.</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Treat like 3rd degree burn. Less or not painful.</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solidFill>
                            <a:srgbClr val="6AA84F"/>
                          </a:solidFill>
                          <a:latin typeface="Times New Roman"/>
                          <a:ea typeface="Times New Roman"/>
                          <a:cs typeface="Times New Roman"/>
                          <a:sym typeface="Times New Roman"/>
                        </a:rPr>
                        <a:t>Less sensation.</a:t>
                      </a:r>
                      <a:r>
                        <a:rPr lang="en" sz="1200">
                          <a:latin typeface="Times New Roman"/>
                          <a:ea typeface="Times New Roman"/>
                          <a:cs typeface="Times New Roman"/>
                          <a:sym typeface="Times New Roman"/>
                        </a:rPr>
                        <a:t> </a:t>
                      </a:r>
                      <a:r>
                        <a:rPr lang="en" sz="1200">
                          <a:solidFill>
                            <a:srgbClr val="FF0000"/>
                          </a:solidFill>
                          <a:latin typeface="Times New Roman"/>
                          <a:ea typeface="Times New Roman"/>
                          <a:cs typeface="Times New Roman"/>
                          <a:sym typeface="Times New Roman"/>
                        </a:rPr>
                        <a:t>Rarely blister. </a:t>
                      </a:r>
                      <a:r>
                        <a:rPr lang="en" sz="1200">
                          <a:latin typeface="Times New Roman"/>
                          <a:ea typeface="Times New Roman"/>
                          <a:cs typeface="Times New Roman"/>
                          <a:sym typeface="Times New Roman"/>
                        </a:rPr>
                        <a:t>Prolonged inflammatory phase cause scarring.</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Leaves an ugly hypertrophic scars. </a:t>
                      </a:r>
                      <a:endParaRPr sz="1200">
                        <a:latin typeface="Times New Roman"/>
                        <a:ea typeface="Times New Roman"/>
                        <a:cs typeface="Times New Roman"/>
                        <a:sym typeface="Times New Roman"/>
                      </a:endParaRPr>
                    </a:p>
                    <a:p>
                      <a:pPr indent="-59944" lvl="0" marL="54864" rtl="0" algn="l">
                        <a:spcBef>
                          <a:spcPts val="0"/>
                        </a:spcBef>
                        <a:spcAft>
                          <a:spcPts val="0"/>
                        </a:spcAft>
                        <a:buClr>
                          <a:srgbClr val="6AA84F"/>
                        </a:buClr>
                        <a:buSzPts val="800"/>
                        <a:buFont typeface="Times New Roman"/>
                        <a:buChar char="❖"/>
                      </a:pPr>
                      <a:r>
                        <a:rPr lang="en" sz="1200">
                          <a:solidFill>
                            <a:srgbClr val="6AA84F"/>
                          </a:solidFill>
                          <a:latin typeface="Times New Roman"/>
                          <a:ea typeface="Times New Roman"/>
                          <a:cs typeface="Times New Roman"/>
                          <a:sym typeface="Times New Roman"/>
                        </a:rPr>
                        <a:t>Needs debridement &amp; skin grafting - Heals in 3-10 weeks</a:t>
                      </a:r>
                      <a:endParaRPr sz="1200">
                        <a:solidFill>
                          <a:srgbClr val="6AA84F"/>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Epidermis &amp; total dermis including the epidermal appendages.</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Destroyed tissue undergoes coagulative necrosis.</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Not painful.</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No blisters Marble or leathery like appearance.</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Thrombosed veins.</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Cause significant scarring due to inward growing &amp; movement of the cells. </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Needs debridement &amp; skin grafting</a:t>
                      </a:r>
                      <a:endParaRPr sz="1200">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Injury extends to the underlying structures; muscle, fascia &amp; bone.</a:t>
                      </a:r>
                      <a:endParaRPr sz="1200">
                        <a:latin typeface="Times New Roman"/>
                        <a:ea typeface="Times New Roman"/>
                        <a:cs typeface="Times New Roman"/>
                        <a:sym typeface="Times New Roman"/>
                      </a:endParaRPr>
                    </a:p>
                    <a:p>
                      <a:pPr indent="-59944" lvl="0" marL="54864" rtl="0" algn="l">
                        <a:spcBef>
                          <a:spcPts val="0"/>
                        </a:spcBef>
                        <a:spcAft>
                          <a:spcPts val="0"/>
                        </a:spcAft>
                        <a:buSzPts val="800"/>
                        <a:buFont typeface="Times New Roman"/>
                        <a:buChar char="❖"/>
                      </a:pPr>
                      <a:r>
                        <a:rPr lang="en" sz="1200">
                          <a:latin typeface="Times New Roman"/>
                          <a:ea typeface="Times New Roman"/>
                          <a:cs typeface="Times New Roman"/>
                          <a:sym typeface="Times New Roman"/>
                        </a:rPr>
                        <a:t>Charring of the tissue. </a:t>
                      </a:r>
                      <a:endParaRPr sz="1200">
                        <a:latin typeface="Times New Roman"/>
                        <a:ea typeface="Times New Roman"/>
                        <a:cs typeface="Times New Roman"/>
                        <a:sym typeface="Times New Roman"/>
                      </a:endParaRPr>
                    </a:p>
                    <a:p>
                      <a:pPr indent="-59944" lvl="0" marL="54864" rtl="0" algn="l">
                        <a:spcBef>
                          <a:spcPts val="0"/>
                        </a:spcBef>
                        <a:spcAft>
                          <a:spcPts val="0"/>
                        </a:spcAft>
                        <a:buClr>
                          <a:srgbClr val="6AA84F"/>
                        </a:buClr>
                        <a:buSzPts val="800"/>
                        <a:buFont typeface="Times New Roman"/>
                        <a:buChar char="❖"/>
                      </a:pPr>
                      <a:r>
                        <a:rPr lang="en" sz="1200">
                          <a:solidFill>
                            <a:srgbClr val="6AA84F"/>
                          </a:solidFill>
                          <a:latin typeface="Times New Roman"/>
                          <a:ea typeface="Times New Roman"/>
                          <a:cs typeface="Times New Roman"/>
                          <a:sym typeface="Times New Roman"/>
                        </a:rPr>
                        <a:t>This type definitely needs debridement, if you don't treat it &gt; HTS &amp; contractions</a:t>
                      </a:r>
                      <a:endParaRPr sz="1200">
                        <a:solidFill>
                          <a:srgbClr val="6AA84F"/>
                        </a:solidFill>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5"/>
          <p:cNvSpPr txBox="1"/>
          <p:nvPr>
            <p:ph idx="1" type="body"/>
          </p:nvPr>
        </p:nvSpPr>
        <p:spPr>
          <a:xfrm>
            <a:off x="175975" y="1075550"/>
            <a:ext cx="6179100" cy="129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Calculation of Total Body Surface Area: </a:t>
            </a:r>
            <a:r>
              <a:rPr lang="en" sz="1200">
                <a:solidFill>
                  <a:srgbClr val="6AA84F"/>
                </a:solidFill>
                <a:latin typeface="Times New Roman"/>
                <a:ea typeface="Times New Roman"/>
                <a:cs typeface="Times New Roman"/>
                <a:sym typeface="Times New Roman"/>
              </a:rPr>
              <a:t>(most important for the exams)</a:t>
            </a:r>
            <a:endParaRPr sz="10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Wallace rule of nines. </a:t>
            </a:r>
            <a:r>
              <a:rPr lang="en" sz="1200">
                <a:solidFill>
                  <a:srgbClr val="6AA84F"/>
                </a:solidFill>
                <a:latin typeface="Times New Roman"/>
                <a:ea typeface="Times New Roman"/>
                <a:cs typeface="Times New Roman"/>
                <a:sym typeface="Times New Roman"/>
              </a:rPr>
              <a:t>(Anterior and posterior separately) E.g. The whole right arm = 9% (4.5 anteriorly and 4.5 posteriorly). </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The rule of palm: </a:t>
            </a:r>
            <a:r>
              <a:rPr lang="en" sz="1200">
                <a:solidFill>
                  <a:srgbClr val="6AA84F"/>
                </a:solidFill>
                <a:latin typeface="Times New Roman"/>
                <a:ea typeface="Times New Roman"/>
                <a:cs typeface="Times New Roman"/>
                <a:sym typeface="Times New Roman"/>
              </a:rPr>
              <a:t>used for rapid evaluation (ER) otherwise we use the rule of 9.</a:t>
            </a:r>
            <a:endParaRPr sz="1200">
              <a:solidFill>
                <a:srgbClr val="6AA84F"/>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Patients palm </a:t>
            </a:r>
            <a:r>
              <a:rPr lang="en" sz="1200">
                <a:solidFill>
                  <a:srgbClr val="999999"/>
                </a:solidFill>
                <a:latin typeface="Times New Roman"/>
                <a:ea typeface="Times New Roman"/>
                <a:cs typeface="Times New Roman"/>
                <a:sym typeface="Times New Roman"/>
              </a:rPr>
              <a:t>(each palm)</a:t>
            </a:r>
            <a:r>
              <a:rPr lang="en" sz="1200">
                <a:solidFill>
                  <a:srgbClr val="000000"/>
                </a:solidFill>
                <a:latin typeface="Times New Roman"/>
                <a:ea typeface="Times New Roman"/>
                <a:cs typeface="Times New Roman"/>
                <a:sym typeface="Times New Roman"/>
              </a:rPr>
              <a:t> is equal to 1 % of their TBSA: Good for scattered burns.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Lund browder chart </a:t>
            </a:r>
            <a:r>
              <a:rPr lang="en" sz="1200">
                <a:solidFill>
                  <a:srgbClr val="6AA84F"/>
                </a:solidFill>
                <a:latin typeface="Times New Roman"/>
                <a:ea typeface="Times New Roman"/>
                <a:cs typeface="Times New Roman"/>
                <a:sym typeface="Times New Roman"/>
              </a:rPr>
              <a:t>(for paediatrics)</a:t>
            </a:r>
            <a:endParaRPr sz="1200">
              <a:solidFill>
                <a:srgbClr val="6AA84F"/>
              </a:solidFill>
              <a:latin typeface="Times New Roman"/>
              <a:ea typeface="Times New Roman"/>
              <a:cs typeface="Times New Roman"/>
              <a:sym typeface="Times New Roman"/>
            </a:endParaRPr>
          </a:p>
        </p:txBody>
      </p:sp>
      <p:pic>
        <p:nvPicPr>
          <p:cNvPr id="521" name="Google Shape;521;p35"/>
          <p:cNvPicPr preferRelativeResize="0"/>
          <p:nvPr/>
        </p:nvPicPr>
        <p:blipFill>
          <a:blip r:embed="rId3">
            <a:alphaModFix/>
          </a:blip>
          <a:stretch>
            <a:fillRect/>
          </a:stretch>
        </p:blipFill>
        <p:spPr>
          <a:xfrm>
            <a:off x="2966095" y="2555550"/>
            <a:ext cx="3283880" cy="2031300"/>
          </a:xfrm>
          <a:prstGeom prst="rect">
            <a:avLst/>
          </a:prstGeom>
          <a:noFill/>
          <a:ln>
            <a:noFill/>
          </a:ln>
        </p:spPr>
      </p:pic>
      <p:sp>
        <p:nvSpPr>
          <p:cNvPr id="522" name="Google Shape;522;p35"/>
          <p:cNvSpPr txBox="1"/>
          <p:nvPr>
            <p:ph idx="1" type="body"/>
          </p:nvPr>
        </p:nvSpPr>
        <p:spPr>
          <a:xfrm>
            <a:off x="124350" y="4781675"/>
            <a:ext cx="5600700" cy="473400"/>
          </a:xfrm>
          <a:prstGeom prst="rect">
            <a:avLst/>
          </a:prstGeom>
        </p:spPr>
        <p:txBody>
          <a:bodyPr anchorCtr="0" anchor="t" bIns="91425" lIns="91425" spcFirstLastPara="1" rIns="91425" wrap="square" tIns="91425">
            <a:noAutofit/>
          </a:bodyPr>
          <a:lstStyle/>
          <a:p>
            <a:pPr indent="0" lvl="0" marL="0" rtl="0" algn="l">
              <a:spcBef>
                <a:spcPts val="0"/>
              </a:spcBef>
              <a:spcAft>
                <a:spcPts val="300"/>
              </a:spcAft>
              <a:buNone/>
            </a:pPr>
            <a:r>
              <a:rPr lang="en" sz="1400">
                <a:latin typeface="Times New Roman"/>
                <a:ea typeface="Times New Roman"/>
                <a:cs typeface="Times New Roman"/>
                <a:sym typeface="Times New Roman"/>
              </a:rPr>
              <a:t>Determination of Burn Depth:</a:t>
            </a:r>
            <a:endParaRPr sz="1400">
              <a:latin typeface="Times New Roman"/>
              <a:ea typeface="Times New Roman"/>
              <a:cs typeface="Times New Roman"/>
              <a:sym typeface="Times New Roman"/>
            </a:endParaRPr>
          </a:p>
        </p:txBody>
      </p:sp>
      <p:grpSp>
        <p:nvGrpSpPr>
          <p:cNvPr id="523" name="Google Shape;523;p35"/>
          <p:cNvGrpSpPr/>
          <p:nvPr/>
        </p:nvGrpSpPr>
        <p:grpSpPr>
          <a:xfrm>
            <a:off x="199842" y="5302175"/>
            <a:ext cx="1805333" cy="286634"/>
            <a:chOff x="6336019" y="3733725"/>
            <a:chExt cx="2337606" cy="351310"/>
          </a:xfrm>
        </p:grpSpPr>
        <p:sp>
          <p:nvSpPr>
            <p:cNvPr id="524" name="Google Shape;524;p35"/>
            <p:cNvSpPr/>
            <p:nvPr/>
          </p:nvSpPr>
          <p:spPr>
            <a:xfrm>
              <a:off x="6336019" y="3733735"/>
              <a:ext cx="18813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Mechanism</a:t>
              </a:r>
              <a:endParaRPr sz="1200">
                <a:latin typeface="Times New Roman"/>
                <a:ea typeface="Times New Roman"/>
                <a:cs typeface="Times New Roman"/>
                <a:sym typeface="Times New Roman"/>
              </a:endParaRPr>
            </a:p>
          </p:txBody>
        </p:sp>
        <p:sp>
          <p:nvSpPr>
            <p:cNvPr id="525" name="Google Shape;525;p35"/>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526" name="Google Shape;526;p35"/>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grpSp>
      <p:grpSp>
        <p:nvGrpSpPr>
          <p:cNvPr id="527" name="Google Shape;527;p35"/>
          <p:cNvGrpSpPr/>
          <p:nvPr/>
        </p:nvGrpSpPr>
        <p:grpSpPr>
          <a:xfrm>
            <a:off x="271815" y="5635888"/>
            <a:ext cx="1805333" cy="286634"/>
            <a:chOff x="6336019" y="3733725"/>
            <a:chExt cx="2337606" cy="351310"/>
          </a:xfrm>
        </p:grpSpPr>
        <p:sp>
          <p:nvSpPr>
            <p:cNvPr id="528" name="Google Shape;528;p35"/>
            <p:cNvSpPr/>
            <p:nvPr/>
          </p:nvSpPr>
          <p:spPr>
            <a:xfrm>
              <a:off x="6336019" y="3733735"/>
              <a:ext cx="18813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Appearance</a:t>
              </a:r>
              <a:endParaRPr sz="1200">
                <a:latin typeface="Times New Roman"/>
                <a:ea typeface="Times New Roman"/>
                <a:cs typeface="Times New Roman"/>
                <a:sym typeface="Times New Roman"/>
              </a:endParaRPr>
            </a:p>
          </p:txBody>
        </p:sp>
        <p:sp>
          <p:nvSpPr>
            <p:cNvPr id="529" name="Google Shape;529;p35"/>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530" name="Google Shape;530;p35"/>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grpSp>
      <p:grpSp>
        <p:nvGrpSpPr>
          <p:cNvPr id="531" name="Google Shape;531;p35"/>
          <p:cNvGrpSpPr/>
          <p:nvPr/>
        </p:nvGrpSpPr>
        <p:grpSpPr>
          <a:xfrm>
            <a:off x="363387" y="5970427"/>
            <a:ext cx="1805333" cy="286634"/>
            <a:chOff x="6336019" y="3733725"/>
            <a:chExt cx="2337606" cy="351310"/>
          </a:xfrm>
        </p:grpSpPr>
        <p:sp>
          <p:nvSpPr>
            <p:cNvPr id="532" name="Google Shape;532;p35"/>
            <p:cNvSpPr/>
            <p:nvPr/>
          </p:nvSpPr>
          <p:spPr>
            <a:xfrm>
              <a:off x="6336019" y="3733735"/>
              <a:ext cx="18813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Sensation</a:t>
              </a:r>
              <a:endParaRPr sz="1200">
                <a:latin typeface="Times New Roman"/>
                <a:ea typeface="Times New Roman"/>
                <a:cs typeface="Times New Roman"/>
                <a:sym typeface="Times New Roman"/>
              </a:endParaRPr>
            </a:p>
          </p:txBody>
        </p:sp>
        <p:sp>
          <p:nvSpPr>
            <p:cNvPr id="533" name="Google Shape;533;p35"/>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534" name="Google Shape;534;p35"/>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grpSp>
      <p:grpSp>
        <p:nvGrpSpPr>
          <p:cNvPr id="535" name="Google Shape;535;p35"/>
          <p:cNvGrpSpPr/>
          <p:nvPr/>
        </p:nvGrpSpPr>
        <p:grpSpPr>
          <a:xfrm>
            <a:off x="454960" y="6304966"/>
            <a:ext cx="1805333" cy="286634"/>
            <a:chOff x="6336019" y="3733725"/>
            <a:chExt cx="2337606" cy="351310"/>
          </a:xfrm>
        </p:grpSpPr>
        <p:sp>
          <p:nvSpPr>
            <p:cNvPr id="536" name="Google Shape;536;p35"/>
            <p:cNvSpPr/>
            <p:nvPr/>
          </p:nvSpPr>
          <p:spPr>
            <a:xfrm>
              <a:off x="6336019" y="3733735"/>
              <a:ext cx="1881300" cy="351300"/>
            </a:xfrm>
            <a:prstGeom prst="homePlate">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Time to heal</a:t>
              </a:r>
              <a:endParaRPr sz="1200">
                <a:latin typeface="Times New Roman"/>
                <a:ea typeface="Times New Roman"/>
                <a:cs typeface="Times New Roman"/>
                <a:sym typeface="Times New Roman"/>
              </a:endParaRPr>
            </a:p>
          </p:txBody>
        </p:sp>
        <p:sp>
          <p:nvSpPr>
            <p:cNvPr id="537" name="Google Shape;537;p35"/>
            <p:cNvSpPr/>
            <p:nvPr/>
          </p:nvSpPr>
          <p:spPr>
            <a:xfrm>
              <a:off x="80985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538" name="Google Shape;538;p35"/>
            <p:cNvSpPr/>
            <p:nvPr/>
          </p:nvSpPr>
          <p:spPr>
            <a:xfrm>
              <a:off x="8327125" y="3733725"/>
              <a:ext cx="346500" cy="351300"/>
            </a:xfrm>
            <a:prstGeom prst="chevron">
              <a:avLst>
                <a:gd fmla="val 5000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grpSp>
      <p:sp>
        <p:nvSpPr>
          <p:cNvPr id="539" name="Google Shape;539;p35"/>
          <p:cNvSpPr txBox="1"/>
          <p:nvPr/>
        </p:nvSpPr>
        <p:spPr>
          <a:xfrm>
            <a:off x="2005175" y="5244625"/>
            <a:ext cx="409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Scald: short vs long Flame, chemical or electrical</a:t>
            </a:r>
            <a:endParaRPr sz="1200">
              <a:latin typeface="Times New Roman"/>
              <a:ea typeface="Times New Roman"/>
              <a:cs typeface="Times New Roman"/>
              <a:sym typeface="Times New Roman"/>
            </a:endParaRPr>
          </a:p>
        </p:txBody>
      </p:sp>
      <p:sp>
        <p:nvSpPr>
          <p:cNvPr id="540" name="Google Shape;540;p35"/>
          <p:cNvSpPr txBox="1"/>
          <p:nvPr/>
        </p:nvSpPr>
        <p:spPr>
          <a:xfrm>
            <a:off x="2090221" y="5549425"/>
            <a:ext cx="409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Erythema, blister, eschar &amp; thrombosed veins</a:t>
            </a:r>
            <a:endParaRPr sz="1200">
              <a:latin typeface="Times New Roman"/>
              <a:ea typeface="Times New Roman"/>
              <a:cs typeface="Times New Roman"/>
              <a:sym typeface="Times New Roman"/>
            </a:endParaRPr>
          </a:p>
        </p:txBody>
      </p:sp>
      <p:sp>
        <p:nvSpPr>
          <p:cNvPr id="541" name="Google Shape;541;p35"/>
          <p:cNvSpPr txBox="1"/>
          <p:nvPr/>
        </p:nvSpPr>
        <p:spPr>
          <a:xfrm>
            <a:off x="2260301" y="6235225"/>
            <a:ext cx="386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It's important to wait for (3 to 7 days) before determining the extent of the thickness, because as mentioned in the stasis zone, the thickness is determined after fluid resuscitation and if the patient goes to coagulation zone, he will need debridement, but if it goes to hyperaemia then it will heal normally.</a:t>
            </a:r>
            <a:endParaRPr sz="1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6"/>
          <p:cNvSpPr txBox="1"/>
          <p:nvPr>
            <p:ph idx="1" type="body"/>
          </p:nvPr>
        </p:nvSpPr>
        <p:spPr>
          <a:xfrm>
            <a:off x="261625" y="1030525"/>
            <a:ext cx="5952300" cy="20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Prognosis:</a:t>
            </a:r>
            <a:endParaRPr sz="1200">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Age and general condition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Extent of the burn: </a:t>
            </a:r>
            <a:r>
              <a:rPr lang="en" sz="1200">
                <a:solidFill>
                  <a:srgbClr val="999999"/>
                </a:solidFill>
                <a:latin typeface="Times New Roman"/>
                <a:ea typeface="Times New Roman"/>
                <a:cs typeface="Times New Roman"/>
                <a:sym typeface="Times New Roman"/>
              </a:rPr>
              <a:t>increases mortality rate by 30% </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AutoNum type="alphaLcPeriod"/>
            </a:pPr>
            <a:r>
              <a:rPr lang="en" sz="1200">
                <a:solidFill>
                  <a:srgbClr val="000000"/>
                </a:solidFill>
                <a:latin typeface="Times New Roman"/>
                <a:ea typeface="Times New Roman"/>
                <a:cs typeface="Times New Roman"/>
                <a:sym typeface="Times New Roman"/>
              </a:rPr>
              <a:t>The smaller the TBSA the better the burn prognosis and vice versa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Depth of the burn: </a:t>
            </a:r>
            <a:r>
              <a:rPr lang="en" sz="1200">
                <a:solidFill>
                  <a:srgbClr val="999999"/>
                </a:solidFill>
                <a:latin typeface="Times New Roman"/>
                <a:ea typeface="Times New Roman"/>
                <a:cs typeface="Times New Roman"/>
                <a:sym typeface="Times New Roman"/>
              </a:rPr>
              <a:t>increases mortality rate by 30%</a:t>
            </a: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AutoNum type="alphaLcPeriod"/>
            </a:pPr>
            <a:r>
              <a:rPr lang="en" sz="1200">
                <a:solidFill>
                  <a:srgbClr val="000000"/>
                </a:solidFill>
                <a:latin typeface="Times New Roman"/>
                <a:ea typeface="Times New Roman"/>
                <a:cs typeface="Times New Roman"/>
                <a:sym typeface="Times New Roman"/>
              </a:rPr>
              <a:t>Superficial burns heal within 2-3 weeks </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AutoNum type="alphaLcPeriod"/>
            </a:pPr>
            <a:r>
              <a:rPr lang="en" sz="1200">
                <a:solidFill>
                  <a:srgbClr val="000000"/>
                </a:solidFill>
                <a:latin typeface="Times New Roman"/>
                <a:ea typeface="Times New Roman"/>
                <a:cs typeface="Times New Roman"/>
                <a:sym typeface="Times New Roman"/>
              </a:rPr>
              <a:t>The deeper the burn the higher the risk of infection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Site of the burn: </a:t>
            </a:r>
            <a:r>
              <a:rPr lang="en" sz="1200">
                <a:solidFill>
                  <a:srgbClr val="999999"/>
                </a:solidFill>
                <a:latin typeface="Times New Roman"/>
                <a:ea typeface="Times New Roman"/>
                <a:cs typeface="Times New Roman"/>
                <a:sym typeface="Times New Roman"/>
              </a:rPr>
              <a:t>increases mortality rate by 30% </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Clr>
                <a:srgbClr val="000000"/>
              </a:buClr>
              <a:buSzPts val="1200"/>
              <a:buFont typeface="Times New Roman"/>
              <a:buAutoNum type="alphaLcPeriod"/>
            </a:pPr>
            <a:r>
              <a:rPr lang="en" sz="1200">
                <a:solidFill>
                  <a:srgbClr val="000000"/>
                </a:solidFill>
                <a:latin typeface="Times New Roman"/>
                <a:ea typeface="Times New Roman"/>
                <a:cs typeface="Times New Roman"/>
                <a:sym typeface="Times New Roman"/>
              </a:rPr>
              <a:t>Due to appearance &amp; functional impairment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Inhalation injury</a:t>
            </a:r>
            <a:endParaRPr sz="1200">
              <a:solidFill>
                <a:srgbClr val="999999"/>
              </a:solidFill>
              <a:latin typeface="Times New Roman"/>
              <a:ea typeface="Times New Roman"/>
              <a:cs typeface="Times New Roman"/>
              <a:sym typeface="Times New Roman"/>
            </a:endParaRPr>
          </a:p>
        </p:txBody>
      </p:sp>
      <p:sp>
        <p:nvSpPr>
          <p:cNvPr id="547" name="Google Shape;547;p36"/>
          <p:cNvSpPr txBox="1"/>
          <p:nvPr>
            <p:ph idx="1" type="body"/>
          </p:nvPr>
        </p:nvSpPr>
        <p:spPr>
          <a:xfrm>
            <a:off x="261625" y="3164125"/>
            <a:ext cx="5952300" cy="430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Transfer Criteria</a:t>
            </a:r>
            <a:r>
              <a:rPr lang="en" sz="1400">
                <a:solidFill>
                  <a:srgbClr val="000000"/>
                </a:solidFill>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to a burn unit/center</a:t>
            </a:r>
            <a:r>
              <a:rPr lang="en" sz="1200">
                <a:solidFill>
                  <a:srgbClr val="6AA84F"/>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indent="-304800" lvl="0" marL="457200" rtl="0" algn="l">
              <a:spcBef>
                <a:spcPts val="30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Partial-thickness and full-thickness burns totaling greater than 10% TBSA in patients under 10 or over 50 years of age.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Partial-thickness and full-thickness burns totaling greater than 20% TBSA in other age groups.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Partial-thickness and full-thickness burns involving</a:t>
            </a:r>
            <a:r>
              <a:rPr lang="en" sz="1200">
                <a:solidFill>
                  <a:srgbClr val="6AA84F"/>
                </a:solidFill>
                <a:latin typeface="Times New Roman"/>
                <a:ea typeface="Times New Roman"/>
                <a:cs typeface="Times New Roman"/>
                <a:sym typeface="Times New Roman"/>
              </a:rPr>
              <a:t> cosmetic areas:</a:t>
            </a:r>
            <a:r>
              <a:rPr lang="en" sz="1200">
                <a:solidFill>
                  <a:srgbClr val="000000"/>
                </a:solidFill>
                <a:latin typeface="Times New Roman"/>
                <a:ea typeface="Times New Roman"/>
                <a:cs typeface="Times New Roman"/>
                <a:sym typeface="Times New Roman"/>
              </a:rPr>
              <a:t> the face, hands, feet, genitalia, perineum, or major joints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Full-thickness burns greater than 5% TBSA in any age group.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Electrical burns. including lightning injury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Chemical burns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Burn injury in patients with preexisting medical disorders that could complicate management, prolong the recovery period, or affect mortality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Any burn with concomitant traurna (e.g. fractures) in which the burn injury poses the greatest risk of morbidity or mortality. trauma poses the greater immediate risk, the patient may be treated initially in a trauma center until stable, before being transferred to a burn center. The physician's decisions should be made with the regional medical control plan and triage protocols in mind.</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Burn injury in children admitted to a hospital without qualified personnel or equipment for pediatric care. </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Clr>
                <a:srgbClr val="000000"/>
              </a:buClr>
              <a:buSzPts val="1200"/>
              <a:buFont typeface="Times New Roman"/>
              <a:buAutoNum type="arabicPeriod"/>
            </a:pPr>
            <a:r>
              <a:rPr lang="en" sz="1200">
                <a:solidFill>
                  <a:srgbClr val="000000"/>
                </a:solidFill>
                <a:latin typeface="Times New Roman"/>
                <a:ea typeface="Times New Roman"/>
                <a:cs typeface="Times New Roman"/>
                <a:sym typeface="Times New Roman"/>
              </a:rPr>
              <a:t>Burn injury in patients requiring special social, emotional, and/or long-term rehabilitative support, including cases involving suspected child abuse</a:t>
            </a:r>
            <a:endParaRPr sz="1200">
              <a:solidFill>
                <a:srgbClr val="999999"/>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7"/>
          <p:cNvSpPr txBox="1"/>
          <p:nvPr/>
        </p:nvSpPr>
        <p:spPr>
          <a:xfrm>
            <a:off x="572845" y="222744"/>
            <a:ext cx="518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Times New Roman"/>
                <a:ea typeface="Times New Roman"/>
                <a:cs typeface="Times New Roman"/>
                <a:sym typeface="Times New Roman"/>
              </a:rPr>
              <a:t>Inhalation Injury</a:t>
            </a:r>
            <a:endParaRPr sz="1800">
              <a:solidFill>
                <a:schemeClr val="dk2"/>
              </a:solidFill>
              <a:latin typeface="Times New Roman"/>
              <a:ea typeface="Times New Roman"/>
              <a:cs typeface="Times New Roman"/>
              <a:sym typeface="Times New Roman"/>
            </a:endParaRPr>
          </a:p>
        </p:txBody>
      </p:sp>
      <p:sp>
        <p:nvSpPr>
          <p:cNvPr id="553" name="Google Shape;553;p37"/>
          <p:cNvSpPr txBox="1"/>
          <p:nvPr/>
        </p:nvSpPr>
        <p:spPr>
          <a:xfrm>
            <a:off x="321550" y="954175"/>
            <a:ext cx="6082500" cy="59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Times New Roman"/>
                <a:ea typeface="Times New Roman"/>
                <a:cs typeface="Times New Roman"/>
                <a:sym typeface="Times New Roman"/>
              </a:rPr>
              <a:t>Mechanism of Inhalation Injury;</a:t>
            </a: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Can be divided into three broad areas: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Inhalation of products of combustion.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Carbon monoxide inhalation.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Direct thermal injury to the upper aero-digestive tract.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When you're in a closed area and there is a fire, there will be a lot of gases. For example carbon monoxide &amp; cyanide which lead to inhalation injury because the gas goes inside and leads to burn and sometimes desloughing of the mucosa.</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accent3"/>
                </a:solidFill>
                <a:latin typeface="Times New Roman"/>
                <a:ea typeface="Times New Roman"/>
                <a:cs typeface="Times New Roman"/>
                <a:sym typeface="Times New Roman"/>
              </a:rPr>
              <a:t>Suspect Inhalation Injury if:</a:t>
            </a:r>
            <a:r>
              <a:rPr lang="en" sz="1200">
                <a:solidFill>
                  <a:schemeClr val="accent3"/>
                </a:solidFill>
                <a:latin typeface="Times New Roman"/>
                <a:ea typeface="Times New Roman"/>
                <a:cs typeface="Times New Roman"/>
                <a:sym typeface="Times New Roman"/>
              </a:rPr>
              <a:t> </a:t>
            </a:r>
            <a:endParaRPr sz="1200">
              <a:solidFill>
                <a:schemeClr val="accent3"/>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Flame burn in a closed space.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Singed (burned) nasal hairs.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Facial or oropharyngeal burns.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Expectoration of carbonaceous (blackish) sputum.</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Signs of upper respiratory obstruction: crowing, dyspnea, cough, stridor, air hunger </a:t>
            </a:r>
            <a:r>
              <a:rPr lang="en" sz="1200">
                <a:solidFill>
                  <a:srgbClr val="999999"/>
                </a:solidFill>
                <a:latin typeface="Times New Roman"/>
                <a:ea typeface="Times New Roman"/>
                <a:cs typeface="Times New Roman"/>
                <a:sym typeface="Times New Roman"/>
              </a:rPr>
              <a:t>or edema.</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Symptoms of: distress, hoarseness of voice, sputum production.</a:t>
            </a:r>
            <a:endParaRPr sz="1200">
              <a:solidFill>
                <a:srgbClr val="999999"/>
              </a:solidFill>
              <a:latin typeface="Times New Roman"/>
              <a:ea typeface="Times New Roman"/>
              <a:cs typeface="Times New Roman"/>
              <a:sym typeface="Times New Roman"/>
            </a:endParaRPr>
          </a:p>
          <a:p>
            <a:pPr indent="0" lvl="0" marL="0" rtl="0" algn="ctr">
              <a:spcBef>
                <a:spcPts val="0"/>
              </a:spcBef>
              <a:spcAft>
                <a:spcPts val="0"/>
              </a:spcAft>
              <a:buNone/>
            </a:pPr>
            <a:r>
              <a:rPr lang="en" sz="1200">
                <a:latin typeface="Times New Roman"/>
                <a:ea typeface="Times New Roman"/>
                <a:cs typeface="Times New Roman"/>
                <a:sym typeface="Times New Roman"/>
              </a:rPr>
              <a:t>Do a bronchoscopy to determine the extent of burn </a:t>
            </a:r>
            <a:r>
              <a:rPr lang="en" sz="1200">
                <a:solidFill>
                  <a:srgbClr val="999999"/>
                </a:solidFill>
                <a:latin typeface="Times New Roman"/>
                <a:ea typeface="Times New Roman"/>
                <a:cs typeface="Times New Roman"/>
                <a:sym typeface="Times New Roman"/>
              </a:rPr>
              <a:t>and monitor O2.</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accent3"/>
                </a:solidFill>
                <a:latin typeface="Times New Roman"/>
                <a:ea typeface="Times New Roman"/>
                <a:cs typeface="Times New Roman"/>
                <a:sym typeface="Times New Roman"/>
              </a:rPr>
              <a:t>Carbon Monoxide:</a:t>
            </a:r>
            <a:r>
              <a:rPr lang="en">
                <a:latin typeface="Times New Roman"/>
                <a:ea typeface="Times New Roman"/>
                <a:cs typeface="Times New Roman"/>
                <a:sym typeface="Times New Roman"/>
              </a:rPr>
              <a:t> </a:t>
            </a:r>
            <a:r>
              <a:rPr lang="en" sz="1200">
                <a:solidFill>
                  <a:srgbClr val="999999"/>
                </a:solidFill>
                <a:latin typeface="Times New Roman"/>
                <a:ea typeface="Times New Roman"/>
                <a:cs typeface="Times New Roman"/>
                <a:sym typeface="Times New Roman"/>
              </a:rPr>
              <a:t>less delivery of O2 to the tissue &gt; tissue is lost.</a:t>
            </a:r>
            <a:endParaRPr sz="12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Odorless, tasteless gas.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Impairs tissue oxygenation by preferentially binding to Hgb.</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Affinity 240 times that of oxygen.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Shifts the Hgb dissociation curve to the left decreasing O2 delivery.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Signs include:</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Headache.</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Cherry red lips.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Arrhythmias. </a:t>
            </a:r>
            <a:r>
              <a:rPr lang="en" sz="1200">
                <a:solidFill>
                  <a:srgbClr val="999999"/>
                </a:solidFill>
                <a:latin typeface="Times New Roman"/>
                <a:ea typeface="Times New Roman"/>
                <a:cs typeface="Times New Roman"/>
                <a:sym typeface="Times New Roman"/>
              </a:rPr>
              <a:t>(electrical burns)</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Acidosis.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Seizures.</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Lower level of Consciousness.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999999"/>
              </a:solidFill>
              <a:latin typeface="Times New Roman"/>
              <a:ea typeface="Times New Roman"/>
              <a:cs typeface="Times New Roman"/>
              <a:sym typeface="Times New Roman"/>
            </a:endParaRPr>
          </a:p>
        </p:txBody>
      </p:sp>
      <p:sp>
        <p:nvSpPr>
          <p:cNvPr id="554" name="Google Shape;554;p37"/>
          <p:cNvSpPr txBox="1"/>
          <p:nvPr/>
        </p:nvSpPr>
        <p:spPr>
          <a:xfrm>
            <a:off x="170525" y="6655850"/>
            <a:ext cx="6327600" cy="7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Times New Roman"/>
                <a:ea typeface="Times New Roman"/>
                <a:cs typeface="Times New Roman"/>
                <a:sym typeface="Times New Roman"/>
              </a:rPr>
              <a:t>Management</a:t>
            </a:r>
            <a:r>
              <a:rPr lang="en" sz="1600">
                <a:latin typeface="Times New Roman"/>
                <a:ea typeface="Times New Roman"/>
                <a:cs typeface="Times New Roman"/>
                <a:sym typeface="Times New Roman"/>
              </a:rPr>
              <a:t> </a:t>
            </a:r>
            <a:r>
              <a:rPr lang="en" sz="1200">
                <a:solidFill>
                  <a:srgbClr val="6AA84F"/>
                </a:solidFill>
                <a:latin typeface="Times New Roman"/>
                <a:ea typeface="Times New Roman"/>
                <a:cs typeface="Times New Roman"/>
                <a:sym typeface="Times New Roman"/>
              </a:rPr>
              <a:t>Sometimes the burn is over the chest, if you ventilate, the patient can not expand their chest to breath. Must do escharotomy to release the chest &gt; debridement &gt; graft.</a:t>
            </a:r>
            <a:endParaRPr sz="1200">
              <a:solidFill>
                <a:srgbClr val="6AA84F"/>
              </a:solidFill>
              <a:latin typeface="Times New Roman"/>
              <a:ea typeface="Times New Roman"/>
              <a:cs typeface="Times New Roman"/>
              <a:sym typeface="Times New Roman"/>
            </a:endParaRPr>
          </a:p>
        </p:txBody>
      </p:sp>
      <p:graphicFrame>
        <p:nvGraphicFramePr>
          <p:cNvPr id="555" name="Google Shape;555;p37"/>
          <p:cNvGraphicFramePr/>
          <p:nvPr/>
        </p:nvGraphicFramePr>
        <p:xfrm>
          <a:off x="285021" y="7412704"/>
          <a:ext cx="3000000" cy="3000000"/>
        </p:xfrm>
        <a:graphic>
          <a:graphicData uri="http://schemas.openxmlformats.org/drawingml/2006/table">
            <a:tbl>
              <a:tblPr>
                <a:noFill/>
                <a:tableStyleId>{BB78F083-4D89-4956-B72A-7C5BCA17FB26}</a:tableStyleId>
              </a:tblPr>
              <a:tblGrid>
                <a:gridCol w="2763875"/>
                <a:gridCol w="3097625"/>
              </a:tblGrid>
              <a:tr h="25450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Treatment of Inhalation Injury</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Indication of Hyperbaric Oxygen therapy</a:t>
                      </a:r>
                      <a:endParaRPr b="1" sz="1200">
                        <a:latin typeface="Times New Roman"/>
                        <a:ea typeface="Times New Roman"/>
                        <a:cs typeface="Times New Roman"/>
                        <a:sym typeface="Times New Roman"/>
                      </a:endParaRPr>
                    </a:p>
                  </a:txBody>
                  <a:tcPr marT="91425" marB="91425" marR="91425" marL="91425" anchor="ctr">
                    <a:solidFill>
                      <a:srgbClr val="C3A297"/>
                    </a:solidFill>
                  </a:tcPr>
                </a:tc>
              </a:tr>
              <a:tr h="758125">
                <a:tc>
                  <a:txBody>
                    <a:bodyPr/>
                    <a:lstStyle/>
                    <a:p>
                      <a:pPr indent="-121920" lvl="0" marL="9144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100% O2 +/- intubation &amp; ventilation</a:t>
                      </a:r>
                      <a:endParaRPr sz="1200">
                        <a:latin typeface="Times New Roman"/>
                        <a:ea typeface="Times New Roman"/>
                        <a:cs typeface="Times New Roman"/>
                        <a:sym typeface="Times New Roman"/>
                      </a:endParaRPr>
                    </a:p>
                    <a:p>
                      <a:pPr indent="-121920" lvl="0" marL="9144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 ½ of CO is 5-6 hours on R/A</a:t>
                      </a:r>
                      <a:endParaRPr sz="1200">
                        <a:latin typeface="Times New Roman"/>
                        <a:ea typeface="Times New Roman"/>
                        <a:cs typeface="Times New Roman"/>
                        <a:sym typeface="Times New Roman"/>
                      </a:endParaRPr>
                    </a:p>
                    <a:p>
                      <a:pPr indent="-121920" lvl="0" marL="9144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45 minute on 100% O2 or 27 minutes HBO at 3 atm</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121920" lvl="0" marL="9144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Coma or LOC</a:t>
                      </a:r>
                      <a:endParaRPr sz="1200">
                        <a:latin typeface="Times New Roman"/>
                        <a:ea typeface="Times New Roman"/>
                        <a:cs typeface="Times New Roman"/>
                        <a:sym typeface="Times New Roman"/>
                      </a:endParaRPr>
                    </a:p>
                    <a:p>
                      <a:pPr indent="-121920" lvl="0" marL="9144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Ischemic ECG changes</a:t>
                      </a:r>
                      <a:endParaRPr sz="1200">
                        <a:latin typeface="Times New Roman"/>
                        <a:ea typeface="Times New Roman"/>
                        <a:cs typeface="Times New Roman"/>
                        <a:sym typeface="Times New Roman"/>
                      </a:endParaRPr>
                    </a:p>
                    <a:p>
                      <a:pPr indent="-121920" lvl="0" marL="9144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Focal neurological deficit +/- CO Hb&gt;40%</a:t>
                      </a:r>
                      <a:endParaRPr sz="1200">
                        <a:latin typeface="Times New Roman"/>
                        <a:ea typeface="Times New Roman"/>
                        <a:cs typeface="Times New Roman"/>
                        <a:sym typeface="Times New Roman"/>
                      </a:endParaRPr>
                    </a:p>
                  </a:txBody>
                  <a:tcPr marT="91425" marB="91425" marR="91425" marL="91425" anchor="ctr">
                    <a:solidFill>
                      <a:srgbClr val="F3F3F3"/>
                    </a:solidFill>
                  </a:tcPr>
                </a:tc>
              </a:tr>
            </a:tbl>
          </a:graphicData>
        </a:graphic>
      </p:graphicFrame>
      <p:pic>
        <p:nvPicPr>
          <p:cNvPr id="556" name="Google Shape;556;p37"/>
          <p:cNvPicPr preferRelativeResize="0"/>
          <p:nvPr/>
        </p:nvPicPr>
        <p:blipFill>
          <a:blip r:embed="rId3">
            <a:alphaModFix/>
          </a:blip>
          <a:stretch>
            <a:fillRect/>
          </a:stretch>
        </p:blipFill>
        <p:spPr>
          <a:xfrm>
            <a:off x="4520500" y="5487600"/>
            <a:ext cx="1706275" cy="125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8"/>
          <p:cNvSpPr txBox="1"/>
          <p:nvPr/>
        </p:nvSpPr>
        <p:spPr>
          <a:xfrm>
            <a:off x="567564" y="479288"/>
            <a:ext cx="5184000" cy="61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Burn Management: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In the ER you start with checking (ABC: Airway, breathing, circulation) then:</a:t>
            </a:r>
            <a:endParaRPr sz="1200">
              <a:solidFill>
                <a:srgbClr val="999999"/>
              </a:solidFill>
              <a:latin typeface="Times New Roman"/>
              <a:ea typeface="Times New Roman"/>
              <a:cs typeface="Times New Roman"/>
              <a:sym typeface="Times New Roman"/>
            </a:endParaRPr>
          </a:p>
        </p:txBody>
      </p:sp>
      <p:graphicFrame>
        <p:nvGraphicFramePr>
          <p:cNvPr id="562" name="Google Shape;562;p38"/>
          <p:cNvGraphicFramePr/>
          <p:nvPr/>
        </p:nvGraphicFramePr>
        <p:xfrm>
          <a:off x="122000" y="1239602"/>
          <a:ext cx="3000000" cy="3000000"/>
        </p:xfrm>
        <a:graphic>
          <a:graphicData uri="http://schemas.openxmlformats.org/drawingml/2006/table">
            <a:tbl>
              <a:tblPr>
                <a:noFill/>
                <a:tableStyleId>{BB78F083-4D89-4956-B72A-7C5BCA17FB26}</a:tableStyleId>
              </a:tblPr>
              <a:tblGrid>
                <a:gridCol w="1559000"/>
                <a:gridCol w="1559000"/>
                <a:gridCol w="1559000"/>
                <a:gridCol w="1559000"/>
              </a:tblGrid>
              <a:tr h="60195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Stop Burning Process </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Chemical Burns</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Electrical Burns </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Avoid Wound Contamination</a:t>
                      </a:r>
                      <a:endParaRPr b="1" sz="1200">
                        <a:latin typeface="Times New Roman"/>
                        <a:ea typeface="Times New Roman"/>
                        <a:cs typeface="Times New Roman"/>
                        <a:sym typeface="Times New Roman"/>
                      </a:endParaRPr>
                    </a:p>
                  </a:txBody>
                  <a:tcPr marT="91425" marB="91425" marR="91425" marL="91425" anchor="ctr">
                    <a:solidFill>
                      <a:srgbClr val="C3A297"/>
                    </a:solidFill>
                  </a:tcPr>
                </a:tc>
              </a:tr>
              <a:tr h="552425">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-Victim should stay flat to avoid inhalation of smoke and fumes.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-Remove all burned clothes.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-Apply cold water vs. hypothermia.</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-Copious irrigation </a:t>
                      </a:r>
                      <a:r>
                        <a:rPr lang="en" sz="1200">
                          <a:solidFill>
                            <a:srgbClr val="999999"/>
                          </a:solidFill>
                          <a:latin typeface="Times New Roman"/>
                          <a:ea typeface="Times New Roman"/>
                          <a:cs typeface="Times New Roman"/>
                          <a:sym typeface="Times New Roman"/>
                        </a:rPr>
                        <a:t>for 40 min with water or normal saline.</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-ATLS.</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-Remove the etiology including patient’s clothes.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-Ensure no inhalation, GI involvement, or ocular involvement. </a:t>
                      </a:r>
                      <a:r>
                        <a:rPr lang="en" sz="1200">
                          <a:solidFill>
                            <a:srgbClr val="999999"/>
                          </a:solidFill>
                          <a:latin typeface="Times New Roman"/>
                          <a:ea typeface="Times New Roman"/>
                          <a:cs typeface="Times New Roman"/>
                          <a:sym typeface="Times New Roman"/>
                        </a:rPr>
                        <a:t>If the GI system is involved the NG tube becomes contraindicated.</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-Antidote if available and burn treatment.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-Acid  Vs. Alkaline. </a:t>
                      </a:r>
                      <a:r>
                        <a:rPr lang="en" sz="1200">
                          <a:solidFill>
                            <a:srgbClr val="999999"/>
                          </a:solidFill>
                          <a:latin typeface="Times New Roman"/>
                          <a:ea typeface="Times New Roman"/>
                          <a:cs typeface="Times New Roman"/>
                          <a:sym typeface="Times New Roman"/>
                        </a:rPr>
                        <a:t>(don’t add acid if the burn caused by alkaline or vice versa, because both agents will increase the burn)</a:t>
                      </a:r>
                      <a:endParaRPr sz="1200">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-Switch off the current or by pushing the victim away from the current source with a non-conducting object.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-High voltage vs. low voltage.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-ATLS.</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-IVF add 30% to TBSA.</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-Cardiac, kidney and airway monitoring.</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-Fasciotomy and burn management.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-Do ECG and give a lot of fluids.</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999999"/>
                          </a:solidFill>
                          <a:latin typeface="Times New Roman"/>
                          <a:ea typeface="Times New Roman"/>
                          <a:cs typeface="Times New Roman"/>
                          <a:sym typeface="Times New Roman"/>
                        </a:rPr>
                        <a:t>-Most patients die due to arrhythmia. </a:t>
                      </a:r>
                      <a:endParaRPr sz="1200">
                        <a:solidFill>
                          <a:srgbClr val="999999"/>
                        </a:solidFill>
                        <a:latin typeface="Times New Roman"/>
                        <a:ea typeface="Times New Roman"/>
                        <a:cs typeface="Times New Roman"/>
                        <a:sym typeface="Times New Roman"/>
                      </a:endParaRPr>
                    </a:p>
                  </a:txBody>
                  <a:tcPr marT="91425" marB="91425" marR="91425" marL="91425">
                    <a:solidFill>
                      <a:srgbClr val="F3F3F3"/>
                    </a:solidFill>
                  </a:tcPr>
                </a:tc>
                <a:tc>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 Burn must be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covered with clean</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sheet.</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-Avoid using household items as it might convert partial injury to a full thickness one.</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solidFill>
                      <a:srgbClr val="F3F3F3"/>
                    </a:solidFill>
                  </a:tcPr>
                </a:tc>
              </a:tr>
            </a:tbl>
          </a:graphicData>
        </a:graphic>
      </p:graphicFrame>
      <p:sp>
        <p:nvSpPr>
          <p:cNvPr id="563" name="Google Shape;563;p38"/>
          <p:cNvSpPr txBox="1"/>
          <p:nvPr/>
        </p:nvSpPr>
        <p:spPr>
          <a:xfrm>
            <a:off x="131675" y="6158250"/>
            <a:ext cx="6055800" cy="229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ABC’s — Life P</a:t>
            </a:r>
            <a:r>
              <a:rPr lang="en">
                <a:latin typeface="Times New Roman"/>
                <a:ea typeface="Times New Roman"/>
                <a:cs typeface="Times New Roman"/>
                <a:sym typeface="Times New Roman"/>
              </a:rPr>
              <a:t>reservation</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History:</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999999"/>
                </a:solidFill>
                <a:latin typeface="Times New Roman"/>
                <a:ea typeface="Times New Roman"/>
                <a:cs typeface="Times New Roman"/>
                <a:sym typeface="Times New Roman"/>
              </a:rPr>
              <a:t>Causative</a:t>
            </a:r>
            <a:r>
              <a:rPr lang="en" sz="1200">
                <a:latin typeface="Times New Roman"/>
                <a:ea typeface="Times New Roman"/>
                <a:cs typeface="Times New Roman"/>
                <a:sym typeface="Times New Roman"/>
              </a:rPr>
              <a:t> agent of injury.</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Medical comorbidities.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Physical exam:</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Inhalational component?</a:t>
            </a:r>
            <a:endParaRPr sz="1200">
              <a:latin typeface="Times New Roman"/>
              <a:ea typeface="Times New Roman"/>
              <a:cs typeface="Times New Roman"/>
              <a:sym typeface="Times New Roman"/>
            </a:endParaRPr>
          </a:p>
          <a:p>
            <a:pPr indent="-304800" lvl="1" marL="9144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Is it still active? You need to stop it! And if the patient is wearing clothes on the burned area take them off.</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Estimation of depth.</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Estimation of TBSA of burn.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Determination: severity of injury and triage/transfer.</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Irrigation and debridement of wounds.</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graphicFrame>
        <p:nvGraphicFramePr>
          <p:cNvPr id="568" name="Google Shape;568;p39"/>
          <p:cNvGraphicFramePr/>
          <p:nvPr/>
        </p:nvGraphicFramePr>
        <p:xfrm>
          <a:off x="1004466" y="154873"/>
          <a:ext cx="3000000" cy="3000000"/>
        </p:xfrm>
        <a:graphic>
          <a:graphicData uri="http://schemas.openxmlformats.org/drawingml/2006/table">
            <a:tbl>
              <a:tblPr>
                <a:noFill/>
                <a:tableStyleId>{BB78F083-4D89-4956-B72A-7C5BCA17FB26}</a:tableStyleId>
              </a:tblPr>
              <a:tblGrid>
                <a:gridCol w="2235525"/>
                <a:gridCol w="2235525"/>
              </a:tblGrid>
              <a:tr h="340675">
                <a:tc gridSpan="2">
                  <a:txBody>
                    <a:bodyPr/>
                    <a:lstStyle/>
                    <a:p>
                      <a:pPr indent="0" lvl="0" marL="0" rtl="0" algn="ctr">
                        <a:spcBef>
                          <a:spcPts val="0"/>
                        </a:spcBef>
                        <a:spcAft>
                          <a:spcPts val="0"/>
                        </a:spcAft>
                        <a:buNone/>
                      </a:pPr>
                      <a:r>
                        <a:rPr lang="en">
                          <a:latin typeface="Times New Roman"/>
                          <a:ea typeface="Times New Roman"/>
                          <a:cs typeface="Times New Roman"/>
                          <a:sym typeface="Times New Roman"/>
                        </a:rPr>
                        <a:t>Types of Burns </a:t>
                      </a:r>
                      <a:endParaRPr>
                        <a:solidFill>
                          <a:srgbClr val="666666"/>
                        </a:solidFill>
                        <a:latin typeface="Times New Roman"/>
                        <a:ea typeface="Times New Roman"/>
                        <a:cs typeface="Times New Roman"/>
                        <a:sym typeface="Times New Roman"/>
                      </a:endParaRPr>
                    </a:p>
                  </a:txBody>
                  <a:tcPr marT="91425" marB="91425" marR="91425" marL="91425" anchor="ctr">
                    <a:solidFill>
                      <a:srgbClr val="C3A297"/>
                    </a:solidFill>
                  </a:tcPr>
                </a:tc>
                <a:tc hMerge="1"/>
              </a:tr>
              <a:tr h="232250">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Non-Surgical</a:t>
                      </a:r>
                      <a:endParaRPr b="1" sz="1200">
                        <a:latin typeface="Times New Roman"/>
                        <a:ea typeface="Times New Roman"/>
                        <a:cs typeface="Times New Roman"/>
                        <a:sym typeface="Times New Roman"/>
                      </a:endParaRPr>
                    </a:p>
                  </a:txBody>
                  <a:tcPr marT="91425" marB="91425" marR="91425" marL="91425" anchor="ctr">
                    <a:solidFill>
                      <a:srgbClr val="C3A297"/>
                    </a:solidFill>
                  </a:tcPr>
                </a:tc>
                <a:tc>
                  <a:txBody>
                    <a:bodyPr/>
                    <a:lstStyle/>
                    <a:p>
                      <a:pPr indent="0" lvl="0" marL="0" rtl="0" algn="ctr">
                        <a:spcBef>
                          <a:spcPts val="0"/>
                        </a:spcBef>
                        <a:spcAft>
                          <a:spcPts val="0"/>
                        </a:spcAft>
                        <a:buNone/>
                      </a:pPr>
                      <a:r>
                        <a:rPr b="1" lang="en" sz="1200">
                          <a:latin typeface="Times New Roman"/>
                          <a:ea typeface="Times New Roman"/>
                          <a:cs typeface="Times New Roman"/>
                          <a:sym typeface="Times New Roman"/>
                        </a:rPr>
                        <a:t>Surgical </a:t>
                      </a:r>
                      <a:endParaRPr b="1" sz="1200">
                        <a:latin typeface="Times New Roman"/>
                        <a:ea typeface="Times New Roman"/>
                        <a:cs typeface="Times New Roman"/>
                        <a:sym typeface="Times New Roman"/>
                      </a:endParaRPr>
                    </a:p>
                  </a:txBody>
                  <a:tcPr marT="91425" marB="91425" marR="91425" marL="91425" anchor="ctr">
                    <a:solidFill>
                      <a:srgbClr val="C3A297"/>
                    </a:solidFill>
                  </a:tcPr>
                </a:tc>
              </a:tr>
              <a:tr h="943450">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Tetanus vaccine.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Nutrition.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Physiotherapy.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Dressing.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Fluid.</a:t>
                      </a:r>
                      <a:endParaRPr sz="1200">
                        <a:latin typeface="Times New Roman"/>
                        <a:ea typeface="Times New Roman"/>
                        <a:cs typeface="Times New Roman"/>
                        <a:sym typeface="Times New Roman"/>
                      </a:endParaRPr>
                    </a:p>
                  </a:txBody>
                  <a:tcPr marT="91425" marB="91425" marR="91425" marL="91425" anchor="ctr">
                    <a:solidFill>
                      <a:srgbClr val="F3F3F3"/>
                    </a:solidFill>
                  </a:tcPr>
                </a:tc>
                <a:tc>
                  <a:txBody>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Escharotomy.</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Debridement.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Skin grafting.</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Fasciotomy.</a:t>
                      </a:r>
                      <a:endParaRPr sz="1200">
                        <a:latin typeface="Times New Roman"/>
                        <a:ea typeface="Times New Roman"/>
                        <a:cs typeface="Times New Roman"/>
                        <a:sym typeface="Times New Roman"/>
                      </a:endParaRPr>
                    </a:p>
                  </a:txBody>
                  <a:tcPr marT="91425" marB="91425" marR="91425" marL="91425" anchor="ctr">
                    <a:solidFill>
                      <a:srgbClr val="F3F3F3"/>
                    </a:solidFill>
                  </a:tcPr>
                </a:tc>
              </a:tr>
            </a:tbl>
          </a:graphicData>
        </a:graphic>
      </p:graphicFrame>
      <p:sp>
        <p:nvSpPr>
          <p:cNvPr id="569" name="Google Shape;569;p39"/>
          <p:cNvSpPr txBox="1"/>
          <p:nvPr/>
        </p:nvSpPr>
        <p:spPr>
          <a:xfrm>
            <a:off x="86524" y="2071050"/>
            <a:ext cx="5488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3"/>
              </a:buClr>
              <a:buSzPts val="1400"/>
              <a:buFont typeface="Times New Roman"/>
              <a:buAutoNum type="arabicPeriod"/>
            </a:pPr>
            <a:r>
              <a:rPr lang="en">
                <a:solidFill>
                  <a:schemeClr val="accent3"/>
                </a:solidFill>
                <a:latin typeface="Times New Roman"/>
                <a:ea typeface="Times New Roman"/>
                <a:cs typeface="Times New Roman"/>
                <a:sym typeface="Times New Roman"/>
              </a:rPr>
              <a:t>Non-</a:t>
            </a:r>
            <a:r>
              <a:rPr lang="en">
                <a:solidFill>
                  <a:schemeClr val="accent3"/>
                </a:solidFill>
                <a:latin typeface="Times New Roman"/>
                <a:ea typeface="Times New Roman"/>
                <a:cs typeface="Times New Roman"/>
                <a:sym typeface="Times New Roman"/>
              </a:rPr>
              <a:t>Surgical</a:t>
            </a:r>
            <a:r>
              <a:rPr lang="en">
                <a:solidFill>
                  <a:schemeClr val="accent3"/>
                </a:solidFill>
                <a:latin typeface="Times New Roman"/>
                <a:ea typeface="Times New Roman"/>
                <a:cs typeface="Times New Roman"/>
                <a:sym typeface="Times New Roman"/>
              </a:rPr>
              <a:t> Burns Management:</a:t>
            </a:r>
            <a:endParaRPr>
              <a:solidFill>
                <a:schemeClr val="accent3"/>
              </a:solidFill>
              <a:latin typeface="Times New Roman"/>
              <a:ea typeface="Times New Roman"/>
              <a:cs typeface="Times New Roman"/>
              <a:sym typeface="Times New Roman"/>
            </a:endParaRPr>
          </a:p>
        </p:txBody>
      </p:sp>
      <p:sp>
        <p:nvSpPr>
          <p:cNvPr id="570" name="Google Shape;570;p39"/>
          <p:cNvSpPr txBox="1"/>
          <p:nvPr/>
        </p:nvSpPr>
        <p:spPr>
          <a:xfrm>
            <a:off x="173850" y="2524850"/>
            <a:ext cx="6306300" cy="240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a. </a:t>
            </a:r>
            <a:r>
              <a:rPr lang="en">
                <a:solidFill>
                  <a:schemeClr val="accent6"/>
                </a:solidFill>
                <a:latin typeface="Times New Roman"/>
                <a:ea typeface="Times New Roman"/>
                <a:cs typeface="Times New Roman"/>
                <a:sym typeface="Times New Roman"/>
              </a:rPr>
              <a:t>Nutrition:</a:t>
            </a:r>
            <a:endParaRPr>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Due to increased energy expenditure following severe burns.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Requires </a:t>
            </a:r>
            <a:r>
              <a:rPr lang="en" sz="1200" u="sng">
                <a:latin typeface="Times New Roman"/>
                <a:ea typeface="Times New Roman"/>
                <a:cs typeface="Times New Roman"/>
                <a:sym typeface="Times New Roman"/>
              </a:rPr>
              <a:t>high caloric protein diet</a:t>
            </a:r>
            <a:r>
              <a:rPr lang="en" sz="1200">
                <a:latin typeface="Times New Roman"/>
                <a:ea typeface="Times New Roman"/>
                <a:cs typeface="Times New Roman"/>
                <a:sym typeface="Times New Roman"/>
              </a:rPr>
              <a:t> once the patient can take orally or via NGT.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Daily requirement is 20 Kcal + 70 Kcal/kg /% of burn (1g/kg + 3g/kg /% of burn of protein).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Vitamins supplement : Vitamin C, Zinc &amp; general multi-vitamins.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b</a:t>
            </a:r>
            <a:r>
              <a:rPr lang="en">
                <a:solidFill>
                  <a:schemeClr val="accent6"/>
                </a:solidFill>
                <a:latin typeface="Times New Roman"/>
                <a:ea typeface="Times New Roman"/>
                <a:cs typeface="Times New Roman"/>
                <a:sym typeface="Times New Roman"/>
              </a:rPr>
              <a:t>. </a:t>
            </a:r>
            <a:r>
              <a:rPr lang="en">
                <a:solidFill>
                  <a:schemeClr val="accent6"/>
                </a:solidFill>
                <a:latin typeface="Times New Roman"/>
                <a:ea typeface="Times New Roman"/>
                <a:cs typeface="Times New Roman"/>
                <a:sym typeface="Times New Roman"/>
              </a:rPr>
              <a:t>Physiotherapy:</a:t>
            </a:r>
            <a:endParaRPr>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Splints to prevent contractures and range of motion exercise to prevent stiffness.</a:t>
            </a:r>
            <a:endParaRPr sz="1200">
              <a:latin typeface="Times New Roman"/>
              <a:ea typeface="Times New Roman"/>
              <a:cs typeface="Times New Roman"/>
              <a:sym typeface="Times New Roman"/>
            </a:endParaRPr>
          </a:p>
          <a:p>
            <a:pPr indent="-304800" lvl="0" marL="457200" rtl="0" algn="l">
              <a:spcBef>
                <a:spcPts val="0"/>
              </a:spcBef>
              <a:spcAft>
                <a:spcPts val="0"/>
              </a:spcAft>
              <a:buClr>
                <a:srgbClr val="999999"/>
              </a:buClr>
              <a:buSzPts val="1200"/>
              <a:buFont typeface="Times New Roman"/>
              <a:buChar char="●"/>
            </a:pPr>
            <a:r>
              <a:rPr lang="en" sz="1200">
                <a:solidFill>
                  <a:srgbClr val="999999"/>
                </a:solidFill>
                <a:latin typeface="Times New Roman"/>
                <a:ea typeface="Times New Roman"/>
                <a:cs typeface="Times New Roman"/>
                <a:sym typeface="Times New Roman"/>
              </a:rPr>
              <a:t>If the patient does not move he/she will loss the motion.</a:t>
            </a:r>
            <a:endParaRPr sz="12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accent6"/>
                </a:solidFill>
                <a:latin typeface="Times New Roman"/>
                <a:ea typeface="Times New Roman"/>
                <a:cs typeface="Times New Roman"/>
                <a:sym typeface="Times New Roman"/>
              </a:rPr>
              <a:t>c. Dressing:</a:t>
            </a:r>
            <a:endParaRPr>
              <a:solidFill>
                <a:schemeClr val="accent6"/>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Do not forget tetanus vaccine.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No role for IV or oral antibiotics.</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571" name="Google Shape;571;p39"/>
          <p:cNvSpPr txBox="1"/>
          <p:nvPr/>
        </p:nvSpPr>
        <p:spPr>
          <a:xfrm>
            <a:off x="0" y="6217800"/>
            <a:ext cx="62580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Destruction of the epidermis removes the normal barrier to infection (full thickness burns impair the normal response to infection.</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 organism colonize the burn wound (</a:t>
            </a:r>
            <a:r>
              <a:rPr lang="en" sz="1200" u="sng">
                <a:latin typeface="Times New Roman"/>
                <a:ea typeface="Times New Roman"/>
                <a:cs typeface="Times New Roman"/>
                <a:sym typeface="Times New Roman"/>
              </a:rPr>
              <a:t>staph.Capitis is the most common</a:t>
            </a:r>
            <a:r>
              <a:rPr lang="en" sz="1200">
                <a:latin typeface="Times New Roman"/>
                <a:ea typeface="Times New Roman"/>
                <a:cs typeface="Times New Roman"/>
                <a:sym typeface="Times New Roman"/>
              </a:rPr>
              <a:t>, pseudomonas remains troublesome in most burn units).</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Flamazine (silver sulfadiazine) the most common burn dressing used.</a:t>
            </a:r>
            <a:r>
              <a:rPr lang="en" sz="1200">
                <a:solidFill>
                  <a:srgbClr val="999999"/>
                </a:solidFill>
                <a:latin typeface="Times New Roman"/>
                <a:ea typeface="Times New Roman"/>
                <a:cs typeface="Times New Roman"/>
                <a:sym typeface="Times New Roman"/>
              </a:rPr>
              <a:t> (Antibacterial cream)</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Must be applied daily.</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S/E neutropenia, </a:t>
            </a:r>
            <a:r>
              <a:rPr lang="en" sz="1200">
                <a:solidFill>
                  <a:srgbClr val="999999"/>
                </a:solidFill>
                <a:latin typeface="Times New Roman"/>
                <a:ea typeface="Times New Roman"/>
                <a:cs typeface="Times New Roman"/>
                <a:sym typeface="Times New Roman"/>
              </a:rPr>
              <a:t>methemoglobinemia, spotting or dark stain</a:t>
            </a:r>
            <a:endParaRPr sz="12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Can not be used in infants under 6/12 of age.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Open vs closed dressing:</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Fucidine or bacitracin ointment.</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To prevent superinfection of the burn wound from the colonized organisms.</a:t>
            </a:r>
            <a:endParaRPr sz="1200">
              <a:latin typeface="Times New Roman"/>
              <a:ea typeface="Times New Roman"/>
              <a:cs typeface="Times New Roman"/>
              <a:sym typeface="Times New Roman"/>
            </a:endParaRPr>
          </a:p>
        </p:txBody>
      </p:sp>
      <p:sp>
        <p:nvSpPr>
          <p:cNvPr id="572" name="Google Shape;572;p39"/>
          <p:cNvSpPr/>
          <p:nvPr/>
        </p:nvSpPr>
        <p:spPr>
          <a:xfrm>
            <a:off x="87847" y="5064867"/>
            <a:ext cx="2077500" cy="286500"/>
          </a:xfrm>
          <a:prstGeom prst="homePlate">
            <a:avLst>
              <a:gd fmla="val 5096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Times New Roman"/>
                <a:ea typeface="Times New Roman"/>
                <a:cs typeface="Times New Roman"/>
                <a:sym typeface="Times New Roman"/>
              </a:rPr>
              <a:t>Local Wound Management</a:t>
            </a:r>
            <a:endParaRPr sz="1200">
              <a:latin typeface="Times New Roman"/>
              <a:ea typeface="Times New Roman"/>
              <a:cs typeface="Times New Roman"/>
              <a:sym typeface="Times New Roman"/>
            </a:endParaRPr>
          </a:p>
        </p:txBody>
      </p:sp>
      <p:sp>
        <p:nvSpPr>
          <p:cNvPr id="573" name="Google Shape;573;p39"/>
          <p:cNvSpPr txBox="1"/>
          <p:nvPr/>
        </p:nvSpPr>
        <p:spPr>
          <a:xfrm>
            <a:off x="2211375" y="4983150"/>
            <a:ext cx="4046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Cover burn regularly to avoid infection which is the main threat to life once the 1st 24 hours have passed.</a:t>
            </a:r>
            <a:endParaRPr sz="1200">
              <a:latin typeface="Times New Roman"/>
              <a:ea typeface="Times New Roman"/>
              <a:cs typeface="Times New Roman"/>
              <a:sym typeface="Times New Roman"/>
            </a:endParaRPr>
          </a:p>
        </p:txBody>
      </p:sp>
      <p:sp>
        <p:nvSpPr>
          <p:cNvPr id="574" name="Google Shape;574;p39"/>
          <p:cNvSpPr/>
          <p:nvPr/>
        </p:nvSpPr>
        <p:spPr>
          <a:xfrm>
            <a:off x="87850" y="5522075"/>
            <a:ext cx="2457300" cy="286500"/>
          </a:xfrm>
          <a:prstGeom prst="homePlate">
            <a:avLst>
              <a:gd fmla="val 50960" name="adj"/>
            </a:avLst>
          </a:prstGeom>
          <a:no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Times New Roman"/>
                <a:ea typeface="Times New Roman"/>
                <a:cs typeface="Times New Roman"/>
                <a:sym typeface="Times New Roman"/>
              </a:rPr>
              <a:t>Initial Cleansing &amp; Debridement</a:t>
            </a:r>
            <a:endParaRPr b="1" sz="1200">
              <a:latin typeface="Times New Roman"/>
              <a:ea typeface="Times New Roman"/>
              <a:cs typeface="Times New Roman"/>
              <a:sym typeface="Times New Roman"/>
            </a:endParaRPr>
          </a:p>
        </p:txBody>
      </p:sp>
      <p:sp>
        <p:nvSpPr>
          <p:cNvPr id="575" name="Google Shape;575;p39"/>
          <p:cNvSpPr txBox="1"/>
          <p:nvPr/>
        </p:nvSpPr>
        <p:spPr>
          <a:xfrm>
            <a:off x="2545150" y="5440350"/>
            <a:ext cx="3712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Cleanse wound with antiseptic and saline.</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 Blister are punctured. </a:t>
            </a:r>
            <a:endParaRPr sz="12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