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Lst>
  <p:sldSz cy="9000000" cx="6480000"/>
  <p:notesSz cx="6858000" cy="9144000"/>
  <p:embeddedFontLst>
    <p:embeddedFont>
      <p:font typeface="Caveat"/>
      <p:regular r:id="rId12"/>
      <p:bold r:id="rId13"/>
    </p:embeddedFont>
    <p:embeddedFont>
      <p:font typeface="Rochester"/>
      <p:regular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aveat-bold.fntdata"/><Relationship Id="rId12" Type="http://schemas.openxmlformats.org/officeDocument/2006/relationships/font" Target="fonts/Caveat-regular.fntdata"/><Relationship Id="rId15" Type="http://schemas.openxmlformats.org/officeDocument/2006/relationships/font" Target="fonts/OpenSans-regular.fntdata"/><Relationship Id="rId14" Type="http://schemas.openxmlformats.org/officeDocument/2006/relationships/font" Target="fonts/Rochester-regular.fntdata"/><Relationship Id="rId17" Type="http://schemas.openxmlformats.org/officeDocument/2006/relationships/font" Target="fonts/OpenSans-italic.fntdata"/><Relationship Id="rId16" Type="http://schemas.openxmlformats.org/officeDocument/2006/relationships/font" Target="fonts/OpenSans-bold.fntdata"/><Relationship Id="rId18" Type="http://schemas.openxmlformats.org/officeDocument/2006/relationships/font" Target="fonts/Open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033d4b239d_0_53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033d4b239d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8938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latin typeface="Comic Sans MS"/>
                <a:ea typeface="Comic Sans MS"/>
                <a:cs typeface="Comic Sans MS"/>
                <a:sym typeface="Comic Sans MS"/>
              </a:rPr>
              <a:t>Day surgery</a:t>
            </a:r>
            <a:endParaRPr sz="45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3999" y="6969750"/>
            <a:ext cx="37140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AlHanouf AlJaloud</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372700" y="118975"/>
            <a:ext cx="5902500" cy="8461800"/>
          </a:xfrm>
          <a:prstGeom prst="rect">
            <a:avLst/>
          </a:prstGeom>
          <a:solidFill>
            <a:schemeClr val="accen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Times New Roman"/>
                <a:ea typeface="Times New Roman"/>
                <a:cs typeface="Times New Roman"/>
                <a:sym typeface="Times New Roman"/>
              </a:rPr>
              <a:t>Day surgery </a:t>
            </a:r>
            <a:endParaRPr sz="1800">
              <a:solidFill>
                <a:schemeClr val="dk2"/>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defined as</a:t>
            </a:r>
            <a:r>
              <a:rPr lang="en" sz="1200">
                <a:solidFill>
                  <a:srgbClr val="000000"/>
                </a:solidFill>
                <a:latin typeface="Times New Roman"/>
                <a:ea typeface="Times New Roman"/>
                <a:cs typeface="Times New Roman"/>
                <a:sym typeface="Times New Roman"/>
              </a:rPr>
              <a:t>: a patient being admitted to hospital for a planned procedure and discharged home the same calendar day.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The pathway</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Successful day surgery outcomes are largely dependent on </a:t>
            </a:r>
            <a:r>
              <a:rPr b="1" lang="en" sz="1200">
                <a:solidFill>
                  <a:srgbClr val="000000"/>
                </a:solidFill>
                <a:latin typeface="Times New Roman"/>
                <a:ea typeface="Times New Roman"/>
                <a:cs typeface="Times New Roman"/>
                <a:sym typeface="Times New Roman"/>
              </a:rPr>
              <a:t>three key factors</a:t>
            </a:r>
            <a:r>
              <a:rPr lang="en" sz="1200">
                <a:solidFill>
                  <a:srgbClr val="000000"/>
                </a:solidFill>
                <a:latin typeface="Times New Roman"/>
                <a:ea typeface="Times New Roman"/>
                <a:cs typeface="Times New Roman"/>
                <a:sym typeface="Times New Roman"/>
              </a:rPr>
              <a:t>: The main aspects of a successful day surgery pathway are shown below</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day surgery </a:t>
            </a:r>
            <a:r>
              <a:rPr b="1" lang="en" sz="1200">
                <a:solidFill>
                  <a:srgbClr val="000000"/>
                </a:solidFill>
                <a:latin typeface="Times New Roman"/>
                <a:ea typeface="Times New Roman"/>
                <a:cs typeface="Times New Roman"/>
                <a:sym typeface="Times New Roman"/>
              </a:rPr>
              <a:t>enthusiasts</a:t>
            </a:r>
            <a:endParaRPr b="1"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 robust </a:t>
            </a:r>
            <a:r>
              <a:rPr b="1" lang="en" sz="1200">
                <a:solidFill>
                  <a:srgbClr val="000000"/>
                </a:solidFill>
                <a:latin typeface="Times New Roman"/>
                <a:ea typeface="Times New Roman"/>
                <a:cs typeface="Times New Roman"/>
                <a:sym typeface="Times New Roman"/>
              </a:rPr>
              <a:t>day surgery pathway</a:t>
            </a:r>
            <a:endParaRPr b="1"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motivated</a:t>
            </a:r>
            <a:r>
              <a:rPr lang="en" sz="1200">
                <a:solidFill>
                  <a:srgbClr val="000000"/>
                </a:solidFill>
                <a:latin typeface="Times New Roman"/>
                <a:ea typeface="Times New Roman"/>
                <a:cs typeface="Times New Roman"/>
                <a:sym typeface="Times New Roman"/>
              </a:rPr>
              <a:t> patients and </a:t>
            </a:r>
            <a:r>
              <a:rPr lang="en" sz="1000">
                <a:solidFill>
                  <a:srgbClr val="9E9E9E"/>
                </a:solidFill>
                <a:latin typeface="Times New Roman"/>
                <a:ea typeface="Times New Roman"/>
                <a:cs typeface="Times New Roman"/>
                <a:sym typeface="Times New Roman"/>
              </a:rPr>
              <a:t>educated</a:t>
            </a:r>
            <a:r>
              <a:rPr lang="en" sz="1000">
                <a:solidFill>
                  <a:srgbClr val="9E9E9E"/>
                </a:solidFill>
                <a:latin typeface="Times New Roman"/>
                <a:ea typeface="Times New Roman"/>
                <a:cs typeface="Times New Roman"/>
                <a:sym typeface="Times New Roman"/>
              </a:rPr>
              <a:t> about the concept and the timing of day surgery</a:t>
            </a:r>
            <a:endParaRPr sz="10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1. </a:t>
            </a:r>
            <a:r>
              <a:rPr lang="en" sz="1400">
                <a:latin typeface="Times New Roman"/>
                <a:ea typeface="Times New Roman"/>
                <a:cs typeface="Times New Roman"/>
                <a:sym typeface="Times New Roman"/>
              </a:rPr>
              <a:t>Patient selection</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There are very few absolute contraindications.</a:t>
            </a:r>
            <a:r>
              <a:rPr lang="en" sz="1200">
                <a:solidFill>
                  <a:srgbClr val="6AA84F"/>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E.g </a:t>
            </a:r>
            <a:r>
              <a:rPr lang="en" sz="1000" u="sng">
                <a:solidFill>
                  <a:srgbClr val="6AA84F"/>
                </a:solidFill>
                <a:latin typeface="Times New Roman"/>
                <a:ea typeface="Times New Roman"/>
                <a:cs typeface="Times New Roman"/>
                <a:sym typeface="Times New Roman"/>
              </a:rPr>
              <a:t>Uncontrolled</a:t>
            </a:r>
            <a:r>
              <a:rPr lang="en" sz="1000">
                <a:solidFill>
                  <a:srgbClr val="6AA84F"/>
                </a:solidFill>
                <a:latin typeface="Times New Roman"/>
                <a:ea typeface="Times New Roman"/>
                <a:cs typeface="Times New Roman"/>
                <a:sym typeface="Times New Roman"/>
              </a:rPr>
              <a:t> HTN or DM, cardiovascular diseases,</a:t>
            </a:r>
            <a:r>
              <a:rPr lang="en" sz="1000">
                <a:solidFill>
                  <a:srgbClr val="38761D"/>
                </a:solidFill>
                <a:latin typeface="Times New Roman"/>
                <a:ea typeface="Times New Roman"/>
                <a:cs typeface="Times New Roman"/>
                <a:sym typeface="Times New Roman"/>
              </a:rPr>
              <a:t> </a:t>
            </a:r>
            <a:r>
              <a:rPr lang="en" sz="1000">
                <a:solidFill>
                  <a:srgbClr val="9E9E9E"/>
                </a:solidFill>
                <a:latin typeface="Times New Roman"/>
                <a:ea typeface="Times New Roman"/>
                <a:cs typeface="Times New Roman"/>
                <a:sym typeface="Times New Roman"/>
              </a:rPr>
              <a:t>hematological </a:t>
            </a:r>
            <a:r>
              <a:rPr lang="en" sz="1000">
                <a:solidFill>
                  <a:srgbClr val="9E9E9E"/>
                </a:solidFill>
                <a:latin typeface="Times New Roman"/>
                <a:ea typeface="Times New Roman"/>
                <a:cs typeface="Times New Roman"/>
                <a:sym typeface="Times New Roman"/>
              </a:rPr>
              <a:t>patients</a:t>
            </a:r>
            <a:r>
              <a:rPr lang="en" sz="1000">
                <a:solidFill>
                  <a:srgbClr val="9E9E9E"/>
                </a:solidFill>
                <a:latin typeface="Times New Roman"/>
                <a:ea typeface="Times New Roman"/>
                <a:cs typeface="Times New Roman"/>
                <a:sym typeface="Times New Roman"/>
              </a:rPr>
              <a:t> cancer, emergency surgery</a:t>
            </a:r>
            <a:endParaRPr sz="10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To achieve the goals of patient selection, one needs to ask 3 broad questions: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Is the operation an appropriate day-case procedure?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Is there anything we would do for this patient by admitting them overnight which could not be done at home? </a:t>
            </a:r>
            <a:r>
              <a:rPr lang="en" sz="1000">
                <a:solidFill>
                  <a:srgbClr val="6AA84F"/>
                </a:solidFill>
                <a:latin typeface="Times New Roman"/>
                <a:ea typeface="Times New Roman"/>
                <a:cs typeface="Times New Roman"/>
                <a:sym typeface="Times New Roman"/>
              </a:rPr>
              <a:t>L</a:t>
            </a:r>
            <a:r>
              <a:rPr lang="en" sz="1000">
                <a:solidFill>
                  <a:srgbClr val="6AA84F"/>
                </a:solidFill>
                <a:latin typeface="Times New Roman"/>
                <a:ea typeface="Times New Roman"/>
                <a:cs typeface="Times New Roman"/>
                <a:sym typeface="Times New Roman"/>
              </a:rPr>
              <a:t>ike patients with uncontrolled DM to adjust their blood sugar and optimize them before surgery. Also uncontrolled HTN optimize BP before and after surgery</a:t>
            </a:r>
            <a:endParaRPr sz="1000">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Are the patient's home circumstances adequate for day surgery discharge? </a:t>
            </a:r>
            <a:r>
              <a:rPr lang="en" sz="1000">
                <a:solidFill>
                  <a:srgbClr val="6AA84F"/>
                </a:solidFill>
                <a:latin typeface="Times New Roman"/>
                <a:ea typeface="Times New Roman"/>
                <a:cs typeface="Times New Roman"/>
                <a:sym typeface="Times New Roman"/>
              </a:rPr>
              <a:t>E.g Family member at home to take care of them, house close to the hospital</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498" name="Google Shape;498;p32"/>
          <p:cNvPicPr preferRelativeResize="0"/>
          <p:nvPr/>
        </p:nvPicPr>
        <p:blipFill>
          <a:blip r:embed="rId3">
            <a:alphaModFix/>
          </a:blip>
          <a:stretch>
            <a:fillRect/>
          </a:stretch>
        </p:blipFill>
        <p:spPr>
          <a:xfrm>
            <a:off x="3607800" y="1260475"/>
            <a:ext cx="2286250" cy="1660276"/>
          </a:xfrm>
          <a:prstGeom prst="rect">
            <a:avLst/>
          </a:prstGeom>
          <a:noFill/>
          <a:ln cap="flat" cmpd="sng" w="9525">
            <a:solidFill>
              <a:srgbClr val="FF0000"/>
            </a:solidFill>
            <a:prstDash val="solid"/>
            <a:round/>
            <a:headEnd len="sm" w="sm" type="none"/>
            <a:tailEnd len="sm" w="sm" type="none"/>
          </a:ln>
        </p:spPr>
      </p:pic>
      <p:pic>
        <p:nvPicPr>
          <p:cNvPr id="499" name="Google Shape;499;p32"/>
          <p:cNvPicPr preferRelativeResize="0"/>
          <p:nvPr/>
        </p:nvPicPr>
        <p:blipFill rotWithShape="1">
          <a:blip r:embed="rId4">
            <a:alphaModFix/>
          </a:blip>
          <a:srcRect b="0" l="0" r="10466" t="0"/>
          <a:stretch/>
        </p:blipFill>
        <p:spPr>
          <a:xfrm>
            <a:off x="1858725" y="4174725"/>
            <a:ext cx="3267749" cy="2318449"/>
          </a:xfrm>
          <a:prstGeom prst="rect">
            <a:avLst/>
          </a:prstGeom>
          <a:noFill/>
          <a:ln>
            <a:noFill/>
          </a:ln>
        </p:spPr>
      </p:pic>
      <p:sp>
        <p:nvSpPr>
          <p:cNvPr id="500" name="Google Shape;500;p32"/>
          <p:cNvSpPr txBox="1"/>
          <p:nvPr/>
        </p:nvSpPr>
        <p:spPr>
          <a:xfrm>
            <a:off x="3581425" y="966825"/>
            <a:ext cx="118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300"/>
              </a:spcAft>
              <a:buNone/>
            </a:pPr>
            <a:r>
              <a:rPr lang="en" sz="1200">
                <a:solidFill>
                  <a:srgbClr val="6AA84F"/>
                </a:solidFill>
                <a:latin typeface="Times New Roman"/>
                <a:ea typeface="Times New Roman"/>
                <a:cs typeface="Times New Roman"/>
                <a:sym typeface="Times New Roman"/>
              </a:rPr>
              <a:t>Important </a:t>
            </a:r>
            <a:endParaRPr>
              <a:solidFill>
                <a:srgbClr val="6AA84F"/>
              </a:solidFill>
            </a:endParaRPr>
          </a:p>
        </p:txBody>
      </p:sp>
      <p:sp>
        <p:nvSpPr>
          <p:cNvPr id="501" name="Google Shape;501;p32"/>
          <p:cNvSpPr/>
          <p:nvPr/>
        </p:nvSpPr>
        <p:spPr>
          <a:xfrm>
            <a:off x="1858725" y="6008700"/>
            <a:ext cx="1495800" cy="51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txBox="1"/>
          <p:nvPr/>
        </p:nvSpPr>
        <p:spPr>
          <a:xfrm>
            <a:off x="372700" y="4419650"/>
            <a:ext cx="121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sp>
        <p:nvSpPr>
          <p:cNvPr id="503" name="Google Shape;503;p32"/>
          <p:cNvSpPr txBox="1"/>
          <p:nvPr/>
        </p:nvSpPr>
        <p:spPr>
          <a:xfrm>
            <a:off x="5126475" y="4568475"/>
            <a:ext cx="1260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Times New Roman"/>
                <a:ea typeface="Times New Roman"/>
                <a:cs typeface="Times New Roman"/>
                <a:sym typeface="Times New Roman"/>
              </a:rPr>
              <a:t>Who decide if the patient is fit for surgery? Anesthesia</a:t>
            </a:r>
            <a:endParaRPr sz="10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E9E9E"/>
                </a:solidFill>
                <a:latin typeface="Times New Roman"/>
                <a:ea typeface="Times New Roman"/>
                <a:cs typeface="Times New Roman"/>
                <a:sym typeface="Times New Roman"/>
              </a:rPr>
              <a:t>Optimization</a:t>
            </a:r>
            <a:r>
              <a:rPr lang="en" sz="1000">
                <a:solidFill>
                  <a:srgbClr val="9E9E9E"/>
                </a:solidFill>
                <a:latin typeface="Times New Roman"/>
                <a:ea typeface="Times New Roman"/>
                <a:cs typeface="Times New Roman"/>
                <a:sym typeface="Times New Roman"/>
              </a:rPr>
              <a:t> happens by the surgeon, nurse + anesthesia</a:t>
            </a:r>
            <a:endParaRPr sz="1000">
              <a:solidFill>
                <a:srgbClr val="9E9E9E"/>
              </a:solidFill>
              <a:latin typeface="Times New Roman"/>
              <a:ea typeface="Times New Roman"/>
              <a:cs typeface="Times New Roman"/>
              <a:sym typeface="Times New Roman"/>
            </a:endParaRPr>
          </a:p>
        </p:txBody>
      </p:sp>
      <p:grpSp>
        <p:nvGrpSpPr>
          <p:cNvPr id="504" name="Google Shape;504;p32"/>
          <p:cNvGrpSpPr/>
          <p:nvPr/>
        </p:nvGrpSpPr>
        <p:grpSpPr>
          <a:xfrm>
            <a:off x="865474" y="1441974"/>
            <a:ext cx="2597421" cy="976301"/>
            <a:chOff x="1081639" y="4103151"/>
            <a:chExt cx="2289889" cy="952953"/>
          </a:xfrm>
        </p:grpSpPr>
        <p:sp>
          <p:nvSpPr>
            <p:cNvPr id="505" name="Google Shape;505;p32"/>
            <p:cNvSpPr txBox="1"/>
            <p:nvPr/>
          </p:nvSpPr>
          <p:spPr>
            <a:xfrm>
              <a:off x="1204028" y="4555104"/>
              <a:ext cx="2167500" cy="5010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Sleeve gastrectomy should not be done as day surgery due to high risk of bleeding because the stomach is highly vascularized</a:t>
              </a:r>
              <a:endParaRPr sz="1000">
                <a:solidFill>
                  <a:srgbClr val="6AA84F"/>
                </a:solidFill>
                <a:latin typeface="Times New Roman"/>
                <a:ea typeface="Times New Roman"/>
                <a:cs typeface="Times New Roman"/>
                <a:sym typeface="Times New Roman"/>
              </a:endParaRPr>
            </a:p>
          </p:txBody>
        </p:sp>
        <p:grpSp>
          <p:nvGrpSpPr>
            <p:cNvPr id="506" name="Google Shape;506;p32"/>
            <p:cNvGrpSpPr/>
            <p:nvPr/>
          </p:nvGrpSpPr>
          <p:grpSpPr>
            <a:xfrm>
              <a:off x="1081639" y="4103151"/>
              <a:ext cx="814838" cy="451960"/>
              <a:chOff x="1081639" y="4103151"/>
              <a:chExt cx="814838" cy="451960"/>
            </a:xfrm>
          </p:grpSpPr>
          <p:grpSp>
            <p:nvGrpSpPr>
              <p:cNvPr id="507" name="Google Shape;507;p32"/>
              <p:cNvGrpSpPr/>
              <p:nvPr/>
            </p:nvGrpSpPr>
            <p:grpSpPr>
              <a:xfrm>
                <a:off x="1081639" y="4103151"/>
                <a:ext cx="302121" cy="396849"/>
                <a:chOff x="1081639" y="4103151"/>
                <a:chExt cx="302121" cy="396849"/>
              </a:xfrm>
            </p:grpSpPr>
            <p:sp>
              <p:nvSpPr>
                <p:cNvPr id="508" name="Google Shape;508;p32"/>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9" name="Google Shape;509;p32"/>
                <p:cNvPicPr preferRelativeResize="0"/>
                <p:nvPr/>
              </p:nvPicPr>
              <p:blipFill rotWithShape="1">
                <a:blip r:embed="rId5">
                  <a:alphaModFix/>
                </a:blip>
                <a:srcRect b="0" l="0" r="0" t="24207"/>
                <a:stretch/>
              </p:blipFill>
              <p:spPr>
                <a:xfrm>
                  <a:off x="1081639" y="4103151"/>
                  <a:ext cx="302100" cy="324451"/>
                </a:xfrm>
                <a:prstGeom prst="rect">
                  <a:avLst/>
                </a:prstGeom>
                <a:noFill/>
                <a:ln>
                  <a:noFill/>
                </a:ln>
              </p:spPr>
            </p:pic>
          </p:grpSp>
          <p:sp>
            <p:nvSpPr>
              <p:cNvPr id="510" name="Google Shape;510;p32"/>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grpSp>
        <p:nvGrpSpPr>
          <p:cNvPr id="511" name="Google Shape;511;p32"/>
          <p:cNvGrpSpPr/>
          <p:nvPr/>
        </p:nvGrpSpPr>
        <p:grpSpPr>
          <a:xfrm>
            <a:off x="116399" y="4568486"/>
            <a:ext cx="1541501" cy="1506172"/>
            <a:chOff x="1081639" y="4103151"/>
            <a:chExt cx="1358989" cy="1470153"/>
          </a:xfrm>
        </p:grpSpPr>
        <p:sp>
          <p:nvSpPr>
            <p:cNvPr id="512" name="Google Shape;512;p32"/>
            <p:cNvSpPr txBox="1"/>
            <p:nvPr/>
          </p:nvSpPr>
          <p:spPr>
            <a:xfrm>
              <a:off x="1204028" y="4555104"/>
              <a:ext cx="1236600" cy="10182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You must discharge the patient with: Analgesia</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Post op information &amp; instructions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Follow up appointment or phone follow up </a:t>
              </a:r>
              <a:endParaRPr sz="1000">
                <a:solidFill>
                  <a:srgbClr val="6AA84F"/>
                </a:solidFill>
                <a:latin typeface="Times New Roman"/>
                <a:ea typeface="Times New Roman"/>
                <a:cs typeface="Times New Roman"/>
                <a:sym typeface="Times New Roman"/>
              </a:endParaRPr>
            </a:p>
          </p:txBody>
        </p:sp>
        <p:grpSp>
          <p:nvGrpSpPr>
            <p:cNvPr id="513" name="Google Shape;513;p32"/>
            <p:cNvGrpSpPr/>
            <p:nvPr/>
          </p:nvGrpSpPr>
          <p:grpSpPr>
            <a:xfrm>
              <a:off x="1081639" y="4103151"/>
              <a:ext cx="814838" cy="451960"/>
              <a:chOff x="1081639" y="4103151"/>
              <a:chExt cx="814838" cy="451960"/>
            </a:xfrm>
          </p:grpSpPr>
          <p:grpSp>
            <p:nvGrpSpPr>
              <p:cNvPr id="514" name="Google Shape;514;p32"/>
              <p:cNvGrpSpPr/>
              <p:nvPr/>
            </p:nvGrpSpPr>
            <p:grpSpPr>
              <a:xfrm>
                <a:off x="1081639" y="4103151"/>
                <a:ext cx="302121" cy="396849"/>
                <a:chOff x="1081639" y="4103151"/>
                <a:chExt cx="302121" cy="396849"/>
              </a:xfrm>
            </p:grpSpPr>
            <p:sp>
              <p:nvSpPr>
                <p:cNvPr id="515" name="Google Shape;515;p32"/>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6" name="Google Shape;516;p32"/>
                <p:cNvPicPr preferRelativeResize="0"/>
                <p:nvPr/>
              </p:nvPicPr>
              <p:blipFill rotWithShape="1">
                <a:blip r:embed="rId5">
                  <a:alphaModFix/>
                </a:blip>
                <a:srcRect b="0" l="0" r="0" t="24207"/>
                <a:stretch/>
              </p:blipFill>
              <p:spPr>
                <a:xfrm>
                  <a:off x="1081639" y="4103151"/>
                  <a:ext cx="302100" cy="324451"/>
                </a:xfrm>
                <a:prstGeom prst="rect">
                  <a:avLst/>
                </a:prstGeom>
                <a:noFill/>
                <a:ln>
                  <a:noFill/>
                </a:ln>
              </p:spPr>
            </p:pic>
          </p:grpSp>
          <p:sp>
            <p:nvSpPr>
              <p:cNvPr id="517" name="Google Shape;517;p32"/>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3"/>
          <p:cNvSpPr txBox="1"/>
          <p:nvPr>
            <p:ph idx="1" type="body"/>
          </p:nvPr>
        </p:nvSpPr>
        <p:spPr>
          <a:xfrm>
            <a:off x="505350" y="590672"/>
            <a:ext cx="54693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2. Surgical factors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procedure should not have significant risk of major postoperative complications necessitating immediate medical intervention (haemorrhage, cardiovascular instability).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No prolonged specialist postoperative care or observation required.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FF0000"/>
                </a:solidFill>
                <a:latin typeface="Times New Roman"/>
                <a:ea typeface="Times New Roman"/>
                <a:cs typeface="Times New Roman"/>
                <a:sym typeface="Times New Roman"/>
              </a:rPr>
              <a:t>Abdominal</a:t>
            </a:r>
            <a:r>
              <a:rPr lang="en" sz="1200">
                <a:solidFill>
                  <a:srgbClr val="000000"/>
                </a:solidFill>
                <a:latin typeface="Times New Roman"/>
                <a:ea typeface="Times New Roman"/>
                <a:cs typeface="Times New Roman"/>
                <a:sym typeface="Times New Roman"/>
              </a:rPr>
              <a:t> and </a:t>
            </a:r>
            <a:r>
              <a:rPr lang="en" sz="1200">
                <a:solidFill>
                  <a:srgbClr val="FF0000"/>
                </a:solidFill>
                <a:latin typeface="Times New Roman"/>
                <a:ea typeface="Times New Roman"/>
                <a:cs typeface="Times New Roman"/>
                <a:sym typeface="Times New Roman"/>
              </a:rPr>
              <a:t>thoracic</a:t>
            </a:r>
            <a:r>
              <a:rPr lang="en" sz="1200">
                <a:solidFill>
                  <a:srgbClr val="000000"/>
                </a:solidFill>
                <a:latin typeface="Times New Roman"/>
                <a:ea typeface="Times New Roman"/>
                <a:cs typeface="Times New Roman"/>
                <a:sym typeface="Times New Roman"/>
              </a:rPr>
              <a:t> cavities should only be opened with</a:t>
            </a:r>
            <a:r>
              <a:rPr lang="en" sz="1200">
                <a:solidFill>
                  <a:srgbClr val="FF0000"/>
                </a:solidFill>
                <a:latin typeface="Times New Roman"/>
                <a:ea typeface="Times New Roman"/>
                <a:cs typeface="Times New Roman"/>
                <a:sym typeface="Times New Roman"/>
              </a:rPr>
              <a:t> minimally invasive techniques.</a:t>
            </a:r>
            <a:r>
              <a:rPr lang="en" sz="1000">
                <a:solidFill>
                  <a:srgbClr val="9E9E9E"/>
                </a:solidFill>
                <a:latin typeface="Times New Roman"/>
                <a:ea typeface="Times New Roman"/>
                <a:cs typeface="Times New Roman"/>
                <a:sym typeface="Times New Roman"/>
              </a:rPr>
              <a:t> Like </a:t>
            </a:r>
            <a:r>
              <a:rPr lang="en" sz="1000">
                <a:solidFill>
                  <a:srgbClr val="9E9E9E"/>
                </a:solidFill>
                <a:latin typeface="Times New Roman"/>
                <a:ea typeface="Times New Roman"/>
                <a:cs typeface="Times New Roman"/>
                <a:sym typeface="Times New Roman"/>
              </a:rPr>
              <a:t>laparoscopy</a:t>
            </a:r>
            <a:endParaRPr sz="10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Postoperative pain should be controllable with </a:t>
            </a:r>
            <a:r>
              <a:rPr b="1" lang="en" sz="1200">
                <a:solidFill>
                  <a:srgbClr val="000000"/>
                </a:solidFill>
                <a:latin typeface="Times New Roman"/>
                <a:ea typeface="Times New Roman"/>
                <a:cs typeface="Times New Roman"/>
                <a:sym typeface="Times New Roman"/>
              </a:rPr>
              <a:t>oral analgesia ± regional anaesthesia techniques </a:t>
            </a:r>
            <a:r>
              <a:rPr lang="en" sz="1000">
                <a:solidFill>
                  <a:srgbClr val="9E9E9E"/>
                </a:solidFill>
                <a:latin typeface="Times New Roman"/>
                <a:ea typeface="Times New Roman"/>
                <a:cs typeface="Times New Roman"/>
                <a:sym typeface="Times New Roman"/>
              </a:rPr>
              <a:t>intraoperatively</a:t>
            </a:r>
            <a:r>
              <a:rPr b="1" lang="en" sz="1200">
                <a:solidFill>
                  <a:srgbClr val="000000"/>
                </a:solidFill>
                <a:latin typeface="Times New Roman"/>
                <a:ea typeface="Times New Roman"/>
                <a:cs typeface="Times New Roman"/>
                <a:sym typeface="Times New Roman"/>
              </a:rPr>
              <a:t>.</a:t>
            </a:r>
            <a:endParaRPr b="1"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Patient should be able to rapidly resume normal functions (oral nutrition, safe mobilization).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Urgent procedures are also appropriate for a semi-elective day-case pathway, for example, drainage of </a:t>
            </a:r>
            <a:r>
              <a:rPr lang="en" sz="1000">
                <a:solidFill>
                  <a:srgbClr val="38761D"/>
                </a:solidFill>
                <a:latin typeface="Times New Roman"/>
                <a:ea typeface="Times New Roman"/>
                <a:cs typeface="Times New Roman"/>
                <a:sym typeface="Times New Roman"/>
              </a:rPr>
              <a:t>small</a:t>
            </a:r>
            <a:r>
              <a:rPr lang="en" sz="1200">
                <a:solidFill>
                  <a:srgbClr val="000000"/>
                </a:solidFill>
                <a:latin typeface="Times New Roman"/>
                <a:ea typeface="Times New Roman"/>
                <a:cs typeface="Times New Roman"/>
                <a:sym typeface="Times New Roman"/>
              </a:rPr>
              <a:t> abscesses, some </a:t>
            </a:r>
            <a:r>
              <a:rPr lang="en" sz="1000">
                <a:solidFill>
                  <a:srgbClr val="9E9E9E"/>
                </a:solidFill>
                <a:latin typeface="Times New Roman"/>
                <a:ea typeface="Times New Roman"/>
                <a:cs typeface="Times New Roman"/>
                <a:sym typeface="Times New Roman"/>
              </a:rPr>
              <a:t>superficial</a:t>
            </a:r>
            <a:r>
              <a:rPr lang="en" sz="1200">
                <a:solidFill>
                  <a:srgbClr val="000000"/>
                </a:solidFill>
                <a:latin typeface="Times New Roman"/>
                <a:ea typeface="Times New Roman"/>
                <a:cs typeface="Times New Roman"/>
                <a:sym typeface="Times New Roman"/>
              </a:rPr>
              <a:t> trauma surgery. </a:t>
            </a:r>
            <a:r>
              <a:rPr lang="en" sz="1000">
                <a:solidFill>
                  <a:srgbClr val="6AA84F"/>
                </a:solidFill>
                <a:latin typeface="Times New Roman"/>
                <a:ea typeface="Times New Roman"/>
                <a:cs typeface="Times New Roman"/>
                <a:sym typeface="Times New Roman"/>
              </a:rPr>
              <a:t>Some cases of appendicitis, biliary colic (should not be inflamed cholecystitis)</a:t>
            </a:r>
            <a:endParaRPr sz="10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3. Medical factors </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Patient's fitness for day surgery should be judged by functional assessment at the time of preoperative assessment </a:t>
            </a:r>
            <a:r>
              <a:rPr lang="en" sz="1000">
                <a:solidFill>
                  <a:srgbClr val="9E9E9E"/>
                </a:solidFill>
                <a:latin typeface="Times New Roman"/>
                <a:ea typeface="Times New Roman"/>
                <a:cs typeface="Times New Roman"/>
                <a:sym typeface="Times New Roman"/>
              </a:rPr>
              <a:t>by the surgeon, nurse, anesthesia.</a:t>
            </a:r>
            <a:endParaRPr sz="10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Patients with </a:t>
            </a:r>
            <a:r>
              <a:rPr b="1" lang="en" sz="1200">
                <a:solidFill>
                  <a:srgbClr val="000000"/>
                </a:solidFill>
                <a:latin typeface="Times New Roman"/>
                <a:ea typeface="Times New Roman"/>
                <a:cs typeface="Times New Roman"/>
                <a:sym typeface="Times New Roman"/>
              </a:rPr>
              <a:t>stable</a:t>
            </a:r>
            <a:r>
              <a:rPr lang="en" sz="1200">
                <a:solidFill>
                  <a:srgbClr val="000000"/>
                </a:solidFill>
                <a:latin typeface="Times New Roman"/>
                <a:ea typeface="Times New Roman"/>
                <a:cs typeface="Times New Roman"/>
                <a:sym typeface="Times New Roman"/>
              </a:rPr>
              <a:t> chronic medical conditions such as diabetes, asthma, or epilepsy are often better managed with minimal disruption to their daily routine as facilitated by </a:t>
            </a:r>
            <a:r>
              <a:rPr b="1" lang="en" sz="1200">
                <a:solidFill>
                  <a:srgbClr val="000000"/>
                </a:solidFill>
                <a:latin typeface="Times New Roman"/>
                <a:ea typeface="Times New Roman"/>
                <a:cs typeface="Times New Roman"/>
                <a:sym typeface="Times New Roman"/>
              </a:rPr>
              <a:t>day surgery.</a:t>
            </a:r>
            <a:endParaRPr b="1"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Patients with </a:t>
            </a:r>
            <a:r>
              <a:rPr b="1" lang="en" sz="1200">
                <a:solidFill>
                  <a:srgbClr val="000000"/>
                </a:solidFill>
                <a:latin typeface="Times New Roman"/>
                <a:ea typeface="Times New Roman"/>
                <a:cs typeface="Times New Roman"/>
                <a:sym typeface="Times New Roman"/>
              </a:rPr>
              <a:t>unstable</a:t>
            </a:r>
            <a:r>
              <a:rPr lang="en" sz="1200">
                <a:solidFill>
                  <a:srgbClr val="000000"/>
                </a:solidFill>
                <a:latin typeface="Times New Roman"/>
                <a:ea typeface="Times New Roman"/>
                <a:cs typeface="Times New Roman"/>
                <a:sym typeface="Times New Roman"/>
              </a:rPr>
              <a:t> medical conditions such as unstable angina or diabetes are unlikely to be appropriate for day surgery.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Obesity</a:t>
            </a:r>
            <a:r>
              <a:rPr lang="en" sz="1200">
                <a:solidFill>
                  <a:srgbClr val="000000"/>
                </a:solidFill>
                <a:latin typeface="Times New Roman"/>
                <a:ea typeface="Times New Roman"/>
                <a:cs typeface="Times New Roman"/>
                <a:sym typeface="Times New Roman"/>
              </a:rPr>
              <a:t>: Obese patients </a:t>
            </a:r>
            <a:r>
              <a:rPr b="1" lang="en" sz="1200">
                <a:solidFill>
                  <a:srgbClr val="000000"/>
                </a:solidFill>
                <a:latin typeface="Times New Roman"/>
                <a:ea typeface="Times New Roman"/>
                <a:cs typeface="Times New Roman"/>
                <a:sym typeface="Times New Roman"/>
              </a:rPr>
              <a:t>benefit from day surgery</a:t>
            </a:r>
            <a:r>
              <a:rPr lang="en" sz="1200">
                <a:solidFill>
                  <a:srgbClr val="000000"/>
                </a:solidFill>
                <a:latin typeface="Times New Roman"/>
                <a:ea typeface="Times New Roman"/>
                <a:cs typeface="Times New Roman"/>
                <a:sym typeface="Times New Roman"/>
              </a:rPr>
              <a:t> management with its short-acting anaesthetics and early mobilization. Even </a:t>
            </a:r>
            <a:r>
              <a:rPr lang="en" sz="1200">
                <a:solidFill>
                  <a:srgbClr val="FF0000"/>
                </a:solidFill>
                <a:latin typeface="Times New Roman"/>
                <a:ea typeface="Times New Roman"/>
                <a:cs typeface="Times New Roman"/>
                <a:sym typeface="Times New Roman"/>
              </a:rPr>
              <a:t>morbid obesity is </a:t>
            </a:r>
            <a:r>
              <a:rPr b="1" lang="en" sz="1200">
                <a:solidFill>
                  <a:srgbClr val="FF0000"/>
                </a:solidFill>
                <a:latin typeface="Times New Roman"/>
                <a:ea typeface="Times New Roman"/>
                <a:cs typeface="Times New Roman"/>
                <a:sym typeface="Times New Roman"/>
              </a:rPr>
              <a:t>not</a:t>
            </a:r>
            <a:r>
              <a:rPr lang="en" sz="1200">
                <a:solidFill>
                  <a:srgbClr val="FF0000"/>
                </a:solidFill>
                <a:latin typeface="Times New Roman"/>
                <a:ea typeface="Times New Roman"/>
                <a:cs typeface="Times New Roman"/>
                <a:sym typeface="Times New Roman"/>
              </a:rPr>
              <a:t> a contraindication</a:t>
            </a:r>
            <a:r>
              <a:rPr lang="en" sz="1200">
                <a:solidFill>
                  <a:srgbClr val="000000"/>
                </a:solidFill>
                <a:latin typeface="Times New Roman"/>
                <a:ea typeface="Times New Roman"/>
                <a:cs typeface="Times New Roman"/>
                <a:sym typeface="Times New Roman"/>
              </a:rPr>
              <a:t> to day surgery. While technically challenging, the majority of complications occur during the procedure or in first-stage recovery and resolve early in the recovery period. An overnight stay is unlikely to confer any benefit and in fact day-case bariatric surgery is a developing area. </a:t>
            </a:r>
            <a:r>
              <a:rPr lang="en" sz="1000">
                <a:solidFill>
                  <a:srgbClr val="6AA84F"/>
                </a:solidFill>
                <a:latin typeface="Times New Roman"/>
                <a:ea typeface="Times New Roman"/>
                <a:cs typeface="Times New Roman"/>
                <a:sym typeface="Times New Roman"/>
              </a:rPr>
              <a:t>Obesity is NOT a contraindication for surgery but most obese patients are not fit for surgery due to other comorbidities caused by their obesity.</a:t>
            </a:r>
            <a:endParaRPr sz="10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The elderly: There is </a:t>
            </a:r>
            <a:r>
              <a:rPr b="1" lang="en" sz="1200">
                <a:solidFill>
                  <a:srgbClr val="000000"/>
                </a:solidFill>
                <a:latin typeface="Times New Roman"/>
                <a:ea typeface="Times New Roman"/>
                <a:cs typeface="Times New Roman"/>
                <a:sym typeface="Times New Roman"/>
              </a:rPr>
              <a:t>no upper age limit</a:t>
            </a:r>
            <a:r>
              <a:rPr lang="en" sz="1200">
                <a:solidFill>
                  <a:srgbClr val="000000"/>
                </a:solidFill>
                <a:latin typeface="Times New Roman"/>
                <a:ea typeface="Times New Roman"/>
                <a:cs typeface="Times New Roman"/>
                <a:sym typeface="Times New Roman"/>
              </a:rPr>
              <a:t> for day-case surgery. Increasing age does not lead to adverse day surgery outcomes and being in their familiar home surroundings may reduce postoperative cognitive dysfunction. </a:t>
            </a:r>
            <a:r>
              <a:rPr lang="en" sz="1000">
                <a:solidFill>
                  <a:srgbClr val="6AA84F"/>
                </a:solidFill>
                <a:latin typeface="Times New Roman"/>
                <a:ea typeface="Times New Roman"/>
                <a:cs typeface="Times New Roman"/>
                <a:sym typeface="Times New Roman"/>
              </a:rPr>
              <a:t>If the patient is fit we don’t look at the age</a:t>
            </a:r>
            <a:endParaRPr sz="1000">
              <a:solidFill>
                <a:srgbClr val="6AA84F"/>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4"/>
          <p:cNvSpPr txBox="1"/>
          <p:nvPr>
            <p:ph idx="1" type="body"/>
          </p:nvPr>
        </p:nvSpPr>
        <p:spPr>
          <a:xfrm>
            <a:off x="505350" y="590675"/>
            <a:ext cx="57270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4. Social factors</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FF0000"/>
                </a:solidFill>
                <a:latin typeface="Times New Roman"/>
                <a:ea typeface="Times New Roman"/>
                <a:cs typeface="Times New Roman"/>
                <a:sym typeface="Times New Roman"/>
              </a:rPr>
              <a:t>24 h home care:</a:t>
            </a:r>
            <a:r>
              <a:rPr lang="en" sz="1200">
                <a:solidFill>
                  <a:srgbClr val="000000"/>
                </a:solidFill>
                <a:latin typeface="Times New Roman"/>
                <a:ea typeface="Times New Roman"/>
                <a:cs typeface="Times New Roman"/>
                <a:sym typeface="Times New Roman"/>
              </a:rPr>
              <a:t> It is generally recommended that after a general anaesthetic, most patients should have a responsible adult to accompany them home and remain with them for 24 h after surgery.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Access to a telephone.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Geographical proximity to hospital; </a:t>
            </a:r>
            <a:r>
              <a:rPr b="1" lang="en" sz="1200">
                <a:solidFill>
                  <a:srgbClr val="000000"/>
                </a:solidFill>
                <a:latin typeface="Times New Roman"/>
                <a:ea typeface="Times New Roman"/>
                <a:cs typeface="Times New Roman"/>
                <a:sym typeface="Times New Roman"/>
              </a:rPr>
              <a:t>travelling time &gt;1 h may be contraindication for certain procedures</a:t>
            </a:r>
            <a:r>
              <a:rPr lang="en" sz="1200">
                <a:solidFill>
                  <a:srgbClr val="000000"/>
                </a:solidFill>
                <a:latin typeface="Times New Roman"/>
                <a:ea typeface="Times New Roman"/>
                <a:cs typeface="Times New Roman"/>
                <a:sym typeface="Times New Roman"/>
              </a:rPr>
              <a:t> (e.g. day-case tonsillectomy).</a:t>
            </a:r>
            <a:r>
              <a:rPr lang="en" sz="1000">
                <a:solidFill>
                  <a:srgbClr val="9E9E9E"/>
                </a:solidFill>
                <a:latin typeface="Times New Roman"/>
                <a:ea typeface="Times New Roman"/>
                <a:cs typeface="Times New Roman"/>
                <a:sym typeface="Times New Roman"/>
              </a:rPr>
              <a:t> patient should be &lt;1 h away from the hospital</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patient must understand, engage with, and consent to the surgical procedure and for it to be performed as day surgery.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Preoperative preparation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Successful day surgery outcomes require good preoperative preparation.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Education of patients and carers about day surgery pathways. </a:t>
            </a:r>
            <a:r>
              <a:rPr lang="en" sz="1000">
                <a:solidFill>
                  <a:srgbClr val="9E9E9E"/>
                </a:solidFill>
                <a:latin typeface="Times New Roman"/>
                <a:ea typeface="Times New Roman"/>
                <a:cs typeface="Times New Roman"/>
                <a:sym typeface="Times New Roman"/>
              </a:rPr>
              <a:t>By surgeon, anesthesia, nurse.</a:t>
            </a:r>
            <a:endParaRPr sz="10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Helping patients to make informed decisions by providing verbal and written information regarding planned procedures and postoperative care.</a:t>
            </a:r>
            <a:r>
              <a:rPr lang="en" sz="1000">
                <a:solidFill>
                  <a:srgbClr val="9E9E9E"/>
                </a:solidFill>
                <a:latin typeface="Times New Roman"/>
                <a:ea typeface="Times New Roman"/>
                <a:cs typeface="Times New Roman"/>
                <a:sym typeface="Times New Roman"/>
              </a:rPr>
              <a:t> Informing the patient of postoperative expectations like pain, outcome, functional expectations</a:t>
            </a:r>
            <a:endParaRPr sz="10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Identification of any medical risk factors and optimizing medical conditions before surgery.</a:t>
            </a:r>
            <a:r>
              <a:rPr lang="en" sz="1200">
                <a:solidFill>
                  <a:srgbClr val="6AA84F"/>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e.g Uncontrolled DM, HTN, Asthma</a:t>
            </a:r>
            <a:endParaRPr sz="10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Anaesthetic management</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rapid onset and offset of anaesthesia with clear-headed emergence,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minimal</a:t>
            </a:r>
            <a:r>
              <a:rPr lang="en" sz="1200">
                <a:solidFill>
                  <a:srgbClr val="000000"/>
                </a:solidFill>
                <a:latin typeface="Times New Roman"/>
                <a:ea typeface="Times New Roman"/>
                <a:cs typeface="Times New Roman"/>
                <a:sym typeface="Times New Roman"/>
              </a:rPr>
              <a:t> postoperative nausea and vomiting (PONV), dizziness, or drowsiness, </a:t>
            </a:r>
            <a:r>
              <a:rPr lang="en" sz="1000">
                <a:solidFill>
                  <a:srgbClr val="6AA84F"/>
                </a:solidFill>
                <a:latin typeface="Times New Roman"/>
                <a:ea typeface="Times New Roman"/>
                <a:cs typeface="Times New Roman"/>
                <a:sym typeface="Times New Roman"/>
              </a:rPr>
              <a:t>anesthesia should use short term medication to avoid dizziness and drowsiness which can prevent them from going home that day.</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rapid return to full cognitive functions. </a:t>
            </a:r>
            <a:r>
              <a:rPr lang="en" sz="1000">
                <a:solidFill>
                  <a:srgbClr val="6AA84F"/>
                </a:solidFill>
                <a:latin typeface="Times New Roman"/>
                <a:ea typeface="Times New Roman"/>
                <a:cs typeface="Times New Roman"/>
                <a:sym typeface="Times New Roman"/>
              </a:rPr>
              <a:t>Before discharge by the anesthesia team</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Analgesia</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Regular oral analgesia with </a:t>
            </a:r>
            <a:r>
              <a:rPr lang="en" sz="1200">
                <a:solidFill>
                  <a:srgbClr val="FF0000"/>
                </a:solidFill>
                <a:latin typeface="Times New Roman"/>
                <a:ea typeface="Times New Roman"/>
                <a:cs typeface="Times New Roman"/>
                <a:sym typeface="Times New Roman"/>
              </a:rPr>
              <a:t>paracetamol combined with long-acting non-steroidal anti-inflammatory drugs</a:t>
            </a:r>
            <a:r>
              <a:rPr lang="en" sz="1200">
                <a:solidFill>
                  <a:srgbClr val="000000"/>
                </a:solidFill>
                <a:latin typeface="Times New Roman"/>
                <a:ea typeface="Times New Roman"/>
                <a:cs typeface="Times New Roman"/>
                <a:sym typeface="Times New Roman"/>
              </a:rPr>
              <a:t>, if not contraindicated.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a:t>
            </a:r>
            <a:r>
              <a:rPr lang="en" sz="1200">
                <a:solidFill>
                  <a:srgbClr val="000000"/>
                </a:solidFill>
                <a:latin typeface="Times New Roman"/>
                <a:ea typeface="Times New Roman"/>
                <a:cs typeface="Times New Roman"/>
                <a:sym typeface="Times New Roman"/>
              </a:rPr>
              <a:t>upplementation with local or regional anaesthesia where possible.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FF0000"/>
                </a:solidFill>
                <a:latin typeface="Times New Roman"/>
                <a:ea typeface="Times New Roman"/>
                <a:cs typeface="Times New Roman"/>
                <a:sym typeface="Times New Roman"/>
              </a:rPr>
              <a:t>Avoidance of any long-acting opiates</a:t>
            </a:r>
            <a:r>
              <a:rPr lang="en" sz="1200">
                <a:solidFill>
                  <a:srgbClr val="000000"/>
                </a:solidFill>
                <a:latin typeface="Times New Roman"/>
                <a:ea typeface="Times New Roman"/>
                <a:cs typeface="Times New Roman"/>
                <a:sym typeface="Times New Roman"/>
              </a:rPr>
              <a:t> and judicious use of short-acting opiates if required for management of acute pain.</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5"/>
          <p:cNvSpPr txBox="1"/>
          <p:nvPr>
            <p:ph idx="1" type="body"/>
          </p:nvPr>
        </p:nvSpPr>
        <p:spPr>
          <a:xfrm>
            <a:off x="505350" y="590672"/>
            <a:ext cx="5469300" cy="7593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Postoperative nausea and vomiting</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PONV should be risk assessed before operation and prophylactic antiemetics given to patient stratified at high risk. Policies should also exist for the rapid management of any postoperative PONV as this </a:t>
            </a:r>
            <a:r>
              <a:rPr lang="en" sz="1200" u="sng">
                <a:solidFill>
                  <a:srgbClr val="000000"/>
                </a:solidFill>
                <a:latin typeface="Times New Roman"/>
                <a:ea typeface="Times New Roman"/>
                <a:cs typeface="Times New Roman"/>
                <a:sym typeface="Times New Roman"/>
              </a:rPr>
              <a:t>can significantly delay discharge.</a:t>
            </a:r>
            <a:r>
              <a:rPr lang="en" sz="1200">
                <a:solidFill>
                  <a:srgbClr val="000000"/>
                </a:solidFill>
                <a:latin typeface="Times New Roman"/>
                <a:ea typeface="Times New Roman"/>
                <a:cs typeface="Times New Roman"/>
                <a:sym typeface="Times New Roman"/>
              </a:rPr>
              <a:t> The routine use of </a:t>
            </a:r>
            <a:r>
              <a:rPr lang="en" sz="1200">
                <a:solidFill>
                  <a:srgbClr val="FF0000"/>
                </a:solidFill>
                <a:latin typeface="Times New Roman"/>
                <a:ea typeface="Times New Roman"/>
                <a:cs typeface="Times New Roman"/>
                <a:sym typeface="Times New Roman"/>
              </a:rPr>
              <a:t>i.v. fluids </a:t>
            </a:r>
            <a:r>
              <a:rPr lang="en" sz="1200">
                <a:solidFill>
                  <a:srgbClr val="000000"/>
                </a:solidFill>
                <a:latin typeface="Times New Roman"/>
                <a:ea typeface="Times New Roman"/>
                <a:cs typeface="Times New Roman"/>
                <a:sym typeface="Times New Roman"/>
              </a:rPr>
              <a:t>can enhance a </a:t>
            </a:r>
            <a:r>
              <a:rPr lang="en" sz="1200">
                <a:solidFill>
                  <a:srgbClr val="000000"/>
                </a:solidFill>
                <a:latin typeface="Times New Roman"/>
                <a:ea typeface="Times New Roman"/>
                <a:cs typeface="Times New Roman"/>
                <a:sym typeface="Times New Roman"/>
              </a:rPr>
              <a:t>patient's</a:t>
            </a:r>
            <a:r>
              <a:rPr lang="en" sz="1200">
                <a:solidFill>
                  <a:srgbClr val="000000"/>
                </a:solidFill>
                <a:latin typeface="Times New Roman"/>
                <a:ea typeface="Times New Roman"/>
                <a:cs typeface="Times New Roman"/>
                <a:sym typeface="Times New Roman"/>
              </a:rPr>
              <a:t> feeling of well-being and reducing PONV.</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Postoperative recovery and discharge</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During the postoperative period, patients should be actively encouraged to return to their preoperative physiological state </a:t>
            </a:r>
            <a:r>
              <a:rPr lang="en" sz="1000">
                <a:solidFill>
                  <a:srgbClr val="6AA84F"/>
                </a:solidFill>
                <a:latin typeface="Times New Roman"/>
                <a:ea typeface="Times New Roman"/>
                <a:cs typeface="Times New Roman"/>
                <a:sym typeface="Times New Roman"/>
              </a:rPr>
              <a:t>like being able to walk</a:t>
            </a:r>
            <a:endParaRPr sz="10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Phases of </a:t>
            </a:r>
            <a:r>
              <a:rPr lang="en" sz="1200">
                <a:solidFill>
                  <a:srgbClr val="000000"/>
                </a:solidFill>
                <a:latin typeface="Times New Roman"/>
                <a:ea typeface="Times New Roman"/>
                <a:cs typeface="Times New Roman"/>
                <a:sym typeface="Times New Roman"/>
              </a:rPr>
              <a:t>recovery:</a:t>
            </a:r>
            <a:r>
              <a:rPr lang="en" sz="1000">
                <a:solidFill>
                  <a:srgbClr val="6AA84F"/>
                </a:solidFill>
                <a:latin typeface="Times New Roman"/>
                <a:ea typeface="Times New Roman"/>
                <a:cs typeface="Times New Roman"/>
                <a:sym typeface="Times New Roman"/>
              </a:rPr>
              <a:t> from anesthesia</a:t>
            </a:r>
            <a:endParaRPr sz="1200">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Phase I: early recovery, from end of anaesthesia until the return of protective reflexes and motor function.</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Phase II. During this time, the patient meets the recovery milestones and achieves the criteria for discharge.</a:t>
            </a:r>
            <a:endParaRPr>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Patients should only remain in phase 1 recovery as long as is necessary to retain full consciousness and have immediate analgesic requirements met.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Discharge from phase 1 recovery should be criteria rather than time based and in the most efficient units, patients may spend no longer than 5–10 min in the phase 1 recovery area.</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Discharge</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Nurse-led discharge </a:t>
            </a:r>
            <a:r>
              <a:rPr lang="en" sz="1000">
                <a:solidFill>
                  <a:srgbClr val="6AA84F"/>
                </a:solidFill>
                <a:latin typeface="Times New Roman"/>
                <a:ea typeface="Times New Roman"/>
                <a:cs typeface="Times New Roman"/>
                <a:sym typeface="Times New Roman"/>
              </a:rPr>
              <a:t>+ surgeon</a:t>
            </a:r>
            <a:r>
              <a:rPr lang="en" sz="1200">
                <a:solidFill>
                  <a:srgbClr val="6AA84F"/>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is key to day surgery and should include: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Timely discharge once all the recovery milestones have been met</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Appropriate analgesia with written instructions given to the patient </a:t>
            </a:r>
            <a:r>
              <a:rPr lang="en" sz="1000">
                <a:solidFill>
                  <a:srgbClr val="6AA84F"/>
                </a:solidFill>
                <a:latin typeface="Times New Roman"/>
                <a:ea typeface="Times New Roman"/>
                <a:cs typeface="Times New Roman"/>
                <a:sym typeface="Times New Roman"/>
              </a:rPr>
              <a:t>Most important</a:t>
            </a:r>
            <a:endParaRPr>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 discharge summary should they require medical assistance overnight.</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A telephone number </a:t>
            </a:r>
            <a:r>
              <a:rPr lang="en">
                <a:solidFill>
                  <a:srgbClr val="000000"/>
                </a:solidFill>
                <a:latin typeface="Times New Roman"/>
                <a:ea typeface="Times New Roman"/>
                <a:cs typeface="Times New Roman"/>
                <a:sym typeface="Times New Roman"/>
              </a:rPr>
              <a:t>where patients can access advice from a senior nurse overnight should they require it. This person must be able to give advice relating to complications of the surgical procedure undertaken.</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300"/>
              </a:spcAft>
              <a:buClr>
                <a:srgbClr val="000000"/>
              </a:buClr>
              <a:buSzPts val="1200"/>
              <a:buFont typeface="Times New Roman"/>
              <a:buChar char="○"/>
            </a:pPr>
            <a:r>
              <a:rPr lang="en" sz="1000">
                <a:solidFill>
                  <a:srgbClr val="9E9E9E"/>
                </a:solidFill>
                <a:latin typeface="Times New Roman"/>
                <a:ea typeface="Times New Roman"/>
                <a:cs typeface="Times New Roman"/>
                <a:sym typeface="Times New Roman"/>
              </a:rPr>
              <a:t>Any discharged </a:t>
            </a:r>
            <a:r>
              <a:rPr lang="en" sz="1000">
                <a:solidFill>
                  <a:srgbClr val="9E9E9E"/>
                </a:solidFill>
                <a:latin typeface="Times New Roman"/>
                <a:ea typeface="Times New Roman"/>
                <a:cs typeface="Times New Roman"/>
                <a:sym typeface="Times New Roman"/>
              </a:rPr>
              <a:t>patient</a:t>
            </a:r>
            <a:r>
              <a:rPr lang="en" sz="1000">
                <a:solidFill>
                  <a:srgbClr val="9E9E9E"/>
                </a:solidFill>
                <a:latin typeface="Times New Roman"/>
                <a:ea typeface="Times New Roman"/>
                <a:cs typeface="Times New Roman"/>
                <a:sym typeface="Times New Roman"/>
              </a:rPr>
              <a:t> should </a:t>
            </a:r>
            <a:r>
              <a:rPr lang="en" sz="1000">
                <a:solidFill>
                  <a:srgbClr val="9E9E9E"/>
                </a:solidFill>
                <a:latin typeface="Times New Roman"/>
                <a:ea typeface="Times New Roman"/>
                <a:cs typeface="Times New Roman"/>
                <a:sym typeface="Times New Roman"/>
              </a:rPr>
              <a:t>receive</a:t>
            </a:r>
            <a:r>
              <a:rPr lang="en" sz="1000">
                <a:solidFill>
                  <a:srgbClr val="9E9E9E"/>
                </a:solidFill>
                <a:latin typeface="Times New Roman"/>
                <a:ea typeface="Times New Roman"/>
                <a:cs typeface="Times New Roman"/>
                <a:sym typeface="Times New Roman"/>
              </a:rPr>
              <a:t>: d</a:t>
            </a:r>
            <a:r>
              <a:rPr lang="en" sz="1000">
                <a:solidFill>
                  <a:srgbClr val="9E9E9E"/>
                </a:solidFill>
                <a:latin typeface="Times New Roman"/>
                <a:ea typeface="Times New Roman"/>
                <a:cs typeface="Times New Roman"/>
                <a:sym typeface="Times New Roman"/>
              </a:rPr>
              <a:t>ischarge summary, meds and analgesia, post op instructions, Nurse/Doctor Phone number, and follow-up appointment.</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6"/>
          <p:cNvSpPr txBox="1"/>
          <p:nvPr>
            <p:ph idx="1" type="body"/>
          </p:nvPr>
        </p:nvSpPr>
        <p:spPr>
          <a:xfrm>
            <a:off x="505350" y="819275"/>
            <a:ext cx="56694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Times New Roman"/>
                <a:ea typeface="Times New Roman"/>
                <a:cs typeface="Times New Roman"/>
                <a:sym typeface="Times New Roman"/>
              </a:rPr>
              <a:t>Important notes</a:t>
            </a:r>
            <a:r>
              <a:rPr lang="en" sz="1200">
                <a:solidFill>
                  <a:srgbClr val="666666"/>
                </a:solidFill>
                <a:latin typeface="Times New Roman"/>
                <a:ea typeface="Times New Roman"/>
                <a:cs typeface="Times New Roman"/>
                <a:sym typeface="Times New Roman"/>
              </a:rPr>
              <a:t>:</a:t>
            </a:r>
            <a:endParaRPr sz="1200">
              <a:solidFill>
                <a:srgbClr val="666666"/>
              </a:solidFill>
              <a:latin typeface="Times New Roman"/>
              <a:ea typeface="Times New Roman"/>
              <a:cs typeface="Times New Roman"/>
              <a:sym typeface="Times New Roman"/>
            </a:endParaRPr>
          </a:p>
          <a:p>
            <a:pPr indent="-304800" lvl="0" marL="457200" rtl="0" algn="l">
              <a:spcBef>
                <a:spcPts val="30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Morbid obesity, they are fit but there are limitations like if they also have OSA (hypoxia, polycythemia, </a:t>
            </a:r>
            <a:r>
              <a:rPr lang="en" sz="1200">
                <a:solidFill>
                  <a:srgbClr val="9E9E9E"/>
                </a:solidFill>
                <a:latin typeface="Times New Roman"/>
                <a:ea typeface="Times New Roman"/>
                <a:cs typeface="Times New Roman"/>
                <a:sym typeface="Times New Roman"/>
              </a:rPr>
              <a:t>hypercapnia</a:t>
            </a:r>
            <a:r>
              <a:rPr lang="en" sz="1200">
                <a:solidFill>
                  <a:srgbClr val="9E9E9E"/>
                </a:solidFill>
                <a:latin typeface="Times New Roman"/>
                <a:ea typeface="Times New Roman"/>
                <a:cs typeface="Times New Roman"/>
                <a:sym typeface="Times New Roman"/>
              </a:rPr>
              <a:t>, </a:t>
            </a:r>
            <a:r>
              <a:rPr lang="en" sz="1200">
                <a:solidFill>
                  <a:srgbClr val="9E9E9E"/>
                </a:solidFill>
                <a:latin typeface="Times New Roman"/>
                <a:ea typeface="Times New Roman"/>
                <a:cs typeface="Times New Roman"/>
                <a:sym typeface="Times New Roman"/>
              </a:rPr>
              <a:t>right sided HF)</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Lap cholecystectomy, is elective for day surgery, but </a:t>
            </a:r>
            <a:r>
              <a:rPr lang="en" sz="1200">
                <a:solidFill>
                  <a:srgbClr val="9E9E9E"/>
                </a:solidFill>
                <a:latin typeface="Times New Roman"/>
                <a:ea typeface="Times New Roman"/>
                <a:cs typeface="Times New Roman"/>
                <a:sym typeface="Times New Roman"/>
              </a:rPr>
              <a:t>if he was bleeding and oozing blood, this will not be fit for day surgery</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Simple mastectomy is for day surgery, but if it was bleeding, oozing, hypoxic, this is not fit </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You can continue if it was oozing but the BP </a:t>
            </a:r>
            <a:r>
              <a:rPr lang="en" sz="1200">
                <a:solidFill>
                  <a:srgbClr val="9E9E9E"/>
                </a:solidFill>
                <a:latin typeface="Times New Roman"/>
                <a:ea typeface="Times New Roman"/>
                <a:cs typeface="Times New Roman"/>
                <a:sym typeface="Times New Roman"/>
              </a:rPr>
              <a:t>stabilized easy and fast</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Female, for elective </a:t>
            </a:r>
            <a:r>
              <a:rPr lang="en" sz="1200">
                <a:solidFill>
                  <a:srgbClr val="9E9E9E"/>
                </a:solidFill>
                <a:latin typeface="Times New Roman"/>
                <a:ea typeface="Times New Roman"/>
                <a:cs typeface="Times New Roman"/>
                <a:sym typeface="Times New Roman"/>
              </a:rPr>
              <a:t>cholecystectomy</a:t>
            </a:r>
            <a:r>
              <a:rPr lang="en" sz="1200">
                <a:solidFill>
                  <a:srgbClr val="9E9E9E"/>
                </a:solidFill>
                <a:latin typeface="Times New Roman"/>
                <a:ea typeface="Times New Roman"/>
                <a:cs typeface="Times New Roman"/>
                <a:sym typeface="Times New Roman"/>
              </a:rPr>
              <a:t>, you cleared her but then you found out she is hypothyroid, what will you do? Postpone </a:t>
            </a:r>
            <a:r>
              <a:rPr lang="en" sz="1200">
                <a:solidFill>
                  <a:srgbClr val="9E9E9E"/>
                </a:solidFill>
                <a:latin typeface="Times New Roman"/>
                <a:ea typeface="Times New Roman"/>
                <a:cs typeface="Times New Roman"/>
                <a:sym typeface="Times New Roman"/>
              </a:rPr>
              <a:t>the surgery until she becomes euthyroid</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Pre Op</a:t>
            </a:r>
            <a:r>
              <a:rPr lang="en" sz="1200">
                <a:solidFill>
                  <a:srgbClr val="9E9E9E"/>
                </a:solidFill>
                <a:latin typeface="Times New Roman"/>
                <a:ea typeface="Times New Roman"/>
                <a:cs typeface="Times New Roman"/>
                <a:sym typeface="Times New Roman"/>
              </a:rPr>
              <a:t> assessment, if pt was stable but labs were not you will only proceed if it was an emergency surgery, but you will never go through with it for day surgery</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Thyroid storm, this pt is not fit for day surgery </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BS not good, not fit </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Hernia with bilateral wheezing is not fit for Day surgery</a:t>
            </a:r>
            <a:endParaRPr sz="1200">
              <a:solidFill>
                <a:srgbClr val="9E9E9E"/>
              </a:solidFill>
              <a:latin typeface="Times New Roman"/>
              <a:ea typeface="Times New Roman"/>
              <a:cs typeface="Times New Roman"/>
              <a:sym typeface="Times New Roman"/>
            </a:endParaRPr>
          </a:p>
          <a:p>
            <a:pPr indent="0" lvl="0" marL="457200" rtl="0" algn="l">
              <a:spcBef>
                <a:spcPts val="300"/>
              </a:spcBef>
              <a:spcAft>
                <a:spcPts val="0"/>
              </a:spcAft>
              <a:buNone/>
            </a:pPr>
            <a:r>
              <a:t/>
            </a:r>
            <a:endParaRPr sz="1200">
              <a:solidFill>
                <a:srgbClr val="9E9E9E"/>
              </a:solidFill>
              <a:latin typeface="Times New Roman"/>
              <a:ea typeface="Times New Roman"/>
              <a:cs typeface="Times New Roman"/>
              <a:sym typeface="Times New Roman"/>
            </a:endParaRPr>
          </a:p>
          <a:p>
            <a:pPr indent="-304800" lvl="0" marL="457200" rtl="0" algn="l">
              <a:spcBef>
                <a:spcPts val="30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MAKE SURE THE PATIENT HAS SOMEONE AT HOME TO TAKE CARE OF THEM, PROVIDE PT WITH TELEPHONE NUMBER</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MOST COMMON CAUSE OF LOW GRADE  FEVER FIRST 24 Hrs POST OP IS ATELECTASIS</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A</a:t>
            </a:r>
            <a:r>
              <a:rPr lang="en" sz="1200">
                <a:solidFill>
                  <a:srgbClr val="9E9E9E"/>
                </a:solidFill>
                <a:latin typeface="Times New Roman"/>
                <a:ea typeface="Times New Roman"/>
                <a:cs typeface="Times New Roman"/>
                <a:sym typeface="Times New Roman"/>
              </a:rPr>
              <a:t>ll these tell you dont do say surgery</a:t>
            </a:r>
            <a:endParaRPr sz="1200">
              <a:solidFill>
                <a:srgbClr val="9E9E9E"/>
              </a:solidFill>
              <a:latin typeface="Times New Roman"/>
              <a:ea typeface="Times New Roman"/>
              <a:cs typeface="Times New Roman"/>
              <a:sym typeface="Times New Roman"/>
            </a:endParaRPr>
          </a:p>
          <a:p>
            <a:pPr indent="-304800" lvl="1" marL="9144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large hernia </a:t>
            </a:r>
            <a:endParaRPr sz="1200">
              <a:solidFill>
                <a:srgbClr val="9E9E9E"/>
              </a:solidFill>
              <a:latin typeface="Times New Roman"/>
              <a:ea typeface="Times New Roman"/>
              <a:cs typeface="Times New Roman"/>
              <a:sym typeface="Times New Roman"/>
            </a:endParaRPr>
          </a:p>
          <a:p>
            <a:pPr indent="-304800" lvl="1" marL="9144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Unstable diabetes or </a:t>
            </a:r>
            <a:r>
              <a:rPr lang="en" sz="1200">
                <a:solidFill>
                  <a:srgbClr val="9E9E9E"/>
                </a:solidFill>
                <a:latin typeface="Times New Roman"/>
                <a:ea typeface="Times New Roman"/>
                <a:cs typeface="Times New Roman"/>
                <a:sym typeface="Times New Roman"/>
              </a:rPr>
              <a:t>HTN </a:t>
            </a:r>
            <a:endParaRPr sz="1200">
              <a:solidFill>
                <a:srgbClr val="9E9E9E"/>
              </a:solidFill>
              <a:latin typeface="Times New Roman"/>
              <a:ea typeface="Times New Roman"/>
              <a:cs typeface="Times New Roman"/>
              <a:sym typeface="Times New Roman"/>
            </a:endParaRPr>
          </a:p>
          <a:p>
            <a:pPr indent="-304800" lvl="1" marL="914400" rtl="0" algn="l">
              <a:spcBef>
                <a:spcPts val="0"/>
              </a:spcBef>
              <a:spcAft>
                <a:spcPts val="0"/>
              </a:spcAft>
              <a:buClr>
                <a:srgbClr val="9E9E9E"/>
              </a:buClr>
              <a:buSzPts val="1200"/>
              <a:buFont typeface="Times New Roman"/>
              <a:buChar char="○"/>
            </a:pPr>
            <a:r>
              <a:rPr lang="en" sz="1200">
                <a:solidFill>
                  <a:srgbClr val="9E9E9E"/>
                </a:solidFill>
                <a:latin typeface="Times New Roman"/>
                <a:ea typeface="Times New Roman"/>
                <a:cs typeface="Times New Roman"/>
                <a:sym typeface="Times New Roman"/>
              </a:rPr>
              <a:t>recurrent disease </a:t>
            </a:r>
            <a:endParaRPr sz="1200">
              <a:solidFill>
                <a:srgbClr val="9E9E9E"/>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9E9E9E"/>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9E9E9E"/>
              </a:solidFill>
              <a:latin typeface="Times New Roman"/>
              <a:ea typeface="Times New Roman"/>
              <a:cs typeface="Times New Roman"/>
              <a:sym typeface="Times New Roman"/>
            </a:endParaRPr>
          </a:p>
        </p:txBody>
      </p:sp>
      <p:pic>
        <p:nvPicPr>
          <p:cNvPr id="538" name="Google Shape;538;p36"/>
          <p:cNvPicPr preferRelativeResize="0"/>
          <p:nvPr/>
        </p:nvPicPr>
        <p:blipFill>
          <a:blip r:embed="rId3">
            <a:alphaModFix/>
          </a:blip>
          <a:stretch>
            <a:fillRect/>
          </a:stretch>
        </p:blipFill>
        <p:spPr>
          <a:xfrm>
            <a:off x="3369625" y="5300150"/>
            <a:ext cx="2286251" cy="3172295"/>
          </a:xfrm>
          <a:prstGeom prst="rect">
            <a:avLst/>
          </a:prstGeom>
          <a:noFill/>
          <a:ln>
            <a:noFill/>
          </a:ln>
        </p:spPr>
      </p:pic>
      <p:sp>
        <p:nvSpPr>
          <p:cNvPr id="539" name="Google Shape;539;p36"/>
          <p:cNvSpPr/>
          <p:nvPr/>
        </p:nvSpPr>
        <p:spPr>
          <a:xfrm>
            <a:off x="3445825" y="8472450"/>
            <a:ext cx="2174700" cy="3141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E9E9E"/>
                </a:solidFill>
                <a:latin typeface="Times New Roman"/>
                <a:ea typeface="Times New Roman"/>
                <a:cs typeface="Times New Roman"/>
                <a:sym typeface="Times New Roman"/>
              </a:rPr>
              <a:t> suitable for DSU (Day Surgery) </a:t>
            </a:r>
            <a:endParaRPr sz="1000"/>
          </a:p>
        </p:txBody>
      </p:sp>
      <p:sp>
        <p:nvSpPr>
          <p:cNvPr id="540" name="Google Shape;540;p36"/>
          <p:cNvSpPr/>
          <p:nvPr/>
        </p:nvSpPr>
        <p:spPr>
          <a:xfrm>
            <a:off x="5046575" y="4986050"/>
            <a:ext cx="609300" cy="3141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9E9E9E"/>
                </a:solidFill>
                <a:latin typeface="Times New Roman"/>
                <a:ea typeface="Times New Roman"/>
                <a:cs typeface="Times New Roman"/>
                <a:sym typeface="Times New Roman"/>
              </a:rPr>
              <a:t>Extra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