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9000000" cx="6480000"/>
  <p:notesSz cx="6858000" cy="9144000"/>
  <p:embeddedFontLst>
    <p:embeddedFont>
      <p:font typeface="Caveat"/>
      <p:regular r:id="rId17"/>
      <p:bold r:id="rId18"/>
    </p:embeddedFont>
    <p:embeddedFont>
      <p:font typeface="Rochester"/>
      <p:regular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44C48F-4860-4833-B9E8-3C4558F07C19}">
  <a:tblStyle styleId="{AC44C48F-4860-4833-B9E8-3C4558F07C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22" Type="http://schemas.openxmlformats.org/officeDocument/2006/relationships/font" Target="fonts/OpenSans-italic.fntdata"/><Relationship Id="rId21" Type="http://schemas.openxmlformats.org/officeDocument/2006/relationships/font" Target="fonts/OpenSans-bold.fntdata"/><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veat-regular.fntdata"/><Relationship Id="rId16" Type="http://schemas.openxmlformats.org/officeDocument/2006/relationships/slide" Target="slides/slide10.xml"/><Relationship Id="rId19" Type="http://schemas.openxmlformats.org/officeDocument/2006/relationships/font" Target="fonts/Rochester-regular.fntdata"/><Relationship Id="rId18" Type="http://schemas.openxmlformats.org/officeDocument/2006/relationships/font" Target="fonts/Cave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6417ab94314f12eb_41: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6417ab94314f12eb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033d4b239d_0_55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033d4b239d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6417ab94314f12eb_2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6417ab94314f12eb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8.jpg"/><Relationship Id="rId7" Type="http://schemas.openxmlformats.org/officeDocument/2006/relationships/image" Target="../media/image12.jpg"/><Relationship Id="rId8"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20.jp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8938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latin typeface="Comic Sans MS"/>
                <a:ea typeface="Comic Sans MS"/>
                <a:cs typeface="Comic Sans MS"/>
                <a:sym typeface="Comic Sans MS"/>
              </a:rPr>
              <a:t>Pre-Operative A</a:t>
            </a:r>
            <a:r>
              <a:rPr lang="en" sz="4200">
                <a:latin typeface="Comic Sans MS"/>
                <a:ea typeface="Comic Sans MS"/>
                <a:cs typeface="Comic Sans MS"/>
                <a:sym typeface="Comic Sans MS"/>
              </a:rPr>
              <a:t>ssessment</a:t>
            </a:r>
            <a:endParaRPr sz="42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0" y="6969750"/>
            <a:ext cx="38085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Reema AlEnezy,</a:t>
            </a:r>
            <a:endParaRPr>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            Batoul AlRuhaimi</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0"/>
          <p:cNvSpPr txBox="1"/>
          <p:nvPr/>
        </p:nvSpPr>
        <p:spPr>
          <a:xfrm>
            <a:off x="574045" y="612828"/>
            <a:ext cx="518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Informed Consent</a:t>
            </a:r>
            <a:r>
              <a:rPr lang="en" sz="1600">
                <a:solidFill>
                  <a:schemeClr val="accent3"/>
                </a:solidFill>
                <a:latin typeface="Times New Roman"/>
                <a:ea typeface="Times New Roman"/>
                <a:cs typeface="Times New Roman"/>
                <a:sym typeface="Times New Roman"/>
              </a:rPr>
              <a:t>:</a:t>
            </a:r>
            <a:endParaRPr sz="1600">
              <a:solidFill>
                <a:schemeClr val="accent3"/>
              </a:solidFill>
              <a:latin typeface="Times New Roman"/>
              <a:ea typeface="Times New Roman"/>
              <a:cs typeface="Times New Roman"/>
              <a:sym typeface="Times New Roman"/>
            </a:endParaRPr>
          </a:p>
        </p:txBody>
      </p:sp>
      <p:sp>
        <p:nvSpPr>
          <p:cNvPr id="621" name="Google Shape;621;p40"/>
          <p:cNvSpPr/>
          <p:nvPr/>
        </p:nvSpPr>
        <p:spPr>
          <a:xfrm>
            <a:off x="2500209" y="1047521"/>
            <a:ext cx="1331700" cy="1331700"/>
          </a:xfrm>
          <a:prstGeom prst="mathMultiply">
            <a:avLst>
              <a:gd fmla="val 23520" name="adj1"/>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821101" y="1246425"/>
            <a:ext cx="1679100" cy="9339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3831901" y="1246425"/>
            <a:ext cx="1679100" cy="9339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txBox="1"/>
          <p:nvPr/>
        </p:nvSpPr>
        <p:spPr>
          <a:xfrm>
            <a:off x="821100" y="1423875"/>
            <a:ext cx="1679100" cy="5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mes New Roman"/>
                <a:ea typeface="Times New Roman"/>
                <a:cs typeface="Times New Roman"/>
                <a:sym typeface="Times New Roman"/>
              </a:rPr>
              <a:t>Consent:</a:t>
            </a:r>
            <a:endParaRPr>
              <a:latin typeface="Times New Roman"/>
              <a:ea typeface="Times New Roman"/>
              <a:cs typeface="Times New Roman"/>
              <a:sym typeface="Times New Roman"/>
            </a:endParaRPr>
          </a:p>
          <a:p>
            <a:pPr indent="0" lvl="0" marL="0" rtl="0" algn="ctr">
              <a:spcBef>
                <a:spcPts val="0"/>
              </a:spcBef>
              <a:spcAft>
                <a:spcPts val="0"/>
              </a:spcAft>
              <a:buNone/>
            </a:pPr>
            <a:r>
              <a:rPr lang="en" sz="1200">
                <a:solidFill>
                  <a:srgbClr val="999999"/>
                </a:solidFill>
                <a:latin typeface="Times New Roman"/>
                <a:ea typeface="Times New Roman"/>
                <a:cs typeface="Times New Roman"/>
                <a:sym typeface="Times New Roman"/>
              </a:rPr>
              <a:t>A legal document.</a:t>
            </a:r>
            <a:endParaRPr sz="1200">
              <a:solidFill>
                <a:srgbClr val="999999"/>
              </a:solidFill>
              <a:latin typeface="Times New Roman"/>
              <a:ea typeface="Times New Roman"/>
              <a:cs typeface="Times New Roman"/>
              <a:sym typeface="Times New Roman"/>
            </a:endParaRPr>
          </a:p>
        </p:txBody>
      </p:sp>
      <p:sp>
        <p:nvSpPr>
          <p:cNvPr id="625" name="Google Shape;625;p40"/>
          <p:cNvSpPr txBox="1"/>
          <p:nvPr/>
        </p:nvSpPr>
        <p:spPr>
          <a:xfrm>
            <a:off x="3831900" y="1241025"/>
            <a:ext cx="1679100" cy="9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mes New Roman"/>
                <a:ea typeface="Times New Roman"/>
                <a:cs typeface="Times New Roman"/>
                <a:sym typeface="Times New Roman"/>
              </a:rPr>
              <a:t>Informed Consent:</a:t>
            </a:r>
            <a:endParaRPr>
              <a:latin typeface="Times New Roman"/>
              <a:ea typeface="Times New Roman"/>
              <a:cs typeface="Times New Roman"/>
              <a:sym typeface="Times New Roman"/>
            </a:endParaRPr>
          </a:p>
          <a:p>
            <a:pPr indent="0" lvl="0" marL="0" rtl="0" algn="ctr">
              <a:spcBef>
                <a:spcPts val="0"/>
              </a:spcBef>
              <a:spcAft>
                <a:spcPts val="0"/>
              </a:spcAft>
              <a:buNone/>
            </a:pPr>
            <a:r>
              <a:rPr lang="en" sz="1200">
                <a:solidFill>
                  <a:srgbClr val="999999"/>
                </a:solidFill>
                <a:latin typeface="Times New Roman"/>
                <a:ea typeface="Times New Roman"/>
                <a:cs typeface="Times New Roman"/>
                <a:sym typeface="Times New Roman"/>
              </a:rPr>
              <a:t>A process.</a:t>
            </a:r>
            <a:endParaRPr sz="1200">
              <a:solidFill>
                <a:srgbClr val="999999"/>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rgbClr val="999999"/>
                </a:solidFill>
                <a:latin typeface="Times New Roman"/>
                <a:ea typeface="Times New Roman"/>
                <a:cs typeface="Times New Roman"/>
                <a:sym typeface="Times New Roman"/>
              </a:rPr>
              <a:t>Does not protect you 100%</a:t>
            </a:r>
            <a:endParaRPr sz="1200">
              <a:solidFill>
                <a:srgbClr val="999999"/>
              </a:solidFill>
              <a:latin typeface="Times New Roman"/>
              <a:ea typeface="Times New Roman"/>
              <a:cs typeface="Times New Roman"/>
              <a:sym typeface="Times New Roman"/>
            </a:endParaRPr>
          </a:p>
        </p:txBody>
      </p:sp>
      <p:sp>
        <p:nvSpPr>
          <p:cNvPr id="626" name="Google Shape;626;p40"/>
          <p:cNvSpPr txBox="1"/>
          <p:nvPr/>
        </p:nvSpPr>
        <p:spPr>
          <a:xfrm>
            <a:off x="102750" y="2387963"/>
            <a:ext cx="6274500" cy="1098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you do the procedure and you have explained beforehand that bleeding is a complication of this surgery, and the patient had bleeding, you are still not completely protected. But if you do not let the patient sign on the informed consent you will surely face a litigation.</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You will have a litigation if your number is higher than the known percentage.</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For example if your infection rate is 20% that means that you’re doing something wrong.</a:t>
            </a:r>
            <a:endParaRPr sz="1200">
              <a:solidFill>
                <a:srgbClr val="999999"/>
              </a:solidFill>
              <a:latin typeface="Times New Roman"/>
              <a:ea typeface="Times New Roman"/>
              <a:cs typeface="Times New Roman"/>
              <a:sym typeface="Times New Roman"/>
            </a:endParaRPr>
          </a:p>
        </p:txBody>
      </p:sp>
      <p:graphicFrame>
        <p:nvGraphicFramePr>
          <p:cNvPr id="627" name="Google Shape;627;p40"/>
          <p:cNvGraphicFramePr/>
          <p:nvPr/>
        </p:nvGraphicFramePr>
        <p:xfrm>
          <a:off x="343588" y="3694205"/>
          <a:ext cx="3000000" cy="3000000"/>
        </p:xfrm>
        <a:graphic>
          <a:graphicData uri="http://schemas.openxmlformats.org/drawingml/2006/table">
            <a:tbl>
              <a:tblPr>
                <a:noFill/>
                <a:tableStyleId>{AC44C48F-4860-4833-B9E8-3C4558F07C19}</a:tableStyleId>
              </a:tblPr>
              <a:tblGrid>
                <a:gridCol w="1653975"/>
                <a:gridCol w="4207800"/>
              </a:tblGrid>
              <a:tr h="100000">
                <a:tc gridSpan="2">
                  <a:txBody>
                    <a:bodyPr/>
                    <a:lstStyle/>
                    <a:p>
                      <a:pPr indent="0" lvl="0" marL="0" rtl="0" algn="ctr">
                        <a:spcBef>
                          <a:spcPts val="0"/>
                        </a:spcBef>
                        <a:spcAft>
                          <a:spcPts val="0"/>
                        </a:spcAft>
                        <a:buNone/>
                      </a:pPr>
                      <a:r>
                        <a:rPr lang="en">
                          <a:latin typeface="Times New Roman"/>
                          <a:ea typeface="Times New Roman"/>
                          <a:cs typeface="Times New Roman"/>
                          <a:sym typeface="Times New Roman"/>
                        </a:rPr>
                        <a:t>Informed Consent</a:t>
                      </a:r>
                      <a:endParaRPr>
                        <a:latin typeface="Times New Roman"/>
                        <a:ea typeface="Times New Roman"/>
                        <a:cs typeface="Times New Roman"/>
                        <a:sym typeface="Times New Roman"/>
                      </a:endParaRPr>
                    </a:p>
                  </a:txBody>
                  <a:tcPr marT="91425" marB="91425" marR="91425" marL="91425" anchor="ctr">
                    <a:solidFill>
                      <a:srgbClr val="C3A297"/>
                    </a:solidFill>
                  </a:tcPr>
                </a:tc>
                <a:tc hMerge="1"/>
              </a:tr>
              <a:tr h="1673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Diagnosis</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Discuss in terms that the patient understands.</a:t>
                      </a:r>
                      <a:endParaRPr sz="12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r>
              <a:tr h="100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Does not need to be technical or complicated but he needs to understand what you’re going to do.</a:t>
                      </a:r>
                      <a:endParaRPr sz="12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r>
              <a:tr h="100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Adverse events</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That could happen during the surgery.</a:t>
                      </a:r>
                      <a:endParaRPr sz="12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r>
              <a:tr h="100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Benefit </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What will the patient gain from the surgery.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What is the harm if the surgery was not done.</a:t>
                      </a:r>
                      <a:endParaRPr sz="12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r>
              <a:tr h="100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Alternative options </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there is a laparoscopic option that you don’t do.</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Even procedures that are not available in your hospital.</a:t>
                      </a:r>
                      <a:endParaRPr sz="12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sp>
        <p:nvSpPr>
          <p:cNvPr id="628" name="Google Shape;628;p40"/>
          <p:cNvSpPr txBox="1"/>
          <p:nvPr/>
        </p:nvSpPr>
        <p:spPr>
          <a:xfrm>
            <a:off x="126718" y="6607233"/>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Informed consent</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629" name="Google Shape;629;p40"/>
          <p:cNvSpPr txBox="1"/>
          <p:nvPr/>
        </p:nvSpPr>
        <p:spPr>
          <a:xfrm>
            <a:off x="126725" y="7003545"/>
            <a:ext cx="3739800" cy="674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Autonomy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999999"/>
                </a:solidFill>
                <a:latin typeface="Times New Roman"/>
                <a:ea typeface="Times New Roman"/>
                <a:cs typeface="Times New Roman"/>
                <a:sym typeface="Times New Roman"/>
              </a:rPr>
              <a:t>The patient can refuse surgery at any time.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Documentation</a:t>
            </a:r>
            <a:endParaRPr sz="1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p:nvPr/>
        </p:nvSpPr>
        <p:spPr>
          <a:xfrm>
            <a:off x="2752635" y="4568834"/>
            <a:ext cx="626700" cy="723600"/>
          </a:xfrm>
          <a:prstGeom prst="chevron">
            <a:avLst>
              <a:gd fmla="val 50000" name="adj"/>
            </a:avLst>
          </a:prstGeom>
          <a:solidFill>
            <a:srgbClr val="C3A2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498" name="Google Shape;498;p32"/>
          <p:cNvSpPr txBox="1"/>
          <p:nvPr/>
        </p:nvSpPr>
        <p:spPr>
          <a:xfrm>
            <a:off x="868285" y="4699263"/>
            <a:ext cx="1971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Surgery + Anesthesia</a:t>
            </a:r>
            <a:endParaRPr sz="1200">
              <a:latin typeface="Times New Roman"/>
              <a:ea typeface="Times New Roman"/>
              <a:cs typeface="Times New Roman"/>
              <a:sym typeface="Times New Roman"/>
            </a:endParaRPr>
          </a:p>
        </p:txBody>
      </p:sp>
      <p:sp>
        <p:nvSpPr>
          <p:cNvPr id="499" name="Google Shape;499;p32"/>
          <p:cNvSpPr txBox="1"/>
          <p:nvPr/>
        </p:nvSpPr>
        <p:spPr>
          <a:xfrm>
            <a:off x="3342547" y="4626588"/>
            <a:ext cx="22692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Alert physiologic and metabolic status</a:t>
            </a:r>
            <a:endParaRPr sz="1200">
              <a:latin typeface="Times New Roman"/>
              <a:ea typeface="Times New Roman"/>
              <a:cs typeface="Times New Roman"/>
              <a:sym typeface="Times New Roman"/>
            </a:endParaRPr>
          </a:p>
        </p:txBody>
      </p:sp>
      <p:sp>
        <p:nvSpPr>
          <p:cNvPr id="500" name="Google Shape;500;p32"/>
          <p:cNvSpPr/>
          <p:nvPr/>
        </p:nvSpPr>
        <p:spPr>
          <a:xfrm>
            <a:off x="4035250" y="5453917"/>
            <a:ext cx="705900" cy="819600"/>
          </a:xfrm>
          <a:prstGeom prst="chevron">
            <a:avLst>
              <a:gd fmla="val 50000" name="adj"/>
            </a:avLst>
          </a:prstGeom>
          <a:solidFill>
            <a:srgbClr val="C3A2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1" name="Google Shape;501;p32"/>
          <p:cNvSpPr/>
          <p:nvPr/>
        </p:nvSpPr>
        <p:spPr>
          <a:xfrm>
            <a:off x="1310851" y="5453930"/>
            <a:ext cx="705900" cy="819600"/>
          </a:xfrm>
          <a:prstGeom prst="chevron">
            <a:avLst>
              <a:gd fmla="val 50000" name="adj"/>
            </a:avLst>
          </a:prstGeom>
          <a:solidFill>
            <a:srgbClr val="C3A2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2" name="Google Shape;502;p32"/>
          <p:cNvSpPr txBox="1"/>
          <p:nvPr/>
        </p:nvSpPr>
        <p:spPr>
          <a:xfrm>
            <a:off x="13" y="5559680"/>
            <a:ext cx="1621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Pre-operative assessment</a:t>
            </a:r>
            <a:endParaRPr sz="1200">
              <a:latin typeface="Times New Roman"/>
              <a:ea typeface="Times New Roman"/>
              <a:cs typeface="Times New Roman"/>
              <a:sym typeface="Times New Roman"/>
            </a:endParaRPr>
          </a:p>
        </p:txBody>
      </p:sp>
      <p:sp>
        <p:nvSpPr>
          <p:cNvPr id="503" name="Google Shape;503;p32"/>
          <p:cNvSpPr txBox="1"/>
          <p:nvPr/>
        </p:nvSpPr>
        <p:spPr>
          <a:xfrm>
            <a:off x="2040219" y="5453924"/>
            <a:ext cx="1971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Estimate the ability to respond to stresses in the post-operative period</a:t>
            </a:r>
            <a:endParaRPr sz="1200">
              <a:latin typeface="Times New Roman"/>
              <a:ea typeface="Times New Roman"/>
              <a:cs typeface="Times New Roman"/>
              <a:sym typeface="Times New Roman"/>
            </a:endParaRPr>
          </a:p>
        </p:txBody>
      </p:sp>
      <p:sp>
        <p:nvSpPr>
          <p:cNvPr id="504" name="Google Shape;504;p32"/>
          <p:cNvSpPr txBox="1"/>
          <p:nvPr/>
        </p:nvSpPr>
        <p:spPr>
          <a:xfrm>
            <a:off x="4660813" y="5559680"/>
            <a:ext cx="1819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Identify the risk or optimize</a:t>
            </a:r>
            <a:endParaRPr sz="1200">
              <a:latin typeface="Times New Roman"/>
              <a:ea typeface="Times New Roman"/>
              <a:cs typeface="Times New Roman"/>
              <a:sym typeface="Times New Roman"/>
            </a:endParaRPr>
          </a:p>
        </p:txBody>
      </p:sp>
      <p:sp>
        <p:nvSpPr>
          <p:cNvPr id="505" name="Google Shape;505;p32"/>
          <p:cNvSpPr txBox="1"/>
          <p:nvPr/>
        </p:nvSpPr>
        <p:spPr>
          <a:xfrm>
            <a:off x="110519" y="6492750"/>
            <a:ext cx="518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Times New Roman"/>
                <a:ea typeface="Times New Roman"/>
                <a:cs typeface="Times New Roman"/>
                <a:sym typeface="Times New Roman"/>
              </a:rPr>
              <a:t>Remember:</a:t>
            </a:r>
            <a:endParaRPr sz="1200">
              <a:solidFill>
                <a:schemeClr val="accent3"/>
              </a:solidFill>
              <a:latin typeface="Times New Roman"/>
              <a:ea typeface="Times New Roman"/>
              <a:cs typeface="Times New Roman"/>
              <a:sym typeface="Times New Roman"/>
            </a:endParaRPr>
          </a:p>
        </p:txBody>
      </p:sp>
      <p:sp>
        <p:nvSpPr>
          <p:cNvPr id="506" name="Google Shape;506;p32"/>
          <p:cNvSpPr txBox="1"/>
          <p:nvPr/>
        </p:nvSpPr>
        <p:spPr>
          <a:xfrm>
            <a:off x="110508" y="6851100"/>
            <a:ext cx="3903900" cy="1647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 emergency surgery: pre-operative assessment is altered based on the patient condition.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Like in testicular torsion you do not have enough time to do full assessment, you only have 6 hours.</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It can not be done by the surgeon alone </a:t>
            </a:r>
            <a:r>
              <a:rPr lang="en" sz="1200">
                <a:solidFill>
                  <a:srgbClr val="999999"/>
                </a:solidFill>
                <a:latin typeface="Times New Roman"/>
                <a:ea typeface="Times New Roman"/>
                <a:cs typeface="Times New Roman"/>
                <a:sym typeface="Times New Roman"/>
              </a:rPr>
              <a:t>but by multiple specialities like cardiology, pulmonology and endocrinology, etc..</a:t>
            </a:r>
            <a:endParaRPr sz="1200">
              <a:solidFill>
                <a:srgbClr val="999999"/>
              </a:solidFill>
              <a:latin typeface="Times New Roman"/>
              <a:ea typeface="Times New Roman"/>
              <a:cs typeface="Times New Roman"/>
              <a:sym typeface="Times New Roman"/>
            </a:endParaRPr>
          </a:p>
        </p:txBody>
      </p:sp>
      <p:pic>
        <p:nvPicPr>
          <p:cNvPr id="507" name="Google Shape;507;p32"/>
          <p:cNvPicPr preferRelativeResize="0"/>
          <p:nvPr/>
        </p:nvPicPr>
        <p:blipFill>
          <a:blip r:embed="rId3">
            <a:alphaModFix/>
          </a:blip>
          <a:stretch>
            <a:fillRect/>
          </a:stretch>
        </p:blipFill>
        <p:spPr>
          <a:xfrm>
            <a:off x="4014408" y="6706938"/>
            <a:ext cx="1819200" cy="1810481"/>
          </a:xfrm>
          <a:prstGeom prst="rect">
            <a:avLst/>
          </a:prstGeom>
          <a:noFill/>
          <a:ln>
            <a:noFill/>
          </a:ln>
        </p:spPr>
      </p:pic>
      <p:graphicFrame>
        <p:nvGraphicFramePr>
          <p:cNvPr id="508" name="Google Shape;508;p32"/>
          <p:cNvGraphicFramePr/>
          <p:nvPr/>
        </p:nvGraphicFramePr>
        <p:xfrm>
          <a:off x="405313" y="836123"/>
          <a:ext cx="3000000" cy="3000000"/>
        </p:xfrm>
        <a:graphic>
          <a:graphicData uri="http://schemas.openxmlformats.org/drawingml/2006/table">
            <a:tbl>
              <a:tblPr>
                <a:noFill/>
                <a:tableStyleId>{AC44C48F-4860-4833-B9E8-3C4558F07C19}</a:tableStyleId>
              </a:tblPr>
              <a:tblGrid>
                <a:gridCol w="1022500"/>
                <a:gridCol w="3487675"/>
                <a:gridCol w="1159200"/>
              </a:tblGrid>
              <a:tr h="51495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Disease</a:t>
                      </a:r>
                      <a:endParaRPr sz="1200"/>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Optimizing and risk assessment</a:t>
                      </a:r>
                      <a:endParaRPr sz="1200"/>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Informed consent</a:t>
                      </a:r>
                      <a:endParaRPr sz="1200"/>
                    </a:p>
                  </a:txBody>
                  <a:tcPr marT="91425" marB="91425" marR="91425" marL="91425" anchor="ctr">
                    <a:solidFill>
                      <a:srgbClr val="C3A297"/>
                    </a:solidFill>
                  </a:tcPr>
                </a:tc>
              </a:tr>
              <a:tr h="1716525">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Re-assessment of disease before surgery.</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Optimization is basically to adjust the patient’s health status, medications and lifestyle. </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Young, healthy patients do not need it.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Needed in more complex cases like in pregnancy, liver diseases and cardiac diseases.</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Risk assessment is to classify the patient as high or low risk.</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High risk patients need to be in ICU post-op</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Consent does not mean informed consent.</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Non proper informed consent lead to high </a:t>
                      </a:r>
                      <a:r>
                        <a:rPr lang="en" sz="1200">
                          <a:solidFill>
                            <a:srgbClr val="6AA84F"/>
                          </a:solidFill>
                          <a:latin typeface="Times New Roman"/>
                          <a:ea typeface="Times New Roman"/>
                          <a:cs typeface="Times New Roman"/>
                          <a:sym typeface="Times New Roman"/>
                        </a:rPr>
                        <a:t>percentage of lawsuits.</a:t>
                      </a:r>
                      <a:endParaRPr sz="1200">
                        <a:solidFill>
                          <a:srgbClr val="6AA84F"/>
                        </a:solidFill>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sp>
        <p:nvSpPr>
          <p:cNvPr id="509" name="Google Shape;509;p32"/>
          <p:cNvSpPr txBox="1"/>
          <p:nvPr/>
        </p:nvSpPr>
        <p:spPr>
          <a:xfrm>
            <a:off x="587178" y="185025"/>
            <a:ext cx="247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accent3"/>
              </a:solidFill>
              <a:latin typeface="Times New Roman"/>
              <a:ea typeface="Times New Roman"/>
              <a:cs typeface="Times New Roman"/>
              <a:sym typeface="Times New Roman"/>
            </a:endParaRPr>
          </a:p>
        </p:txBody>
      </p:sp>
      <p:sp>
        <p:nvSpPr>
          <p:cNvPr id="510" name="Google Shape;510;p32"/>
          <p:cNvSpPr txBox="1"/>
          <p:nvPr/>
        </p:nvSpPr>
        <p:spPr>
          <a:xfrm>
            <a:off x="457200" y="3048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Pre-Operative Assessment:</a:t>
            </a:r>
            <a:endParaRPr sz="1600">
              <a:solidFill>
                <a:schemeClr val="accent3"/>
              </a:solidFill>
              <a:latin typeface="Times New Roman"/>
              <a:ea typeface="Times New Roman"/>
              <a:cs typeface="Times New Roman"/>
              <a:sym typeface="Times New Roman"/>
            </a:endParaRPr>
          </a:p>
        </p:txBody>
      </p:sp>
      <p:grpSp>
        <p:nvGrpSpPr>
          <p:cNvPr id="511" name="Google Shape;511;p32"/>
          <p:cNvGrpSpPr/>
          <p:nvPr/>
        </p:nvGrpSpPr>
        <p:grpSpPr>
          <a:xfrm>
            <a:off x="551243" y="3300183"/>
            <a:ext cx="5042707" cy="1060042"/>
            <a:chOff x="1081639" y="4103151"/>
            <a:chExt cx="5042707" cy="1060042"/>
          </a:xfrm>
        </p:grpSpPr>
        <p:sp>
          <p:nvSpPr>
            <p:cNvPr id="512" name="Google Shape;512;p32"/>
            <p:cNvSpPr txBox="1"/>
            <p:nvPr/>
          </p:nvSpPr>
          <p:spPr>
            <a:xfrm>
              <a:off x="1204046" y="4555093"/>
              <a:ext cx="4920300" cy="6081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AA84F"/>
                  </a:solidFill>
                  <a:latin typeface="Times New Roman"/>
                  <a:ea typeface="Times New Roman"/>
                  <a:cs typeface="Times New Roman"/>
                  <a:sym typeface="Times New Roman"/>
                </a:rPr>
                <a:t>Assessing the risk guide you in management if it’s an elective surgery, for example: Hernia repair in high risk patient &gt; you can abort the surgery (choose not to do the surgery at all)</a:t>
              </a:r>
              <a:endParaRPr sz="1000">
                <a:solidFill>
                  <a:srgbClr val="999999"/>
                </a:solidFill>
                <a:latin typeface="Times New Roman"/>
                <a:ea typeface="Times New Roman"/>
                <a:cs typeface="Times New Roman"/>
                <a:sym typeface="Times New Roman"/>
              </a:endParaRPr>
            </a:p>
          </p:txBody>
        </p:sp>
        <p:grpSp>
          <p:nvGrpSpPr>
            <p:cNvPr id="513" name="Google Shape;513;p32"/>
            <p:cNvGrpSpPr/>
            <p:nvPr/>
          </p:nvGrpSpPr>
          <p:grpSpPr>
            <a:xfrm>
              <a:off x="1081639" y="4103151"/>
              <a:ext cx="814838" cy="451960"/>
              <a:chOff x="1081639" y="4103151"/>
              <a:chExt cx="814838" cy="451960"/>
            </a:xfrm>
          </p:grpSpPr>
          <p:grpSp>
            <p:nvGrpSpPr>
              <p:cNvPr id="514" name="Google Shape;514;p32"/>
              <p:cNvGrpSpPr/>
              <p:nvPr/>
            </p:nvGrpSpPr>
            <p:grpSpPr>
              <a:xfrm>
                <a:off x="1081639" y="4103151"/>
                <a:ext cx="302121" cy="396849"/>
                <a:chOff x="1081639" y="4103151"/>
                <a:chExt cx="302121" cy="396849"/>
              </a:xfrm>
            </p:grpSpPr>
            <p:sp>
              <p:nvSpPr>
                <p:cNvPr id="515" name="Google Shape;515;p32"/>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6" name="Google Shape;516;p32"/>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17" name="Google Shape;517;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3"/>
          <p:cNvSpPr txBox="1"/>
          <p:nvPr/>
        </p:nvSpPr>
        <p:spPr>
          <a:xfrm>
            <a:off x="402098" y="832893"/>
            <a:ext cx="5184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How?</a:t>
            </a:r>
            <a:endParaRPr sz="1600">
              <a:latin typeface="Times New Roman"/>
              <a:ea typeface="Times New Roman"/>
              <a:cs typeface="Times New Roman"/>
              <a:sym typeface="Times New Roman"/>
            </a:endParaRPr>
          </a:p>
        </p:txBody>
      </p:sp>
      <p:sp>
        <p:nvSpPr>
          <p:cNvPr id="523" name="Google Shape;523;p33"/>
          <p:cNvSpPr txBox="1"/>
          <p:nvPr/>
        </p:nvSpPr>
        <p:spPr>
          <a:xfrm>
            <a:off x="43950" y="1059900"/>
            <a:ext cx="6392100" cy="2809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History: </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Like in patients who are taking corticosteroid, they need a stress dose </a:t>
            </a:r>
            <a:r>
              <a:rPr lang="en" sz="1200">
                <a:solidFill>
                  <a:srgbClr val="999999"/>
                </a:solidFill>
                <a:latin typeface="Times New Roman"/>
                <a:ea typeface="Times New Roman"/>
                <a:cs typeface="Times New Roman"/>
                <a:sym typeface="Times New Roman"/>
              </a:rPr>
              <a:t>pre-operatively</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Physical examination: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Routine examination.</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Investigations:</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Blood tests.</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Urine test, only for urology procedures.</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ECG and chest X-ray, only for patients &gt;35-40 years old. (Depends on the hospital protocol.</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Consultation: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Chest pain &gt; cardiology</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999999"/>
                </a:solidFill>
                <a:latin typeface="Times New Roman"/>
                <a:ea typeface="Times New Roman"/>
                <a:cs typeface="Times New Roman"/>
                <a:sym typeface="Times New Roman"/>
              </a:rPr>
              <a:t>Diabetes </a:t>
            </a:r>
            <a:r>
              <a:rPr lang="en" sz="1200">
                <a:solidFill>
                  <a:srgbClr val="999999"/>
                </a:solidFill>
                <a:latin typeface="Times New Roman"/>
                <a:ea typeface="Times New Roman"/>
                <a:cs typeface="Times New Roman"/>
                <a:sym typeface="Times New Roman"/>
              </a:rPr>
              <a:t>melitus</a:t>
            </a:r>
            <a:r>
              <a:rPr lang="en" sz="1200">
                <a:solidFill>
                  <a:srgbClr val="999999"/>
                </a:solidFill>
                <a:latin typeface="Times New Roman"/>
                <a:ea typeface="Times New Roman"/>
                <a:cs typeface="Times New Roman"/>
                <a:sym typeface="Times New Roman"/>
              </a:rPr>
              <a:t> &gt; endocrinology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Cardiac evaluation: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Pulmonary evaluation:</a:t>
            </a:r>
            <a:endParaRPr sz="1200">
              <a:latin typeface="Times New Roman"/>
              <a:ea typeface="Times New Roman"/>
              <a:cs typeface="Times New Roman"/>
              <a:sym typeface="Times New Roman"/>
            </a:endParaRPr>
          </a:p>
        </p:txBody>
      </p:sp>
      <p:sp>
        <p:nvSpPr>
          <p:cNvPr id="524" name="Google Shape;524;p33"/>
          <p:cNvSpPr txBox="1"/>
          <p:nvPr/>
        </p:nvSpPr>
        <p:spPr>
          <a:xfrm>
            <a:off x="185541" y="4017684"/>
            <a:ext cx="5184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Screening Tests:</a:t>
            </a:r>
            <a:endParaRPr sz="1600">
              <a:latin typeface="Times New Roman"/>
              <a:ea typeface="Times New Roman"/>
              <a:cs typeface="Times New Roman"/>
              <a:sym typeface="Times New Roman"/>
            </a:endParaRPr>
          </a:p>
        </p:txBody>
      </p:sp>
      <p:sp>
        <p:nvSpPr>
          <p:cNvPr id="525" name="Google Shape;525;p33"/>
          <p:cNvSpPr txBox="1"/>
          <p:nvPr/>
        </p:nvSpPr>
        <p:spPr>
          <a:xfrm>
            <a:off x="185550" y="4600352"/>
            <a:ext cx="6108900" cy="345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You don’t need to repeat the tests unless there’s a change in patient’s illness</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Validity: </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4 months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But there’s certain conditions where these tests are mandatory</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CBC:</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&gt; 500 cc </a:t>
            </a:r>
            <a:r>
              <a:rPr lang="en" sz="1200">
                <a:solidFill>
                  <a:srgbClr val="6AA84F"/>
                </a:solidFill>
                <a:latin typeface="Times New Roman"/>
                <a:ea typeface="Times New Roman"/>
                <a:cs typeface="Times New Roman"/>
                <a:sym typeface="Times New Roman"/>
              </a:rPr>
              <a:t>Anticipated blood loss</a:t>
            </a:r>
            <a:endParaRPr sz="12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Anemia</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Chronic illnesses </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Pregnancy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Renal Profile:</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Chronic illnesses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Elderly (dehydration)</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Fluid and electrolytes loss (diuretics, vomiting)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Urine tests: </a:t>
            </a:r>
            <a:r>
              <a:rPr lang="en" sz="1200">
                <a:solidFill>
                  <a:srgbClr val="999999"/>
                </a:solidFill>
                <a:latin typeface="Times New Roman"/>
                <a:ea typeface="Times New Roman"/>
                <a:cs typeface="Times New Roman"/>
                <a:sym typeface="Times New Roman"/>
              </a:rPr>
              <a:t>(not routinely done)</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Urinary symptoms </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Urinary procedures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ECG and chest X-ray</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In older patients or undergoing a thoracic procedure. </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a surgery was done on a patient with asymptomatic infection, they might develop sepsis.</a:t>
            </a:r>
            <a:endParaRPr sz="1200">
              <a:solidFill>
                <a:srgbClr val="999999"/>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aphicFrame>
        <p:nvGraphicFramePr>
          <p:cNvPr id="530" name="Google Shape;530;p34"/>
          <p:cNvGraphicFramePr/>
          <p:nvPr/>
        </p:nvGraphicFramePr>
        <p:xfrm>
          <a:off x="398150" y="160848"/>
          <a:ext cx="3000000" cy="3000000"/>
        </p:xfrm>
        <a:graphic>
          <a:graphicData uri="http://schemas.openxmlformats.org/drawingml/2006/table">
            <a:tbl>
              <a:tblPr>
                <a:noFill/>
                <a:tableStyleId>{AC44C48F-4860-4833-B9E8-3C4558F07C19}</a:tableStyleId>
              </a:tblPr>
              <a:tblGrid>
                <a:gridCol w="2841850"/>
                <a:gridCol w="2841850"/>
              </a:tblGrid>
              <a:tr h="100000">
                <a:tc>
                  <a:txBody>
                    <a:bodyPr/>
                    <a:lstStyle/>
                    <a:p>
                      <a:pPr indent="0" lvl="0" marL="0" rtl="0" algn="ctr">
                        <a:spcBef>
                          <a:spcPts val="0"/>
                        </a:spcBef>
                        <a:spcAft>
                          <a:spcPts val="0"/>
                        </a:spcAft>
                        <a:buNone/>
                      </a:pPr>
                      <a:r>
                        <a:rPr lang="en">
                          <a:latin typeface="Times New Roman"/>
                          <a:ea typeface="Times New Roman"/>
                          <a:cs typeface="Times New Roman"/>
                          <a:sym typeface="Times New Roman"/>
                        </a:rPr>
                        <a:t>Why?</a:t>
                      </a:r>
                      <a:endParaRPr sz="1600">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3A297"/>
                    </a:solidFill>
                  </a:tcPr>
                </a:tc>
                <a:tc>
                  <a:txBody>
                    <a:bodyPr/>
                    <a:lstStyle/>
                    <a:p>
                      <a:pPr indent="0" lvl="0" marL="0" rtl="0" algn="ctr">
                        <a:spcBef>
                          <a:spcPts val="0"/>
                        </a:spcBef>
                        <a:spcAft>
                          <a:spcPts val="0"/>
                        </a:spcAft>
                        <a:buNone/>
                      </a:pPr>
                      <a:r>
                        <a:rPr lang="en">
                          <a:latin typeface="Times New Roman"/>
                          <a:ea typeface="Times New Roman"/>
                          <a:cs typeface="Times New Roman"/>
                          <a:sym typeface="Times New Roman"/>
                        </a:rPr>
                        <a:t>How?</a:t>
                      </a:r>
                      <a:endParaRPr>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3A297"/>
                    </a:solidFill>
                  </a:tcPr>
                </a:tc>
              </a:tr>
              <a:tr h="100000">
                <a:tc gridSpan="2">
                  <a:txBody>
                    <a:bodyPr/>
                    <a:lstStyle/>
                    <a:p>
                      <a:pPr indent="0" lvl="0" marL="0" rtl="0" algn="ctr">
                        <a:spcBef>
                          <a:spcPts val="0"/>
                        </a:spcBef>
                        <a:spcAft>
                          <a:spcPts val="0"/>
                        </a:spcAft>
                        <a:buNone/>
                      </a:pPr>
                      <a:r>
                        <a:rPr lang="en">
                          <a:latin typeface="Times New Roman"/>
                          <a:ea typeface="Times New Roman"/>
                          <a:cs typeface="Times New Roman"/>
                          <a:sym typeface="Times New Roman"/>
                        </a:rPr>
                        <a:t>Cardiac Evaluation</a:t>
                      </a:r>
                      <a:endParaRPr>
                        <a:latin typeface="Times New Roman"/>
                        <a:ea typeface="Times New Roman"/>
                        <a:cs typeface="Times New Roman"/>
                        <a:sym typeface="Times New Roman"/>
                      </a:endParaRPr>
                    </a:p>
                  </a:txBody>
                  <a:tcPr marT="91425" marB="91425" marR="91425" marL="91425" anchor="ctr">
                    <a:lnT cap="flat" cmpd="sng" w="9525">
                      <a:solidFill>
                        <a:srgbClr val="9E9E9E"/>
                      </a:solidFill>
                      <a:prstDash val="solid"/>
                      <a:round/>
                      <a:headEnd len="sm" w="sm" type="none"/>
                      <a:tailEnd len="sm" w="sm" type="none"/>
                    </a:lnT>
                    <a:solidFill>
                      <a:srgbClr val="C3A297"/>
                    </a:solidFill>
                  </a:tcPr>
                </a:tc>
                <a:tc hMerge="1"/>
              </a:tr>
              <a:tr h="39425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Surgical stress response &gt; catecholamine surge </a:t>
                      </a:r>
                      <a:r>
                        <a:rPr lang="en" sz="1200">
                          <a:solidFill>
                            <a:srgbClr val="999999"/>
                          </a:solidFill>
                          <a:latin typeface="Times New Roman"/>
                          <a:ea typeface="Times New Roman"/>
                          <a:cs typeface="Times New Roman"/>
                          <a:sym typeface="Times New Roman"/>
                        </a:rPr>
                        <a:t>(release)</a:t>
                      </a:r>
                      <a:r>
                        <a:rPr lang="en" sz="1200">
                          <a:latin typeface="Times New Roman"/>
                          <a:ea typeface="Times New Roman"/>
                          <a:cs typeface="Times New Roman"/>
                          <a:sym typeface="Times New Roman"/>
                        </a:rPr>
                        <a:t> &gt; increase in myocardial oxygen requirement.</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ECG</a:t>
                      </a:r>
                      <a:endParaRPr sz="1200">
                        <a:latin typeface="Times New Roman"/>
                        <a:ea typeface="Times New Roman"/>
                        <a:cs typeface="Times New Roman"/>
                        <a:sym typeface="Times New Roman"/>
                      </a:endParaRPr>
                    </a:p>
                  </a:txBody>
                  <a:tcPr marT="91425" marB="91425" marR="91425" marL="91425" anchor="ctr">
                    <a:solidFill>
                      <a:srgbClr val="F3F3F3"/>
                    </a:solidFill>
                  </a:tcPr>
                </a:tc>
              </a:tr>
              <a:tr h="83650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Suppression of the fibrinolytic system &gt; increase thrombosis risk.</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Echo.</a:t>
                      </a:r>
                      <a:endParaRPr sz="1200">
                        <a:latin typeface="Times New Roman"/>
                        <a:ea typeface="Times New Roman"/>
                        <a:cs typeface="Times New Roman"/>
                        <a:sym typeface="Times New Roman"/>
                      </a:endParaRPr>
                    </a:p>
                  </a:txBody>
                  <a:tcPr marT="91425" marB="91425" marR="91425" marL="91425" anchor="ctr">
                    <a:solidFill>
                      <a:srgbClr val="F3F3F3"/>
                    </a:solidFill>
                  </a:tcPr>
                </a:tc>
              </a:tr>
              <a:tr h="1014000">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Coronary artery disease &gt; higher risk for ischemia </a:t>
                      </a:r>
                      <a:r>
                        <a:rPr lang="en" sz="1200">
                          <a:solidFill>
                            <a:srgbClr val="999999"/>
                          </a:solidFill>
                          <a:latin typeface="Times New Roman"/>
                          <a:ea typeface="Times New Roman"/>
                          <a:cs typeface="Times New Roman"/>
                          <a:sym typeface="Times New Roman"/>
                        </a:rPr>
                        <a:t>(post-operatively)</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solidFill>
                            <a:srgbClr val="999999"/>
                          </a:solidFill>
                          <a:latin typeface="Times New Roman"/>
                          <a:ea typeface="Times New Roman"/>
                          <a:cs typeface="Times New Roman"/>
                          <a:sym typeface="Times New Roman"/>
                        </a:rPr>
                        <a:t>Any case of CAD even if the patient is asymptomatic you must refer them to cardiology for Echo. and stress test.</a:t>
                      </a:r>
                      <a:endParaRPr sz="1200">
                        <a:solidFill>
                          <a:srgbClr val="999999"/>
                        </a:solidFill>
                        <a:latin typeface="Times New Roman"/>
                        <a:ea typeface="Times New Roman"/>
                        <a:cs typeface="Times New Roman"/>
                        <a:sym typeface="Times New Roman"/>
                      </a:endParaRPr>
                    </a:p>
                  </a:txBody>
                  <a:tcPr marT="91425" marB="91425"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Cardiac stress test</a:t>
                      </a:r>
                      <a:endParaRPr sz="1200">
                        <a:latin typeface="Times New Roman"/>
                        <a:ea typeface="Times New Roman"/>
                        <a:cs typeface="Times New Roman"/>
                        <a:sym typeface="Times New Roman"/>
                      </a:endParaRPr>
                    </a:p>
                  </a:txBody>
                  <a:tcPr marT="91425" marB="91425" marR="91425" marL="91425" anchor="ctr">
                    <a:lnB cap="flat" cmpd="sng" w="9525">
                      <a:solidFill>
                        <a:srgbClr val="9E9E9E"/>
                      </a:solidFill>
                      <a:prstDash val="solid"/>
                      <a:round/>
                      <a:headEnd len="sm" w="sm" type="none"/>
                      <a:tailEnd len="sm" w="sm" type="none"/>
                    </a:lnB>
                    <a:solidFill>
                      <a:srgbClr val="F3F3F3"/>
                    </a:solidFill>
                  </a:tcPr>
                </a:tc>
              </a:tr>
              <a:tr h="448900">
                <a:tc gridSpan="2">
                  <a:txBody>
                    <a:bodyPr/>
                    <a:lstStyle/>
                    <a:p>
                      <a:pPr indent="0" lvl="0" marL="0" rtl="0" algn="ctr">
                        <a:spcBef>
                          <a:spcPts val="0"/>
                        </a:spcBef>
                        <a:spcAft>
                          <a:spcPts val="0"/>
                        </a:spcAft>
                        <a:buNone/>
                      </a:pPr>
                      <a:r>
                        <a:rPr lang="en">
                          <a:latin typeface="Times New Roman"/>
                          <a:ea typeface="Times New Roman"/>
                          <a:cs typeface="Times New Roman"/>
                          <a:sym typeface="Times New Roman"/>
                        </a:rPr>
                        <a:t>Pulmonary </a:t>
                      </a:r>
                      <a:r>
                        <a:rPr lang="en">
                          <a:latin typeface="Times New Roman"/>
                          <a:ea typeface="Times New Roman"/>
                          <a:cs typeface="Times New Roman"/>
                          <a:sym typeface="Times New Roman"/>
                        </a:rPr>
                        <a:t>Evaluation</a:t>
                      </a:r>
                      <a:endParaRPr>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3A297"/>
                    </a:solidFill>
                  </a:tcPr>
                </a:tc>
                <a:tc hMerge="1"/>
              </a:tr>
              <a:tr h="94550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Identify patients at risk for perioperative complications and long-term disability.</a:t>
                      </a:r>
                      <a:endParaRPr sz="1200">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Chest X-ray:</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35874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Identify modifiable factors: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Smoking cessation for at least 6 wk before surgery.</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Try to stop it early because it decreases the risk by a lot.</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But if you stop it a couple of days before the surgery then it will increase the risk by a lot. </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Either stop early or don’t stop at all.</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Inspiratory muscle training. </a:t>
                      </a:r>
                      <a:r>
                        <a:rPr lang="en" sz="1200">
                          <a:solidFill>
                            <a:srgbClr val="6AA84F"/>
                          </a:solidFill>
                          <a:latin typeface="Times New Roman"/>
                          <a:ea typeface="Times New Roman"/>
                          <a:cs typeface="Times New Roman"/>
                          <a:sym typeface="Times New Roman"/>
                        </a:rPr>
                        <a:t>By incentive spirometer to </a:t>
                      </a:r>
                      <a:r>
                        <a:rPr lang="en" sz="1200">
                          <a:solidFill>
                            <a:srgbClr val="6AA84F"/>
                          </a:solidFill>
                          <a:latin typeface="Times New Roman"/>
                          <a:ea typeface="Times New Roman"/>
                          <a:cs typeface="Times New Roman"/>
                          <a:sym typeface="Times New Roman"/>
                        </a:rPr>
                        <a:t>prevent </a:t>
                      </a:r>
                      <a:r>
                        <a:rPr lang="en" sz="1200">
                          <a:solidFill>
                            <a:srgbClr val="6AA84F"/>
                          </a:solidFill>
                          <a:latin typeface="Times New Roman"/>
                          <a:ea typeface="Times New Roman"/>
                          <a:cs typeface="Times New Roman"/>
                          <a:sym typeface="Times New Roman"/>
                        </a:rPr>
                        <a:t>atelectasis</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Bronchodilator therapy.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Antibiotic therapy for pre-existing infections.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Pretreatment of asthmatic patients with steroids.</a:t>
                      </a:r>
                      <a:endParaRPr sz="1200">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Pulmonary function test:</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Consult Pulmonolog.</a:t>
                      </a:r>
                      <a:endParaRPr sz="1200">
                        <a:solidFill>
                          <a:srgbClr val="999999"/>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bl>
          </a:graphicData>
        </a:graphic>
      </p:graphicFrame>
      <p:pic>
        <p:nvPicPr>
          <p:cNvPr id="531" name="Google Shape;531;p34"/>
          <p:cNvPicPr preferRelativeResize="0"/>
          <p:nvPr/>
        </p:nvPicPr>
        <p:blipFill>
          <a:blip r:embed="rId3">
            <a:alphaModFix/>
          </a:blip>
          <a:stretch>
            <a:fillRect/>
          </a:stretch>
        </p:blipFill>
        <p:spPr>
          <a:xfrm>
            <a:off x="4580268" y="2696893"/>
            <a:ext cx="1368799" cy="1002458"/>
          </a:xfrm>
          <a:prstGeom prst="rect">
            <a:avLst/>
          </a:prstGeom>
          <a:noFill/>
          <a:ln>
            <a:noFill/>
          </a:ln>
        </p:spPr>
      </p:pic>
      <p:pic>
        <p:nvPicPr>
          <p:cNvPr id="532" name="Google Shape;532;p34"/>
          <p:cNvPicPr preferRelativeResize="0"/>
          <p:nvPr/>
        </p:nvPicPr>
        <p:blipFill>
          <a:blip r:embed="rId4">
            <a:alphaModFix/>
          </a:blip>
          <a:stretch>
            <a:fillRect/>
          </a:stretch>
        </p:blipFill>
        <p:spPr>
          <a:xfrm>
            <a:off x="4512123" y="4304152"/>
            <a:ext cx="1092025" cy="861225"/>
          </a:xfrm>
          <a:prstGeom prst="rect">
            <a:avLst/>
          </a:prstGeom>
          <a:noFill/>
          <a:ln>
            <a:noFill/>
          </a:ln>
        </p:spPr>
      </p:pic>
      <p:pic>
        <p:nvPicPr>
          <p:cNvPr id="533" name="Google Shape;533;p34"/>
          <p:cNvPicPr preferRelativeResize="0"/>
          <p:nvPr/>
        </p:nvPicPr>
        <p:blipFill>
          <a:blip r:embed="rId5">
            <a:alphaModFix/>
          </a:blip>
          <a:stretch>
            <a:fillRect/>
          </a:stretch>
        </p:blipFill>
        <p:spPr>
          <a:xfrm>
            <a:off x="3284017" y="5818832"/>
            <a:ext cx="2747924" cy="1002450"/>
          </a:xfrm>
          <a:prstGeom prst="rect">
            <a:avLst/>
          </a:prstGeom>
          <a:noFill/>
          <a:ln>
            <a:noFill/>
          </a:ln>
        </p:spPr>
      </p:pic>
      <p:pic>
        <p:nvPicPr>
          <p:cNvPr id="534" name="Google Shape;534;p34"/>
          <p:cNvPicPr preferRelativeResize="0"/>
          <p:nvPr/>
        </p:nvPicPr>
        <p:blipFill rotWithShape="1">
          <a:blip r:embed="rId6">
            <a:alphaModFix/>
          </a:blip>
          <a:srcRect b="6085" l="0" r="0" t="0"/>
          <a:stretch/>
        </p:blipFill>
        <p:spPr>
          <a:xfrm>
            <a:off x="4221525" y="1731500"/>
            <a:ext cx="1121882" cy="789225"/>
          </a:xfrm>
          <a:prstGeom prst="rect">
            <a:avLst/>
          </a:prstGeom>
          <a:noFill/>
          <a:ln>
            <a:noFill/>
          </a:ln>
        </p:spPr>
      </p:pic>
      <p:pic>
        <p:nvPicPr>
          <p:cNvPr id="535" name="Google Shape;535;p34"/>
          <p:cNvPicPr preferRelativeResize="0"/>
          <p:nvPr/>
        </p:nvPicPr>
        <p:blipFill rotWithShape="1">
          <a:blip r:embed="rId7">
            <a:alphaModFix/>
          </a:blip>
          <a:srcRect b="70392" l="6140" r="51998" t="4789"/>
          <a:stretch/>
        </p:blipFill>
        <p:spPr>
          <a:xfrm>
            <a:off x="4049107" y="1040375"/>
            <a:ext cx="1759074" cy="602800"/>
          </a:xfrm>
          <a:prstGeom prst="rect">
            <a:avLst/>
          </a:prstGeom>
          <a:noFill/>
          <a:ln>
            <a:noFill/>
          </a:ln>
        </p:spPr>
      </p:pic>
      <p:pic>
        <p:nvPicPr>
          <p:cNvPr id="536" name="Google Shape;536;p34"/>
          <p:cNvPicPr preferRelativeResize="0"/>
          <p:nvPr/>
        </p:nvPicPr>
        <p:blipFill>
          <a:blip r:embed="rId8">
            <a:alphaModFix/>
          </a:blip>
          <a:stretch>
            <a:fillRect/>
          </a:stretch>
        </p:blipFill>
        <p:spPr>
          <a:xfrm>
            <a:off x="4098063" y="7082284"/>
            <a:ext cx="1368801" cy="1368801"/>
          </a:xfrm>
          <a:prstGeom prst="rect">
            <a:avLst/>
          </a:prstGeom>
          <a:noFill/>
          <a:ln>
            <a:noFill/>
          </a:ln>
        </p:spPr>
      </p:pic>
      <p:sp>
        <p:nvSpPr>
          <p:cNvPr id="537" name="Google Shape;537;p34"/>
          <p:cNvSpPr txBox="1"/>
          <p:nvPr/>
        </p:nvSpPr>
        <p:spPr>
          <a:xfrm>
            <a:off x="4049112" y="8346056"/>
            <a:ext cx="15507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I</a:t>
            </a:r>
            <a:r>
              <a:rPr lang="en" sz="1200">
                <a:solidFill>
                  <a:srgbClr val="6AA84F"/>
                </a:solidFill>
                <a:latin typeface="Times New Roman"/>
                <a:ea typeface="Times New Roman"/>
                <a:cs typeface="Times New Roman"/>
                <a:sym typeface="Times New Roman"/>
              </a:rPr>
              <a:t>ncentive Spirometer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5"/>
          <p:cNvSpPr txBox="1"/>
          <p:nvPr/>
        </p:nvSpPr>
        <p:spPr>
          <a:xfrm>
            <a:off x="216162" y="1104365"/>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Chronic Kidney Diseases (CKD):</a:t>
            </a:r>
            <a:endParaRPr>
              <a:solidFill>
                <a:schemeClr val="accent6"/>
              </a:solidFill>
              <a:latin typeface="Times New Roman"/>
              <a:ea typeface="Times New Roman"/>
              <a:cs typeface="Times New Roman"/>
              <a:sym typeface="Times New Roman"/>
            </a:endParaRPr>
          </a:p>
        </p:txBody>
      </p:sp>
      <p:sp>
        <p:nvSpPr>
          <p:cNvPr id="543" name="Google Shape;543;p35"/>
          <p:cNvSpPr txBox="1"/>
          <p:nvPr/>
        </p:nvSpPr>
        <p:spPr>
          <a:xfrm>
            <a:off x="216150" y="1438125"/>
            <a:ext cx="6047700" cy="3498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Normochromic, normocytic anemia. </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Patients are usually okay but after surgery stress everything changes.</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Patients with anemia are more prone to cardiac events.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Immune responses are deficient </a:t>
            </a:r>
            <a:r>
              <a:rPr lang="en" sz="1200">
                <a:solidFill>
                  <a:srgbClr val="999999"/>
                </a:solidFill>
                <a:latin typeface="Times New Roman"/>
                <a:ea typeface="Times New Roman"/>
                <a:cs typeface="Times New Roman"/>
                <a:sym typeface="Times New Roman"/>
              </a:rPr>
              <a:t>hence the patients become prone to infections.</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Blood-borne pathogens and also develop antibodies because of multiple transfusions.</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They might need blood transfusion to avoid hypotension.</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Do type and screening before the surgery because the results are usually </a:t>
            </a:r>
            <a:r>
              <a:rPr lang="en" sz="1200">
                <a:solidFill>
                  <a:srgbClr val="999999"/>
                </a:solidFill>
                <a:latin typeface="Times New Roman"/>
                <a:ea typeface="Times New Roman"/>
                <a:cs typeface="Times New Roman"/>
                <a:sym typeface="Times New Roman"/>
              </a:rPr>
              <a:t>delayed</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Chronic coagulopathy secondary to heparinization during dialysis, or the coagulopathy associated with uremia.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D-Desamino arginine vasopressin (DDAVP) promotes the release of von Willebrand’s multimers from endothelial cells. </a:t>
            </a:r>
            <a:r>
              <a:rPr lang="en" sz="1200">
                <a:solidFill>
                  <a:srgbClr val="6AA84F"/>
                </a:solidFill>
                <a:latin typeface="Times New Roman"/>
                <a:ea typeface="Times New Roman"/>
                <a:cs typeface="Times New Roman"/>
                <a:sym typeface="Times New Roman"/>
              </a:rPr>
              <a:t>Which decrease the chance of bleeding.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Daily weighing.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Accurate intake and output records. </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They’re prone to dehydration &amp; fluid overload.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Avoidance of hypotension.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They could develop acute renal </a:t>
            </a:r>
            <a:r>
              <a:rPr lang="en" sz="1200">
                <a:solidFill>
                  <a:srgbClr val="999999"/>
                </a:solidFill>
                <a:latin typeface="Times New Roman"/>
                <a:ea typeface="Times New Roman"/>
                <a:cs typeface="Times New Roman"/>
                <a:sym typeface="Times New Roman"/>
              </a:rPr>
              <a:t>failure</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Careful administration of medications.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Analgesic. </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They should not receive NSAIDs, opioids or </a:t>
            </a:r>
            <a:r>
              <a:rPr lang="en" sz="1200">
                <a:solidFill>
                  <a:srgbClr val="999999"/>
                </a:solidFill>
                <a:latin typeface="Times New Roman"/>
                <a:ea typeface="Times New Roman"/>
                <a:cs typeface="Times New Roman"/>
                <a:sym typeface="Times New Roman"/>
              </a:rPr>
              <a:t>gentamicin</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Electrolytes.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Monitoring renal function.</a:t>
            </a:r>
            <a:endParaRPr sz="1200">
              <a:latin typeface="Times New Roman"/>
              <a:ea typeface="Times New Roman"/>
              <a:cs typeface="Times New Roman"/>
              <a:sym typeface="Times New Roman"/>
            </a:endParaRPr>
          </a:p>
        </p:txBody>
      </p:sp>
      <p:sp>
        <p:nvSpPr>
          <p:cNvPr id="544" name="Google Shape;544;p35"/>
          <p:cNvSpPr txBox="1"/>
          <p:nvPr/>
        </p:nvSpPr>
        <p:spPr>
          <a:xfrm>
            <a:off x="188671" y="5357099"/>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Risk Factors for Acute Kidney Injury (AKI):</a:t>
            </a:r>
            <a:endParaRPr>
              <a:solidFill>
                <a:schemeClr val="accent6"/>
              </a:solidFill>
              <a:latin typeface="Times New Roman"/>
              <a:ea typeface="Times New Roman"/>
              <a:cs typeface="Times New Roman"/>
              <a:sym typeface="Times New Roman"/>
            </a:endParaRPr>
          </a:p>
        </p:txBody>
      </p:sp>
      <p:sp>
        <p:nvSpPr>
          <p:cNvPr id="545" name="Google Shape;545;p35"/>
          <p:cNvSpPr txBox="1"/>
          <p:nvPr/>
        </p:nvSpPr>
        <p:spPr>
          <a:xfrm>
            <a:off x="136725" y="5690663"/>
            <a:ext cx="3180900" cy="12333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Age. </a:t>
            </a:r>
            <a:r>
              <a:rPr lang="en" sz="1200">
                <a:solidFill>
                  <a:srgbClr val="6AA84F"/>
                </a:solidFill>
                <a:latin typeface="Times New Roman"/>
                <a:ea typeface="Times New Roman"/>
                <a:cs typeface="Times New Roman"/>
                <a:sym typeface="Times New Roman"/>
              </a:rPr>
              <a:t>Elderly</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Past history of kidney disease.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Left ventricular ejection fraction of &lt;35%.</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Cardiac index &lt; 1.7 L/min/m2.</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Hypertension.</a:t>
            </a:r>
            <a:endParaRPr sz="1200">
              <a:latin typeface="Times New Roman"/>
              <a:ea typeface="Times New Roman"/>
              <a:cs typeface="Times New Roman"/>
              <a:sym typeface="Times New Roman"/>
            </a:endParaRPr>
          </a:p>
        </p:txBody>
      </p:sp>
      <p:sp>
        <p:nvSpPr>
          <p:cNvPr id="546" name="Google Shape;546;p35"/>
          <p:cNvSpPr txBox="1"/>
          <p:nvPr/>
        </p:nvSpPr>
        <p:spPr>
          <a:xfrm>
            <a:off x="3162366" y="5825063"/>
            <a:ext cx="3180900" cy="9645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Peripheral vascular disease.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Diabetes mellitus.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Emergency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Type of surgery.</a:t>
            </a:r>
            <a:endParaRPr sz="1200">
              <a:latin typeface="Times New Roman"/>
              <a:ea typeface="Times New Roman"/>
              <a:cs typeface="Times New Roman"/>
              <a:sym typeface="Times New Roman"/>
            </a:endParaRPr>
          </a:p>
        </p:txBody>
      </p:sp>
      <p:sp>
        <p:nvSpPr>
          <p:cNvPr id="547" name="Google Shape;547;p35"/>
          <p:cNvSpPr txBox="1"/>
          <p:nvPr/>
        </p:nvSpPr>
        <p:spPr>
          <a:xfrm>
            <a:off x="188687" y="7035230"/>
            <a:ext cx="518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Highest Risk </a:t>
            </a:r>
            <a:r>
              <a:rPr lang="en" sz="1200">
                <a:latin typeface="Times New Roman"/>
                <a:ea typeface="Times New Roman"/>
                <a:cs typeface="Times New Roman"/>
                <a:sym typeface="Times New Roman"/>
              </a:rPr>
              <a:t>Surgeries </a:t>
            </a:r>
            <a:r>
              <a:rPr lang="en" sz="1200">
                <a:solidFill>
                  <a:srgbClr val="6AA84F"/>
                </a:solidFill>
                <a:latin typeface="Times New Roman"/>
                <a:ea typeface="Times New Roman"/>
                <a:cs typeface="Times New Roman"/>
                <a:sym typeface="Times New Roman"/>
              </a:rPr>
              <a:t>that could cause AKI:</a:t>
            </a:r>
            <a:endParaRPr sz="12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Cardiac and liver </a:t>
            </a:r>
            <a:r>
              <a:rPr lang="en" sz="1200">
                <a:solidFill>
                  <a:srgbClr val="999999"/>
                </a:solidFill>
                <a:latin typeface="Times New Roman"/>
                <a:ea typeface="Times New Roman"/>
                <a:cs typeface="Times New Roman"/>
                <a:sym typeface="Times New Roman"/>
              </a:rPr>
              <a:t>surgeries have the highest risk.</a:t>
            </a:r>
            <a:endParaRPr sz="1200">
              <a:solidFill>
                <a:srgbClr val="999999"/>
              </a:solidFill>
              <a:latin typeface="Times New Roman"/>
              <a:ea typeface="Times New Roman"/>
              <a:cs typeface="Times New Roman"/>
              <a:sym typeface="Times New Roman"/>
            </a:endParaRPr>
          </a:p>
        </p:txBody>
      </p:sp>
      <p:sp>
        <p:nvSpPr>
          <p:cNvPr id="548" name="Google Shape;548;p35"/>
          <p:cNvSpPr txBox="1"/>
          <p:nvPr/>
        </p:nvSpPr>
        <p:spPr>
          <a:xfrm>
            <a:off x="136725" y="7465888"/>
            <a:ext cx="3180900" cy="9645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Coronary artery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Cardiac valve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Aortic aneurysm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Liver transplant surgery.</a:t>
            </a:r>
            <a:endParaRPr sz="1200">
              <a:latin typeface="Times New Roman"/>
              <a:ea typeface="Times New Roman"/>
              <a:cs typeface="Times New Roman"/>
              <a:sym typeface="Times New Roman"/>
            </a:endParaRPr>
          </a:p>
        </p:txBody>
      </p:sp>
      <p:sp>
        <p:nvSpPr>
          <p:cNvPr id="549" name="Google Shape;549;p35"/>
          <p:cNvSpPr txBox="1"/>
          <p:nvPr/>
        </p:nvSpPr>
        <p:spPr>
          <a:xfrm>
            <a:off x="347700" y="92909"/>
            <a:ext cx="54306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Specific conditions might affect surgical outcomes:</a:t>
            </a:r>
            <a:endParaRPr/>
          </a:p>
        </p:txBody>
      </p:sp>
      <p:sp>
        <p:nvSpPr>
          <p:cNvPr id="550" name="Google Shape;550;p35"/>
          <p:cNvSpPr txBox="1"/>
          <p:nvPr/>
        </p:nvSpPr>
        <p:spPr>
          <a:xfrm>
            <a:off x="578075" y="66285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1- Renal Dysfunction:</a:t>
            </a:r>
            <a:endParaRPr sz="1600">
              <a:solidFill>
                <a:schemeClr val="accent3"/>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6"/>
          <p:cNvSpPr txBox="1"/>
          <p:nvPr/>
        </p:nvSpPr>
        <p:spPr>
          <a:xfrm>
            <a:off x="-11" y="1143635"/>
            <a:ext cx="131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Surgical stress </a:t>
            </a:r>
            <a:r>
              <a:rPr lang="en" sz="1200">
                <a:solidFill>
                  <a:srgbClr val="999999"/>
                </a:solidFill>
                <a:latin typeface="Times New Roman"/>
                <a:ea typeface="Times New Roman"/>
                <a:cs typeface="Times New Roman"/>
                <a:sym typeface="Times New Roman"/>
              </a:rPr>
              <a:t>or </a:t>
            </a:r>
            <a:r>
              <a:rPr lang="en" sz="1200">
                <a:solidFill>
                  <a:srgbClr val="999999"/>
                </a:solidFill>
                <a:latin typeface="Times New Roman"/>
                <a:ea typeface="Times New Roman"/>
                <a:cs typeface="Times New Roman"/>
                <a:sym typeface="Times New Roman"/>
              </a:rPr>
              <a:t>infections</a:t>
            </a:r>
            <a:endParaRPr sz="1200">
              <a:solidFill>
                <a:srgbClr val="999999"/>
              </a:solidFill>
              <a:latin typeface="Times New Roman"/>
              <a:ea typeface="Times New Roman"/>
              <a:cs typeface="Times New Roman"/>
              <a:sym typeface="Times New Roman"/>
            </a:endParaRPr>
          </a:p>
        </p:txBody>
      </p:sp>
      <p:sp>
        <p:nvSpPr>
          <p:cNvPr id="556" name="Google Shape;556;p36"/>
          <p:cNvSpPr txBox="1"/>
          <p:nvPr/>
        </p:nvSpPr>
        <p:spPr>
          <a:xfrm>
            <a:off x="1781030" y="1037891"/>
            <a:ext cx="144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Neuro-endocrine</a:t>
            </a:r>
            <a:r>
              <a:rPr lang="en" sz="1200">
                <a:latin typeface="Times New Roman"/>
                <a:ea typeface="Times New Roman"/>
                <a:cs typeface="Times New Roman"/>
                <a:sym typeface="Times New Roman"/>
              </a:rPr>
              <a:t> response </a:t>
            </a:r>
            <a:r>
              <a:rPr lang="en" sz="1200">
                <a:solidFill>
                  <a:srgbClr val="999999"/>
                </a:solidFill>
                <a:latin typeface="Times New Roman"/>
                <a:ea typeface="Times New Roman"/>
                <a:cs typeface="Times New Roman"/>
                <a:sym typeface="Times New Roman"/>
              </a:rPr>
              <a:t>(increase surge)</a:t>
            </a:r>
            <a:endParaRPr sz="1200">
              <a:solidFill>
                <a:srgbClr val="999999"/>
              </a:solidFill>
              <a:latin typeface="Times New Roman"/>
              <a:ea typeface="Times New Roman"/>
              <a:cs typeface="Times New Roman"/>
              <a:sym typeface="Times New Roman"/>
            </a:endParaRPr>
          </a:p>
        </p:txBody>
      </p:sp>
      <p:sp>
        <p:nvSpPr>
          <p:cNvPr id="557" name="Google Shape;557;p36"/>
          <p:cNvSpPr txBox="1"/>
          <p:nvPr/>
        </p:nvSpPr>
        <p:spPr>
          <a:xfrm>
            <a:off x="3773465" y="792966"/>
            <a:ext cx="2941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Hyperglycemia.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Peripheral insulin resistance.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Increased hepatic glucose production.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Impaired insulin production.</a:t>
            </a:r>
            <a:endParaRPr sz="1200">
              <a:latin typeface="Times New Roman"/>
              <a:ea typeface="Times New Roman"/>
              <a:cs typeface="Times New Roman"/>
              <a:sym typeface="Times New Roman"/>
            </a:endParaRPr>
          </a:p>
        </p:txBody>
      </p:sp>
      <p:sp>
        <p:nvSpPr>
          <p:cNvPr id="558" name="Google Shape;558;p36"/>
          <p:cNvSpPr/>
          <p:nvPr/>
        </p:nvSpPr>
        <p:spPr>
          <a:xfrm>
            <a:off x="1133235" y="987216"/>
            <a:ext cx="699900" cy="854400"/>
          </a:xfrm>
          <a:prstGeom prst="chevron">
            <a:avLst>
              <a:gd fmla="val 50000" name="adj"/>
            </a:avLst>
          </a:prstGeom>
          <a:solidFill>
            <a:srgbClr val="C3A2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59" name="Google Shape;559;p36"/>
          <p:cNvSpPr/>
          <p:nvPr/>
        </p:nvSpPr>
        <p:spPr>
          <a:xfrm>
            <a:off x="3124534" y="987216"/>
            <a:ext cx="699900" cy="854400"/>
          </a:xfrm>
          <a:prstGeom prst="chevron">
            <a:avLst>
              <a:gd fmla="val 50000" name="adj"/>
            </a:avLst>
          </a:prstGeom>
          <a:solidFill>
            <a:srgbClr val="C3A2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60" name="Google Shape;560;p36"/>
          <p:cNvSpPr txBox="1"/>
          <p:nvPr/>
        </p:nvSpPr>
        <p:spPr>
          <a:xfrm>
            <a:off x="131933" y="2120889"/>
            <a:ext cx="28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Counter-Regulatory </a:t>
            </a:r>
            <a:r>
              <a:rPr lang="en">
                <a:solidFill>
                  <a:schemeClr val="accent6"/>
                </a:solidFill>
                <a:latin typeface="Times New Roman"/>
                <a:ea typeface="Times New Roman"/>
                <a:cs typeface="Times New Roman"/>
                <a:sym typeface="Times New Roman"/>
              </a:rPr>
              <a:t>Hormones</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561" name="Google Shape;561;p36"/>
          <p:cNvSpPr txBox="1"/>
          <p:nvPr/>
        </p:nvSpPr>
        <p:spPr>
          <a:xfrm>
            <a:off x="-7190" y="2475225"/>
            <a:ext cx="1912800" cy="8196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Glucagon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Epinephrine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Cortisol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Growth hormone</a:t>
            </a:r>
            <a:endParaRPr sz="1200">
              <a:latin typeface="Times New Roman"/>
              <a:ea typeface="Times New Roman"/>
              <a:cs typeface="Times New Roman"/>
              <a:sym typeface="Times New Roman"/>
            </a:endParaRPr>
          </a:p>
        </p:txBody>
      </p:sp>
      <p:sp>
        <p:nvSpPr>
          <p:cNvPr id="562" name="Google Shape;562;p36"/>
          <p:cNvSpPr txBox="1"/>
          <p:nvPr/>
        </p:nvSpPr>
        <p:spPr>
          <a:xfrm>
            <a:off x="3005950" y="2120900"/>
            <a:ext cx="28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Goal:</a:t>
            </a:r>
            <a:endParaRPr>
              <a:solidFill>
                <a:schemeClr val="accent6"/>
              </a:solidFill>
              <a:latin typeface="Times New Roman"/>
              <a:ea typeface="Times New Roman"/>
              <a:cs typeface="Times New Roman"/>
              <a:sym typeface="Times New Roman"/>
            </a:endParaRPr>
          </a:p>
        </p:txBody>
      </p:sp>
      <p:sp>
        <p:nvSpPr>
          <p:cNvPr id="563" name="Google Shape;563;p36"/>
          <p:cNvSpPr txBox="1"/>
          <p:nvPr/>
        </p:nvSpPr>
        <p:spPr>
          <a:xfrm>
            <a:off x="2945100" y="2506313"/>
            <a:ext cx="3528300" cy="13680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Achieve euglycemia.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Hyperglycemia is better tolerated than hypoglycemia.</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Hypoglycemia can cause starvation and damage the brain which ↑ mortality.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Modest hyperglycemia.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Continuous infusion of insulin.</a:t>
            </a:r>
            <a:endParaRPr sz="1200">
              <a:latin typeface="Times New Roman"/>
              <a:ea typeface="Times New Roman"/>
              <a:cs typeface="Times New Roman"/>
              <a:sym typeface="Times New Roman"/>
            </a:endParaRPr>
          </a:p>
        </p:txBody>
      </p:sp>
      <p:sp>
        <p:nvSpPr>
          <p:cNvPr id="564" name="Google Shape;564;p36"/>
          <p:cNvSpPr txBox="1"/>
          <p:nvPr/>
        </p:nvSpPr>
        <p:spPr>
          <a:xfrm>
            <a:off x="131925" y="4304427"/>
            <a:ext cx="28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Complications in Diabetic Patients</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565" name="Google Shape;565;p36"/>
          <p:cNvSpPr txBox="1"/>
          <p:nvPr/>
        </p:nvSpPr>
        <p:spPr>
          <a:xfrm>
            <a:off x="131925" y="4636750"/>
            <a:ext cx="4050900" cy="15591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Cardiovascular diseases. </a:t>
            </a:r>
            <a:r>
              <a:rPr lang="en" sz="1200">
                <a:solidFill>
                  <a:srgbClr val="6AA84F"/>
                </a:solidFill>
                <a:latin typeface="Times New Roman"/>
                <a:ea typeface="Times New Roman"/>
                <a:cs typeface="Times New Roman"/>
                <a:sym typeface="Times New Roman"/>
              </a:rPr>
              <a:t>↑ cardiac event after surgery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Autonomic neuropathy.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Nephropathy. </a:t>
            </a:r>
            <a:r>
              <a:rPr lang="en" sz="1200">
                <a:solidFill>
                  <a:srgbClr val="6AA84F"/>
                </a:solidFill>
                <a:latin typeface="Times New Roman"/>
                <a:ea typeface="Times New Roman"/>
                <a:cs typeface="Times New Roman"/>
                <a:sym typeface="Times New Roman"/>
              </a:rPr>
              <a:t>They’re more prone to AKI</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Gastroparesis.</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Prone to infections.</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Higher risk of infection. </a:t>
            </a:r>
            <a:r>
              <a:rPr lang="en" sz="1200">
                <a:solidFill>
                  <a:srgbClr val="6AA84F"/>
                </a:solidFill>
                <a:latin typeface="Times New Roman"/>
                <a:ea typeface="Times New Roman"/>
                <a:cs typeface="Times New Roman"/>
                <a:sym typeface="Times New Roman"/>
              </a:rPr>
              <a:t>Because of impaired immunity</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Wound healing.</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In the </a:t>
            </a:r>
            <a:r>
              <a:rPr lang="en" sz="1200">
                <a:solidFill>
                  <a:srgbClr val="999999"/>
                </a:solidFill>
                <a:latin typeface="Times New Roman"/>
                <a:ea typeface="Times New Roman"/>
                <a:cs typeface="Times New Roman"/>
                <a:sym typeface="Times New Roman"/>
              </a:rPr>
              <a:t>limbs</a:t>
            </a:r>
            <a:r>
              <a:rPr lang="en" sz="1200">
                <a:solidFill>
                  <a:srgbClr val="999999"/>
                </a:solidFill>
                <a:latin typeface="Times New Roman"/>
                <a:ea typeface="Times New Roman"/>
                <a:cs typeface="Times New Roman"/>
                <a:sym typeface="Times New Roman"/>
              </a:rPr>
              <a:t> due to PAD.</a:t>
            </a:r>
            <a:endParaRPr sz="1200">
              <a:solidFill>
                <a:srgbClr val="999999"/>
              </a:solidFill>
              <a:latin typeface="Times New Roman"/>
              <a:ea typeface="Times New Roman"/>
              <a:cs typeface="Times New Roman"/>
              <a:sym typeface="Times New Roman"/>
            </a:endParaRPr>
          </a:p>
        </p:txBody>
      </p:sp>
      <p:pic>
        <p:nvPicPr>
          <p:cNvPr id="566" name="Google Shape;566;p36"/>
          <p:cNvPicPr preferRelativeResize="0"/>
          <p:nvPr/>
        </p:nvPicPr>
        <p:blipFill>
          <a:blip r:embed="rId3">
            <a:alphaModFix/>
          </a:blip>
          <a:stretch>
            <a:fillRect/>
          </a:stretch>
        </p:blipFill>
        <p:spPr>
          <a:xfrm>
            <a:off x="4182825" y="3912550"/>
            <a:ext cx="1912800" cy="3142784"/>
          </a:xfrm>
          <a:prstGeom prst="rect">
            <a:avLst/>
          </a:prstGeom>
          <a:noFill/>
          <a:ln>
            <a:noFill/>
          </a:ln>
        </p:spPr>
      </p:pic>
      <p:sp>
        <p:nvSpPr>
          <p:cNvPr id="567" name="Google Shape;567;p36"/>
          <p:cNvSpPr txBox="1"/>
          <p:nvPr/>
        </p:nvSpPr>
        <p:spPr>
          <a:xfrm>
            <a:off x="131925" y="6625984"/>
            <a:ext cx="3467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Medications Adjustment</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Because the patient will fast before surgery.</a:t>
            </a:r>
            <a:endParaRPr sz="1200">
              <a:solidFill>
                <a:srgbClr val="999999"/>
              </a:solidFill>
              <a:latin typeface="Times New Roman"/>
              <a:ea typeface="Times New Roman"/>
              <a:cs typeface="Times New Roman"/>
              <a:sym typeface="Times New Roman"/>
            </a:endParaRPr>
          </a:p>
        </p:txBody>
      </p:sp>
      <p:sp>
        <p:nvSpPr>
          <p:cNvPr id="568" name="Google Shape;568;p36"/>
          <p:cNvSpPr txBox="1"/>
          <p:nvPr/>
        </p:nvSpPr>
        <p:spPr>
          <a:xfrm>
            <a:off x="-7200" y="7103201"/>
            <a:ext cx="6215400" cy="1242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Rapid-acting and short-acting insulin: withheld at midnight the day before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Intermediate-acting and long-acting insulin: two-thirds the normal evening dose the night before surgery and half the normal morning dose the morning of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Long-acting oral agents: stopped 48 to 72 hours before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Short-acting agents: withheld the night before or the day of surgery.</a:t>
            </a:r>
            <a:endParaRPr sz="1200">
              <a:latin typeface="Times New Roman"/>
              <a:ea typeface="Times New Roman"/>
              <a:cs typeface="Times New Roman"/>
              <a:sym typeface="Times New Roman"/>
            </a:endParaRPr>
          </a:p>
        </p:txBody>
      </p:sp>
      <p:sp>
        <p:nvSpPr>
          <p:cNvPr id="569" name="Google Shape;569;p36"/>
          <p:cNvSpPr txBox="1"/>
          <p:nvPr/>
        </p:nvSpPr>
        <p:spPr>
          <a:xfrm>
            <a:off x="581481" y="185024"/>
            <a:ext cx="202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570" name="Google Shape;570;p36"/>
          <p:cNvSpPr txBox="1"/>
          <p:nvPr/>
        </p:nvSpPr>
        <p:spPr>
          <a:xfrm>
            <a:off x="533400" y="3810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2- Diabetic patients:</a:t>
            </a:r>
            <a:endParaRPr sz="1600">
              <a:solidFill>
                <a:schemeClr val="accent3"/>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7"/>
          <p:cNvSpPr txBox="1"/>
          <p:nvPr/>
        </p:nvSpPr>
        <p:spPr>
          <a:xfrm>
            <a:off x="547628" y="772864"/>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Mortality depends on</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576" name="Google Shape;576;p37"/>
          <p:cNvSpPr txBox="1"/>
          <p:nvPr/>
        </p:nvSpPr>
        <p:spPr>
          <a:xfrm>
            <a:off x="347250" y="1077458"/>
            <a:ext cx="3060000" cy="606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Degree of hepatic dysfunction.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Nature of the surgical procedure.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Presence of comorbid conditions.</a:t>
            </a:r>
            <a:endParaRPr sz="1200">
              <a:latin typeface="Times New Roman"/>
              <a:ea typeface="Times New Roman"/>
              <a:cs typeface="Times New Roman"/>
              <a:sym typeface="Times New Roman"/>
            </a:endParaRPr>
          </a:p>
        </p:txBody>
      </p:sp>
      <p:pic>
        <p:nvPicPr>
          <p:cNvPr id="577" name="Google Shape;577;p37"/>
          <p:cNvPicPr preferRelativeResize="0"/>
          <p:nvPr/>
        </p:nvPicPr>
        <p:blipFill>
          <a:blip r:embed="rId3">
            <a:alphaModFix/>
          </a:blip>
          <a:stretch>
            <a:fillRect/>
          </a:stretch>
        </p:blipFill>
        <p:spPr>
          <a:xfrm>
            <a:off x="547625" y="1904415"/>
            <a:ext cx="5183999" cy="1680399"/>
          </a:xfrm>
          <a:prstGeom prst="rect">
            <a:avLst/>
          </a:prstGeom>
          <a:noFill/>
          <a:ln>
            <a:noFill/>
          </a:ln>
        </p:spPr>
      </p:pic>
      <p:pic>
        <p:nvPicPr>
          <p:cNvPr id="578" name="Google Shape;578;p37"/>
          <p:cNvPicPr preferRelativeResize="0"/>
          <p:nvPr/>
        </p:nvPicPr>
        <p:blipFill>
          <a:blip r:embed="rId4">
            <a:alphaModFix/>
          </a:blip>
          <a:stretch>
            <a:fillRect/>
          </a:stretch>
        </p:blipFill>
        <p:spPr>
          <a:xfrm>
            <a:off x="3239998" y="793975"/>
            <a:ext cx="1901900" cy="1003200"/>
          </a:xfrm>
          <a:prstGeom prst="rect">
            <a:avLst/>
          </a:prstGeom>
          <a:noFill/>
          <a:ln>
            <a:noFill/>
          </a:ln>
        </p:spPr>
      </p:pic>
      <p:sp>
        <p:nvSpPr>
          <p:cNvPr id="579" name="Google Shape;579;p37"/>
          <p:cNvSpPr txBox="1"/>
          <p:nvPr/>
        </p:nvSpPr>
        <p:spPr>
          <a:xfrm>
            <a:off x="280496" y="3588663"/>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Cirrhosis</a:t>
            </a:r>
            <a:r>
              <a:rPr lang="en">
                <a:solidFill>
                  <a:schemeClr val="accent6"/>
                </a:solidFill>
                <a:latin typeface="Times New Roman"/>
                <a:ea typeface="Times New Roman"/>
                <a:cs typeface="Times New Roman"/>
                <a:sym typeface="Times New Roman"/>
              </a:rPr>
              <a:t>:</a:t>
            </a:r>
            <a:r>
              <a:rPr lang="en">
                <a:solidFill>
                  <a:srgbClr val="CC0000"/>
                </a:solidFill>
                <a:latin typeface="Times New Roman"/>
                <a:ea typeface="Times New Roman"/>
                <a:cs typeface="Times New Roman"/>
                <a:sym typeface="Times New Roman"/>
              </a:rPr>
              <a:t> IMP</a:t>
            </a:r>
            <a:endParaRPr>
              <a:solidFill>
                <a:srgbClr val="CC0000"/>
              </a:solidFill>
              <a:latin typeface="Times New Roman"/>
              <a:ea typeface="Times New Roman"/>
              <a:cs typeface="Times New Roman"/>
              <a:sym typeface="Times New Roman"/>
            </a:endParaRPr>
          </a:p>
        </p:txBody>
      </p:sp>
      <p:pic>
        <p:nvPicPr>
          <p:cNvPr id="580" name="Google Shape;580;p37"/>
          <p:cNvPicPr preferRelativeResize="0"/>
          <p:nvPr/>
        </p:nvPicPr>
        <p:blipFill>
          <a:blip r:embed="rId5">
            <a:alphaModFix/>
          </a:blip>
          <a:stretch>
            <a:fillRect/>
          </a:stretch>
        </p:blipFill>
        <p:spPr>
          <a:xfrm>
            <a:off x="547625" y="3984975"/>
            <a:ext cx="5184000" cy="1407372"/>
          </a:xfrm>
          <a:prstGeom prst="rect">
            <a:avLst/>
          </a:prstGeom>
          <a:noFill/>
          <a:ln>
            <a:noFill/>
          </a:ln>
        </p:spPr>
      </p:pic>
      <p:sp>
        <p:nvSpPr>
          <p:cNvPr id="581" name="Google Shape;581;p37"/>
          <p:cNvSpPr txBox="1"/>
          <p:nvPr/>
        </p:nvSpPr>
        <p:spPr>
          <a:xfrm>
            <a:off x="347250" y="5353975"/>
            <a:ext cx="5384400" cy="732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Class A:</a:t>
            </a:r>
            <a:r>
              <a:rPr lang="en" sz="1200">
                <a:solidFill>
                  <a:srgbClr val="999999"/>
                </a:solidFill>
                <a:latin typeface="Times New Roman"/>
                <a:ea typeface="Times New Roman"/>
                <a:cs typeface="Times New Roman"/>
                <a:sym typeface="Times New Roman"/>
              </a:rPr>
              <a:t> Go for surgery.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Class B:</a:t>
            </a:r>
            <a:r>
              <a:rPr lang="en" sz="1200">
                <a:solidFill>
                  <a:srgbClr val="999999"/>
                </a:solidFill>
                <a:latin typeface="Times New Roman"/>
                <a:ea typeface="Times New Roman"/>
                <a:cs typeface="Times New Roman"/>
                <a:sym typeface="Times New Roman"/>
              </a:rPr>
              <a:t> Do the surgery but be careful especially in liver or cardiac surgery.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Class C:</a:t>
            </a:r>
            <a:r>
              <a:rPr lang="en" sz="1200">
                <a:solidFill>
                  <a:srgbClr val="999999"/>
                </a:solidFill>
                <a:latin typeface="Times New Roman"/>
                <a:ea typeface="Times New Roman"/>
                <a:cs typeface="Times New Roman"/>
                <a:sym typeface="Times New Roman"/>
              </a:rPr>
              <a:t> Do not do the surgery.</a:t>
            </a:r>
            <a:endParaRPr sz="1200">
              <a:solidFill>
                <a:srgbClr val="999999"/>
              </a:solidFill>
              <a:latin typeface="Times New Roman"/>
              <a:ea typeface="Times New Roman"/>
              <a:cs typeface="Times New Roman"/>
              <a:sym typeface="Times New Roman"/>
            </a:endParaRPr>
          </a:p>
        </p:txBody>
      </p:sp>
      <p:sp>
        <p:nvSpPr>
          <p:cNvPr id="582" name="Google Shape;582;p37"/>
          <p:cNvSpPr txBox="1"/>
          <p:nvPr/>
        </p:nvSpPr>
        <p:spPr>
          <a:xfrm>
            <a:off x="128098" y="6086886"/>
            <a:ext cx="5184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Ascites:</a:t>
            </a:r>
            <a:endParaRPr>
              <a:latin typeface="Times New Roman"/>
              <a:ea typeface="Times New Roman"/>
              <a:cs typeface="Times New Roman"/>
              <a:sym typeface="Times New Roman"/>
            </a:endParaRPr>
          </a:p>
        </p:txBody>
      </p:sp>
      <p:sp>
        <p:nvSpPr>
          <p:cNvPr id="583" name="Google Shape;583;p37"/>
          <p:cNvSpPr txBox="1"/>
          <p:nvPr/>
        </p:nvSpPr>
        <p:spPr>
          <a:xfrm>
            <a:off x="0" y="6404475"/>
            <a:ext cx="5906700" cy="10032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Ascites is a risk factor for wound dehiscence and compromised ventilation.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Pre-operative control of ascites with diuretics or transjugular intrahepatic portal caval shunt (TIPS) is recommended.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Medical therapy for ascites includes salt restriction to 2 g/day with the combination of spironolactone and furosemide.</a:t>
            </a:r>
            <a:endParaRPr sz="1200">
              <a:latin typeface="Times New Roman"/>
              <a:ea typeface="Times New Roman"/>
              <a:cs typeface="Times New Roman"/>
              <a:sym typeface="Times New Roman"/>
            </a:endParaRPr>
          </a:p>
        </p:txBody>
      </p:sp>
      <p:sp>
        <p:nvSpPr>
          <p:cNvPr id="584" name="Google Shape;584;p37"/>
          <p:cNvSpPr txBox="1"/>
          <p:nvPr/>
        </p:nvSpPr>
        <p:spPr>
          <a:xfrm>
            <a:off x="128111" y="7407670"/>
            <a:ext cx="5184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Bleeding:</a:t>
            </a:r>
            <a:endParaRPr>
              <a:latin typeface="Times New Roman"/>
              <a:ea typeface="Times New Roman"/>
              <a:cs typeface="Times New Roman"/>
              <a:sym typeface="Times New Roman"/>
            </a:endParaRPr>
          </a:p>
        </p:txBody>
      </p:sp>
      <p:sp>
        <p:nvSpPr>
          <p:cNvPr id="585" name="Google Shape;585;p37"/>
          <p:cNvSpPr txBox="1"/>
          <p:nvPr/>
        </p:nvSpPr>
        <p:spPr>
          <a:xfrm>
            <a:off x="28050" y="7613302"/>
            <a:ext cx="5703600" cy="905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Decreased production of clotting factors because of hepatic synthetic dysfunction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Depletion of vitamin K.</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Platelet abnormalities (number and function).</a:t>
            </a:r>
            <a:endParaRPr sz="1200">
              <a:latin typeface="Times New Roman"/>
              <a:ea typeface="Times New Roman"/>
              <a:cs typeface="Times New Roman"/>
              <a:sym typeface="Times New Roman"/>
            </a:endParaRPr>
          </a:p>
        </p:txBody>
      </p:sp>
      <p:sp>
        <p:nvSpPr>
          <p:cNvPr id="586" name="Google Shape;586;p37"/>
          <p:cNvSpPr txBox="1"/>
          <p:nvPr/>
        </p:nvSpPr>
        <p:spPr>
          <a:xfrm>
            <a:off x="533400" y="3048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3- Hepatic dysfunction:</a:t>
            </a:r>
            <a:endParaRPr sz="1600">
              <a:solidFill>
                <a:schemeClr val="accent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8"/>
          <p:cNvSpPr txBox="1"/>
          <p:nvPr/>
        </p:nvSpPr>
        <p:spPr>
          <a:xfrm>
            <a:off x="495348" y="96221"/>
            <a:ext cx="5184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Deficiencies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592" name="Google Shape;592;p38"/>
          <p:cNvSpPr txBox="1"/>
          <p:nvPr/>
        </p:nvSpPr>
        <p:spPr>
          <a:xfrm>
            <a:off x="495339" y="334869"/>
            <a:ext cx="5604000" cy="1202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liver disease &gt; protein-energy malnutrition.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Cholestatic liver disease &gt; fat-soluble vitamin malabsorption.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Alcohol-induced liver disease &gt; deficient in thiamine and folate and have depleted levels of total body potassium and magnesium.</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So give the patients supplements.</a:t>
            </a:r>
            <a:endParaRPr sz="1200">
              <a:solidFill>
                <a:srgbClr val="999999"/>
              </a:solidFill>
              <a:latin typeface="Times New Roman"/>
              <a:ea typeface="Times New Roman"/>
              <a:cs typeface="Times New Roman"/>
              <a:sym typeface="Times New Roman"/>
            </a:endParaRPr>
          </a:p>
        </p:txBody>
      </p:sp>
      <p:sp>
        <p:nvSpPr>
          <p:cNvPr id="593" name="Google Shape;593;p38"/>
          <p:cNvSpPr txBox="1"/>
          <p:nvPr/>
        </p:nvSpPr>
        <p:spPr>
          <a:xfrm>
            <a:off x="163550" y="2066375"/>
            <a:ext cx="5847600" cy="674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These patients are on </a:t>
            </a:r>
            <a:r>
              <a:rPr lang="en" sz="1200">
                <a:solidFill>
                  <a:srgbClr val="999999"/>
                </a:solidFill>
                <a:latin typeface="Times New Roman"/>
                <a:ea typeface="Times New Roman"/>
                <a:cs typeface="Times New Roman"/>
                <a:sym typeface="Times New Roman"/>
              </a:rPr>
              <a:t>glucocorticoid</a:t>
            </a:r>
            <a:r>
              <a:rPr lang="en" sz="1200">
                <a:solidFill>
                  <a:srgbClr val="999999"/>
                </a:solidFill>
                <a:latin typeface="Times New Roman"/>
                <a:ea typeface="Times New Roman"/>
                <a:cs typeface="Times New Roman"/>
                <a:sym typeface="Times New Roman"/>
              </a:rPr>
              <a:t> (</a:t>
            </a:r>
            <a:r>
              <a:rPr lang="en" sz="1200">
                <a:solidFill>
                  <a:srgbClr val="999999"/>
                </a:solidFill>
                <a:latin typeface="Times New Roman"/>
                <a:ea typeface="Times New Roman"/>
                <a:cs typeface="Times New Roman"/>
                <a:sym typeface="Times New Roman"/>
              </a:rPr>
              <a:t>prednisolon</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After the surgery </a:t>
            </a:r>
            <a:r>
              <a:rPr lang="en" sz="1200">
                <a:solidFill>
                  <a:srgbClr val="999999"/>
                </a:solidFill>
                <a:latin typeface="Times New Roman"/>
                <a:ea typeface="Times New Roman"/>
                <a:cs typeface="Times New Roman"/>
                <a:sym typeface="Times New Roman"/>
              </a:rPr>
              <a:t>glucosteroid</a:t>
            </a:r>
            <a:r>
              <a:rPr lang="en" sz="1200">
                <a:solidFill>
                  <a:srgbClr val="999999"/>
                </a:solidFill>
                <a:latin typeface="Times New Roman"/>
                <a:ea typeface="Times New Roman"/>
                <a:cs typeface="Times New Roman"/>
                <a:sym typeface="Times New Roman"/>
              </a:rPr>
              <a:t> will not increase due to over feedback.</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You should give them glucosteroid (stress dose) or they will develop hypotension.</a:t>
            </a:r>
            <a:endParaRPr sz="1200">
              <a:solidFill>
                <a:srgbClr val="999999"/>
              </a:solidFill>
              <a:latin typeface="Times New Roman"/>
              <a:ea typeface="Times New Roman"/>
              <a:cs typeface="Times New Roman"/>
              <a:sym typeface="Times New Roman"/>
            </a:endParaRPr>
          </a:p>
        </p:txBody>
      </p:sp>
      <p:pic>
        <p:nvPicPr>
          <p:cNvPr id="594" name="Google Shape;594;p38"/>
          <p:cNvPicPr preferRelativeResize="0"/>
          <p:nvPr/>
        </p:nvPicPr>
        <p:blipFill>
          <a:blip r:embed="rId3">
            <a:alphaModFix/>
          </a:blip>
          <a:stretch>
            <a:fillRect/>
          </a:stretch>
        </p:blipFill>
        <p:spPr>
          <a:xfrm>
            <a:off x="495350" y="3114238"/>
            <a:ext cx="2034600" cy="2126475"/>
          </a:xfrm>
          <a:prstGeom prst="rect">
            <a:avLst/>
          </a:prstGeom>
          <a:noFill/>
          <a:ln>
            <a:noFill/>
          </a:ln>
        </p:spPr>
      </p:pic>
      <p:sp>
        <p:nvSpPr>
          <p:cNvPr id="595" name="Google Shape;595;p38"/>
          <p:cNvSpPr txBox="1"/>
          <p:nvPr/>
        </p:nvSpPr>
        <p:spPr>
          <a:xfrm>
            <a:off x="2512585" y="3645575"/>
            <a:ext cx="3673800" cy="1063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the patient is taking 20 mg/day of steroids then they need the stress dose before surgery.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Remember that steroids affects the healing </a:t>
            </a:r>
            <a:r>
              <a:rPr lang="en" sz="1200">
                <a:solidFill>
                  <a:srgbClr val="999999"/>
                </a:solidFill>
                <a:latin typeface="Times New Roman"/>
                <a:ea typeface="Times New Roman"/>
                <a:cs typeface="Times New Roman"/>
                <a:sym typeface="Times New Roman"/>
              </a:rPr>
              <a:t>process</a:t>
            </a:r>
            <a:r>
              <a:rPr lang="en" sz="1200">
                <a:solidFill>
                  <a:srgbClr val="999999"/>
                </a:solidFill>
                <a:latin typeface="Times New Roman"/>
                <a:ea typeface="Times New Roman"/>
                <a:cs typeface="Times New Roman"/>
                <a:sym typeface="Times New Roman"/>
              </a:rPr>
              <a:t> and </a:t>
            </a:r>
            <a:r>
              <a:rPr lang="en" sz="1200">
                <a:solidFill>
                  <a:srgbClr val="999999"/>
                </a:solidFill>
                <a:latin typeface="Times New Roman"/>
                <a:ea typeface="Times New Roman"/>
                <a:cs typeface="Times New Roman"/>
                <a:sym typeface="Times New Roman"/>
              </a:rPr>
              <a:t>increase</a:t>
            </a:r>
            <a:r>
              <a:rPr lang="en" sz="1200">
                <a:solidFill>
                  <a:srgbClr val="999999"/>
                </a:solidFill>
                <a:latin typeface="Times New Roman"/>
                <a:ea typeface="Times New Roman"/>
                <a:cs typeface="Times New Roman"/>
                <a:sym typeface="Times New Roman"/>
              </a:rPr>
              <a:t> infections.</a:t>
            </a:r>
            <a:endParaRPr sz="1200">
              <a:solidFill>
                <a:srgbClr val="999999"/>
              </a:solidFill>
              <a:latin typeface="Times New Roman"/>
              <a:ea typeface="Times New Roman"/>
              <a:cs typeface="Times New Roman"/>
              <a:sym typeface="Times New Roman"/>
            </a:endParaRPr>
          </a:p>
        </p:txBody>
      </p:sp>
      <p:sp>
        <p:nvSpPr>
          <p:cNvPr id="596" name="Google Shape;596;p38"/>
          <p:cNvSpPr txBox="1"/>
          <p:nvPr/>
        </p:nvSpPr>
        <p:spPr>
          <a:xfrm>
            <a:off x="140948" y="5253571"/>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Glucocorticoid Therapy</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597" name="Google Shape;597;p38"/>
          <p:cNvSpPr txBox="1"/>
          <p:nvPr/>
        </p:nvSpPr>
        <p:spPr>
          <a:xfrm>
            <a:off x="163552" y="5581388"/>
            <a:ext cx="3270900" cy="674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Increased susceptibility to infection.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Impaired tissue healing.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Abnormalities of glucose metabolism.</a:t>
            </a:r>
            <a:endParaRPr sz="1200">
              <a:latin typeface="Times New Roman"/>
              <a:ea typeface="Times New Roman"/>
              <a:cs typeface="Times New Roman"/>
              <a:sym typeface="Times New Roman"/>
            </a:endParaRPr>
          </a:p>
        </p:txBody>
      </p:sp>
      <p:sp>
        <p:nvSpPr>
          <p:cNvPr id="598" name="Google Shape;598;p38"/>
          <p:cNvSpPr txBox="1"/>
          <p:nvPr/>
        </p:nvSpPr>
        <p:spPr>
          <a:xfrm>
            <a:off x="140950" y="6288565"/>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When?</a:t>
            </a:r>
            <a:endParaRPr>
              <a:solidFill>
                <a:schemeClr val="accent6"/>
              </a:solidFill>
              <a:latin typeface="Times New Roman"/>
              <a:ea typeface="Times New Roman"/>
              <a:cs typeface="Times New Roman"/>
              <a:sym typeface="Times New Roman"/>
            </a:endParaRPr>
          </a:p>
        </p:txBody>
      </p:sp>
      <p:sp>
        <p:nvSpPr>
          <p:cNvPr id="599" name="Google Shape;599;p38"/>
          <p:cNvSpPr txBox="1"/>
          <p:nvPr/>
        </p:nvSpPr>
        <p:spPr>
          <a:xfrm>
            <a:off x="140950" y="6509207"/>
            <a:ext cx="5604000" cy="4347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prednisone-equivalent dose of </a:t>
            </a:r>
            <a:r>
              <a:rPr b="1" lang="en" sz="1200">
                <a:latin typeface="Times New Roman"/>
                <a:ea typeface="Times New Roman"/>
                <a:cs typeface="Times New Roman"/>
                <a:sym typeface="Times New Roman"/>
              </a:rPr>
              <a:t>20 mg/day</a:t>
            </a:r>
            <a:r>
              <a:rPr lang="en" sz="1200">
                <a:latin typeface="Times New Roman"/>
                <a:ea typeface="Times New Roman"/>
                <a:cs typeface="Times New Roman"/>
                <a:sym typeface="Times New Roman"/>
              </a:rPr>
              <a:t> for at least 3 weeks.</a:t>
            </a:r>
            <a:endParaRPr sz="1200">
              <a:latin typeface="Times New Roman"/>
              <a:ea typeface="Times New Roman"/>
              <a:cs typeface="Times New Roman"/>
              <a:sym typeface="Times New Roman"/>
            </a:endParaRPr>
          </a:p>
        </p:txBody>
      </p:sp>
      <p:sp>
        <p:nvSpPr>
          <p:cNvPr id="600" name="Google Shape;600;p38"/>
          <p:cNvSpPr txBox="1"/>
          <p:nvPr/>
        </p:nvSpPr>
        <p:spPr>
          <a:xfrm>
            <a:off x="140948" y="6943897"/>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How</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pic>
        <p:nvPicPr>
          <p:cNvPr id="601" name="Google Shape;601;p38"/>
          <p:cNvPicPr preferRelativeResize="0"/>
          <p:nvPr/>
        </p:nvPicPr>
        <p:blipFill>
          <a:blip r:embed="rId4">
            <a:alphaModFix/>
          </a:blip>
          <a:stretch>
            <a:fillRect/>
          </a:stretch>
        </p:blipFill>
        <p:spPr>
          <a:xfrm>
            <a:off x="518101" y="7323575"/>
            <a:ext cx="4844351" cy="1517950"/>
          </a:xfrm>
          <a:prstGeom prst="rect">
            <a:avLst/>
          </a:prstGeom>
          <a:noFill/>
          <a:ln>
            <a:noFill/>
          </a:ln>
        </p:spPr>
      </p:pic>
      <p:sp>
        <p:nvSpPr>
          <p:cNvPr id="602" name="Google Shape;602;p38"/>
          <p:cNvSpPr txBox="1"/>
          <p:nvPr/>
        </p:nvSpPr>
        <p:spPr>
          <a:xfrm>
            <a:off x="616977" y="1584475"/>
            <a:ext cx="2485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603" name="Google Shape;603;p38"/>
          <p:cNvSpPr txBox="1"/>
          <p:nvPr/>
        </p:nvSpPr>
        <p:spPr>
          <a:xfrm>
            <a:off x="152400" y="16002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4- Adrenal Insufficiency:</a:t>
            </a:r>
            <a:endParaRPr sz="1600">
              <a:solidFill>
                <a:schemeClr val="accent3"/>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9"/>
          <p:cNvSpPr txBox="1"/>
          <p:nvPr/>
        </p:nvSpPr>
        <p:spPr>
          <a:xfrm>
            <a:off x="337650" y="984145"/>
            <a:ext cx="5604000" cy="299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Surgeons do not like to operate on pregnant women but sometimes they have to.</a:t>
            </a:r>
            <a:endParaRPr sz="1200">
              <a:solidFill>
                <a:srgbClr val="999999"/>
              </a:solidFill>
              <a:latin typeface="Times New Roman"/>
              <a:ea typeface="Times New Roman"/>
              <a:cs typeface="Times New Roman"/>
              <a:sym typeface="Times New Roman"/>
            </a:endParaRPr>
          </a:p>
        </p:txBody>
      </p:sp>
      <p:pic>
        <p:nvPicPr>
          <p:cNvPr id="609" name="Google Shape;609;p39"/>
          <p:cNvPicPr preferRelativeResize="0"/>
          <p:nvPr/>
        </p:nvPicPr>
        <p:blipFill>
          <a:blip r:embed="rId3">
            <a:alphaModFix/>
          </a:blip>
          <a:stretch>
            <a:fillRect/>
          </a:stretch>
        </p:blipFill>
        <p:spPr>
          <a:xfrm>
            <a:off x="598938" y="1451500"/>
            <a:ext cx="5081423" cy="2513500"/>
          </a:xfrm>
          <a:prstGeom prst="rect">
            <a:avLst/>
          </a:prstGeom>
          <a:noFill/>
          <a:ln>
            <a:noFill/>
          </a:ln>
        </p:spPr>
      </p:pic>
      <p:sp>
        <p:nvSpPr>
          <p:cNvPr id="610" name="Google Shape;610;p39"/>
          <p:cNvSpPr txBox="1"/>
          <p:nvPr/>
        </p:nvSpPr>
        <p:spPr>
          <a:xfrm>
            <a:off x="128096" y="4132938"/>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Changes in Pregnancy</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p:txBody>
      </p:sp>
      <p:sp>
        <p:nvSpPr>
          <p:cNvPr id="611" name="Google Shape;611;p39"/>
          <p:cNvSpPr txBox="1"/>
          <p:nvPr/>
        </p:nvSpPr>
        <p:spPr>
          <a:xfrm>
            <a:off x="78450" y="4529250"/>
            <a:ext cx="6122400" cy="20703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b="1" lang="en" sz="1200">
                <a:latin typeface="Times New Roman"/>
                <a:ea typeface="Times New Roman"/>
                <a:cs typeface="Times New Roman"/>
                <a:sym typeface="Times New Roman"/>
              </a:rPr>
              <a:t>Increase risk of DVT</a:t>
            </a:r>
            <a:r>
              <a:rPr lang="en" sz="1200">
                <a:latin typeface="Times New Roman"/>
                <a:ea typeface="Times New Roman"/>
                <a:cs typeface="Times New Roman"/>
                <a:sym typeface="Times New Roman"/>
              </a:rPr>
              <a:t>. </a:t>
            </a:r>
            <a:r>
              <a:rPr lang="en" sz="1200">
                <a:solidFill>
                  <a:srgbClr val="999999"/>
                </a:solidFill>
                <a:latin typeface="Times New Roman"/>
                <a:ea typeface="Times New Roman"/>
                <a:cs typeface="Times New Roman"/>
                <a:sym typeface="Times New Roman"/>
              </a:rPr>
              <a:t>(Venous insufficiency)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Uterus alter visceral location &gt; change pain pattern.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Heart rate, stroke volume, Erythrocyte volume and plasma volume are increased &gt; can </a:t>
            </a:r>
            <a:r>
              <a:rPr b="1" lang="en" sz="1200">
                <a:latin typeface="Times New Roman"/>
                <a:ea typeface="Times New Roman"/>
                <a:cs typeface="Times New Roman"/>
                <a:sym typeface="Times New Roman"/>
              </a:rPr>
              <a:t>mask blood loss or delay the classic presentation of hypovolemia.</a:t>
            </a:r>
            <a:endParaRPr b="1"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Leukocytosis &gt; reduces the utility of this laboratory test.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Respiratory rate and tidal volume are increased &gt; lowers the arterial partial pressure of carbon dioxide.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Reduction in functional residual capacity and residual volume imposed by the restriction of diaphragmatic motion &gt;  potential for atelectasis and other pulmonary complications is increased.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Increase Gastric acid production and delay in gastric emptying &gt; Nausea and vomiting</a:t>
            </a:r>
            <a:endParaRPr sz="1200">
              <a:latin typeface="Times New Roman"/>
              <a:ea typeface="Times New Roman"/>
              <a:cs typeface="Times New Roman"/>
              <a:sym typeface="Times New Roman"/>
            </a:endParaRPr>
          </a:p>
        </p:txBody>
      </p:sp>
      <p:sp>
        <p:nvSpPr>
          <p:cNvPr id="612" name="Google Shape;612;p39"/>
          <p:cNvSpPr txBox="1"/>
          <p:nvPr/>
        </p:nvSpPr>
        <p:spPr>
          <a:xfrm>
            <a:off x="128096" y="6725693"/>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Timing:</a:t>
            </a:r>
            <a:endParaRPr>
              <a:solidFill>
                <a:schemeClr val="accent6"/>
              </a:solidFill>
              <a:latin typeface="Times New Roman"/>
              <a:ea typeface="Times New Roman"/>
              <a:cs typeface="Times New Roman"/>
              <a:sym typeface="Times New Roman"/>
            </a:endParaRPr>
          </a:p>
        </p:txBody>
      </p:sp>
      <p:sp>
        <p:nvSpPr>
          <p:cNvPr id="613" name="Google Shape;613;p39"/>
          <p:cNvSpPr txBox="1"/>
          <p:nvPr/>
        </p:nvSpPr>
        <p:spPr>
          <a:xfrm>
            <a:off x="78450" y="7030024"/>
            <a:ext cx="6122400" cy="9717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Avoid a surgical procedure.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If surgery is necessary &gt; second trimester. </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Best timing for less abortions.</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Most common surgeries done are LAP choly and appendicitis.</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elective then delay it.</a:t>
            </a:r>
            <a:endParaRPr sz="1200">
              <a:solidFill>
                <a:srgbClr val="999999"/>
              </a:solidFill>
              <a:latin typeface="Times New Roman"/>
              <a:ea typeface="Times New Roman"/>
              <a:cs typeface="Times New Roman"/>
              <a:sym typeface="Times New Roman"/>
            </a:endParaRPr>
          </a:p>
        </p:txBody>
      </p:sp>
      <p:sp>
        <p:nvSpPr>
          <p:cNvPr id="614" name="Google Shape;614;p39"/>
          <p:cNvSpPr txBox="1"/>
          <p:nvPr/>
        </p:nvSpPr>
        <p:spPr>
          <a:xfrm>
            <a:off x="581476" y="185025"/>
            <a:ext cx="152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615" name="Google Shape;615;p39"/>
          <p:cNvSpPr txBox="1"/>
          <p:nvPr/>
        </p:nvSpPr>
        <p:spPr>
          <a:xfrm>
            <a:off x="457200" y="4572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3"/>
                </a:solidFill>
                <a:latin typeface="Times New Roman"/>
                <a:ea typeface="Times New Roman"/>
                <a:cs typeface="Times New Roman"/>
                <a:sym typeface="Times New Roman"/>
              </a:rPr>
              <a:t>5- Pregnancy:</a:t>
            </a:r>
            <a:endParaRPr sz="1600">
              <a:solidFill>
                <a:schemeClr val="accent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