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9000000" cx="6480000"/>
  <p:notesSz cx="6858000" cy="9144000"/>
  <p:embeddedFontLst>
    <p:embeddedFont>
      <p:font typeface="Caveat"/>
      <p:regular r:id="rId19"/>
      <p:bold r:id="rId20"/>
    </p:embeddedFont>
    <p:embeddedFont>
      <p:font typeface="Rochester"/>
      <p:regular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bold.fntdata"/><Relationship Id="rId22" Type="http://schemas.openxmlformats.org/officeDocument/2006/relationships/font" Target="fonts/OpenSans-regular.fntdata"/><Relationship Id="rId21" Type="http://schemas.openxmlformats.org/officeDocument/2006/relationships/font" Target="fonts/Rochester-regular.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70da969478faacdb_2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70da969478faacdb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033d4b239d_0_5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033d4b239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0453c3d795_1_51: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0453c3d795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58aee4a858b609fa_1: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58aee4a858b609fa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033d4b239d_0_53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033d4b239d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70da969478faacdb_5: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70da969478faacdb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70da969478faacdb_1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70da969478faacdb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033d4b239d_0_5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033d4b239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8176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latin typeface="Comic Sans MS"/>
                <a:ea typeface="Comic Sans MS"/>
                <a:cs typeface="Comic Sans MS"/>
                <a:sym typeface="Comic Sans MS"/>
              </a:rPr>
              <a:t>Surgical complications</a:t>
            </a:r>
            <a:endParaRPr sz="39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3996" y="6969750"/>
            <a:ext cx="47769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Reham alhalabi </a:t>
            </a:r>
            <a:endParaRPr>
              <a:latin typeface="Georgia"/>
              <a:ea typeface="Georgia"/>
              <a:cs typeface="Georgia"/>
              <a:sym typeface="Georgia"/>
            </a:endParaRPr>
          </a:p>
          <a:p>
            <a:pPr indent="0" lvl="0" marL="0" rtl="0" algn="l">
              <a:spcBef>
                <a:spcPts val="0"/>
              </a:spcBef>
              <a:spcAft>
                <a:spcPts val="0"/>
              </a:spcAft>
              <a:buNone/>
            </a:pPr>
            <a:r>
              <a:rPr lang="en">
                <a:latin typeface="Georgia"/>
                <a:ea typeface="Georgia"/>
                <a:cs typeface="Georgia"/>
                <a:sym typeface="Georgia"/>
              </a:rPr>
              <a:t>                               Khulood Alwehaibi</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0"/>
          <p:cNvSpPr txBox="1"/>
          <p:nvPr>
            <p:ph idx="1" type="body"/>
          </p:nvPr>
        </p:nvSpPr>
        <p:spPr>
          <a:xfrm>
            <a:off x="505350" y="891300"/>
            <a:ext cx="5469300" cy="72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Deep venous thrombosis (DVT)</a:t>
            </a:r>
            <a:endParaRPr sz="1400">
              <a:solidFill>
                <a:schemeClr val="accent6"/>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pathogenesis of venous thrombosis involves stasis, increased blood coagulability and damage to the blood vessel wall (Virchow’s triad).</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incidence of DVT varies with the type of operation and the associated risk factors, which include</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Increasing age</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Obesity</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prolonged operations</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pelvic and hip surgery</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malignant disease</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previous DVT or PE</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varicose veins</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Pregnancy</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use of the oral contraceptive pil</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b="1" lang="en" sz="1200">
                <a:solidFill>
                  <a:srgbClr val="000000"/>
                </a:solidFill>
                <a:latin typeface="Times New Roman"/>
                <a:ea typeface="Times New Roman"/>
                <a:cs typeface="Times New Roman"/>
                <a:sym typeface="Times New Roman"/>
              </a:rPr>
              <a:t>Measures to prevent DVT include:</a:t>
            </a:r>
            <a:endParaRPr b="1" sz="1200">
              <a:solidFill>
                <a:srgbClr val="000000"/>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taking care to avoid prolonged compression of the leg veins during and after the operation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use of graded compression support stockings (TED stockings)</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mechanical or electrical compression of the calf muscles during surgery</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low-molecular-weight heparin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DVT is frequently asymptomatic, but may present with a painful, tender swollen calf.</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It may be the cause of a postoperative fever.</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Duplex ultrasonography is now the investigation of choice for diagnosing DVT.</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Treatment with anticoagulation: LMWH, Heparin, warfarin, ….etc</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Heparin dose depends on weight, Fat need 3 doses normal need 2</a:t>
            </a:r>
            <a:endParaRPr sz="1200">
              <a:solidFill>
                <a:srgbClr val="999999"/>
              </a:solidFill>
              <a:latin typeface="Times New Roman"/>
              <a:ea typeface="Times New Roman"/>
              <a:cs typeface="Times New Roman"/>
              <a:sym typeface="Times New Roman"/>
            </a:endParaRPr>
          </a:p>
          <a:p>
            <a:pPr indent="-311150" lvl="0" marL="457200" rtl="0" algn="l">
              <a:spcBef>
                <a:spcPts val="0"/>
              </a:spcBef>
              <a:spcAft>
                <a:spcPts val="0"/>
              </a:spcAft>
              <a:buClr>
                <a:srgbClr val="6AA84F"/>
              </a:buClr>
              <a:buSzPts val="1300"/>
              <a:buFont typeface="Times New Roman"/>
              <a:buChar char="-"/>
            </a:pPr>
            <a:r>
              <a:rPr lang="en" sz="1200">
                <a:solidFill>
                  <a:srgbClr val="6AA84F"/>
                </a:solidFill>
                <a:latin typeface="Times New Roman"/>
                <a:ea typeface="Times New Roman"/>
                <a:cs typeface="Times New Roman"/>
                <a:sym typeface="Times New Roman"/>
              </a:rPr>
              <a:t>Post operatively depending on the pre operative risk you’ll continue prophylaxis , Certain procedures you give them up to 21 days and certain procedure you don’t need to</a:t>
            </a:r>
            <a:endParaRPr sz="1200">
              <a:solidFill>
                <a:srgbClr val="6AA84F"/>
              </a:solidFill>
              <a:latin typeface="Times New Roman"/>
              <a:ea typeface="Times New Roman"/>
              <a:cs typeface="Times New Roman"/>
              <a:sym typeface="Times New Roman"/>
            </a:endParaRPr>
          </a:p>
        </p:txBody>
      </p:sp>
      <p:sp>
        <p:nvSpPr>
          <p:cNvPr id="556" name="Google Shape;556;p40"/>
          <p:cNvSpPr txBox="1"/>
          <p:nvPr/>
        </p:nvSpPr>
        <p:spPr>
          <a:xfrm>
            <a:off x="1456800" y="389100"/>
            <a:ext cx="3566400" cy="50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300"/>
              </a:spcAft>
              <a:buNone/>
            </a:pPr>
            <a:r>
              <a:rPr lang="en" sz="1800">
                <a:solidFill>
                  <a:schemeClr val="dk1"/>
                </a:solidFill>
                <a:latin typeface="Times New Roman"/>
                <a:ea typeface="Times New Roman"/>
                <a:cs typeface="Times New Roman"/>
                <a:sym typeface="Times New Roman"/>
              </a:rPr>
              <a:t>Venous Thromboembolic Events</a:t>
            </a:r>
            <a:endParaRPr sz="1800">
              <a:solidFill>
                <a:schemeClr val="dk1"/>
              </a:solidFill>
              <a:latin typeface="Times New Roman"/>
              <a:ea typeface="Times New Roman"/>
              <a:cs typeface="Times New Roman"/>
              <a:sym typeface="Times New Roman"/>
            </a:endParaRPr>
          </a:p>
        </p:txBody>
      </p:sp>
      <p:sp>
        <p:nvSpPr>
          <p:cNvPr id="557" name="Google Shape;557;p40"/>
          <p:cNvSpPr/>
          <p:nvPr/>
        </p:nvSpPr>
        <p:spPr>
          <a:xfrm>
            <a:off x="596250" y="7745125"/>
            <a:ext cx="5378400" cy="10233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1200">
                <a:solidFill>
                  <a:srgbClr val="CC0000"/>
                </a:solidFill>
                <a:latin typeface="Times New Roman"/>
                <a:ea typeface="Times New Roman"/>
                <a:cs typeface="Times New Roman"/>
                <a:sym typeface="Times New Roman"/>
              </a:rPr>
              <a:t>100% exam question:</a:t>
            </a:r>
            <a:endParaRPr b="1"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What is  the difference between heparin and LMWH ?</a:t>
            </a:r>
            <a:endParaRPr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Regular Heparin has a reversal agent </a:t>
            </a:r>
            <a:endParaRPr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CC0000"/>
                </a:solidFill>
                <a:latin typeface="Times New Roman"/>
                <a:ea typeface="Times New Roman"/>
                <a:cs typeface="Times New Roman"/>
                <a:sym typeface="Times New Roman"/>
              </a:rPr>
              <a:t>Let’s say we need to anticoagulate someone who has risk of bleeding we use heparin because  it’s reversible</a:t>
            </a:r>
            <a:endParaRPr b="1" sz="1200">
              <a:solidFill>
                <a:srgbClr val="CC0000"/>
              </a:solidFill>
              <a:latin typeface="Times New Roman"/>
              <a:ea typeface="Times New Roman"/>
              <a:cs typeface="Times New Roman"/>
              <a:sym typeface="Times New Roman"/>
            </a:endParaRPr>
          </a:p>
        </p:txBody>
      </p:sp>
      <p:pic>
        <p:nvPicPr>
          <p:cNvPr id="558" name="Google Shape;558;p40"/>
          <p:cNvPicPr preferRelativeResize="0"/>
          <p:nvPr/>
        </p:nvPicPr>
        <p:blipFill>
          <a:blip r:embed="rId3">
            <a:alphaModFix/>
          </a:blip>
          <a:stretch>
            <a:fillRect/>
          </a:stretch>
        </p:blipFill>
        <p:spPr>
          <a:xfrm rot="2209883">
            <a:off x="5633812" y="7308285"/>
            <a:ext cx="668605" cy="815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1"/>
          <p:cNvSpPr txBox="1"/>
          <p:nvPr>
            <p:ph idx="1" type="body"/>
          </p:nvPr>
        </p:nvSpPr>
        <p:spPr>
          <a:xfrm>
            <a:off x="505350" y="891300"/>
            <a:ext cx="5469300" cy="72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Pulmonary embolism</a:t>
            </a:r>
            <a:endParaRPr sz="1400">
              <a:solidFill>
                <a:schemeClr val="accent6"/>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Symptoms of pulmonary embolism include:</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Chest pain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Dyspnea</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Cough</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Palpitation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Hemoptysis</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Diagnosis usually with CT Angiography of the chest</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Treatment: Anticoagulation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In case of massive PE fibrinolytic agents such as streptokinase can be used</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In extreme cases thrombectomy can be performed</a:t>
            </a:r>
            <a:endParaRPr sz="1200">
              <a:solidFill>
                <a:srgbClr val="000000"/>
              </a:solidFill>
              <a:latin typeface="Times New Roman"/>
              <a:ea typeface="Times New Roman"/>
              <a:cs typeface="Times New Roman"/>
              <a:sym typeface="Times New Roman"/>
            </a:endParaRPr>
          </a:p>
        </p:txBody>
      </p:sp>
      <p:sp>
        <p:nvSpPr>
          <p:cNvPr id="564" name="Google Shape;564;p41"/>
          <p:cNvSpPr txBox="1"/>
          <p:nvPr/>
        </p:nvSpPr>
        <p:spPr>
          <a:xfrm>
            <a:off x="1337399" y="484002"/>
            <a:ext cx="3805200" cy="50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300"/>
              </a:spcAft>
              <a:buNone/>
            </a:pPr>
            <a:r>
              <a:rPr lang="en" sz="1800">
                <a:solidFill>
                  <a:schemeClr val="dk1"/>
                </a:solidFill>
                <a:latin typeface="Times New Roman"/>
                <a:ea typeface="Times New Roman"/>
                <a:cs typeface="Times New Roman"/>
                <a:sym typeface="Times New Roman"/>
              </a:rPr>
              <a:t>Venous Thromboembolic Events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2"/>
          <p:cNvSpPr txBox="1"/>
          <p:nvPr>
            <p:ph idx="1" type="body"/>
          </p:nvPr>
        </p:nvSpPr>
        <p:spPr>
          <a:xfrm>
            <a:off x="403588" y="453430"/>
            <a:ext cx="5469300" cy="727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Wound Infection</a:t>
            </a:r>
            <a:endParaRPr sz="1400">
              <a:solidFill>
                <a:schemeClr val="accent6"/>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Wound infection is the most common complication in surgery.</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incidence varies from less than 1% in clean operations ( </a:t>
            </a:r>
            <a:r>
              <a:rPr lang="en" sz="1200">
                <a:solidFill>
                  <a:srgbClr val="999999"/>
                </a:solidFill>
                <a:latin typeface="Times New Roman"/>
                <a:ea typeface="Times New Roman"/>
                <a:cs typeface="Times New Roman"/>
                <a:sym typeface="Times New Roman"/>
              </a:rPr>
              <a:t>Lipoma, thyroid)</a:t>
            </a:r>
            <a:r>
              <a:rPr lang="en" sz="1200">
                <a:solidFill>
                  <a:srgbClr val="000000"/>
                </a:solidFill>
                <a:latin typeface="Times New Roman"/>
                <a:ea typeface="Times New Roman"/>
                <a:cs typeface="Times New Roman"/>
                <a:sym typeface="Times New Roman"/>
              </a:rPr>
              <a:t> to 20–30% in dirty cases.</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Subcutaneous haematoma is a common prelude to a wound infection, and large haematomas may require evacuation.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onset is usually within 7 days of operation.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If a wound becomes infected, it may be necessary to remove one or more sutures or staples prematurely to allow the egress of infected material.</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wound is then allowed to heal by secondary intention.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Antibiotics are only required if there is evidence of associated cellulitis or septicaemia.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Any abscess need drainage, if hard to access only Abx, Anything more than 5 cm you </a:t>
            </a:r>
            <a:r>
              <a:rPr lang="en" sz="1200">
                <a:solidFill>
                  <a:srgbClr val="999999"/>
                </a:solidFill>
                <a:latin typeface="Times New Roman"/>
                <a:ea typeface="Times New Roman"/>
                <a:cs typeface="Times New Roman"/>
                <a:sym typeface="Times New Roman"/>
              </a:rPr>
              <a:t>have</a:t>
            </a:r>
            <a:r>
              <a:rPr lang="en" sz="1200">
                <a:solidFill>
                  <a:srgbClr val="999999"/>
                </a:solidFill>
                <a:latin typeface="Times New Roman"/>
                <a:ea typeface="Times New Roman"/>
                <a:cs typeface="Times New Roman"/>
                <a:sym typeface="Times New Roman"/>
              </a:rPr>
              <a:t> to drain</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Ingrown </a:t>
            </a:r>
            <a:r>
              <a:rPr lang="en" sz="1200">
                <a:solidFill>
                  <a:srgbClr val="999999"/>
                </a:solidFill>
                <a:latin typeface="Times New Roman"/>
                <a:ea typeface="Times New Roman"/>
                <a:cs typeface="Times New Roman"/>
                <a:sym typeface="Times New Roman"/>
              </a:rPr>
              <a:t>toenail</a:t>
            </a:r>
            <a:r>
              <a:rPr lang="en" sz="1200">
                <a:solidFill>
                  <a:srgbClr val="999999"/>
                </a:solidFill>
                <a:latin typeface="Times New Roman"/>
                <a:ea typeface="Times New Roman"/>
                <a:cs typeface="Times New Roman"/>
                <a:sym typeface="Times New Roman"/>
              </a:rPr>
              <a:t> just drain no need for Abx</a:t>
            </a:r>
            <a:endParaRPr sz="1200">
              <a:solidFill>
                <a:srgbClr val="999999"/>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999999"/>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Wound Dehiscence</a:t>
            </a:r>
            <a:endParaRPr sz="1400">
              <a:solidFill>
                <a:schemeClr val="accent6"/>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incidence of abdominal wound dehiscence should be less than 1%.</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Wound dehiscence may be partial (deep layers only) or complete (all layers, including skin). </a:t>
            </a:r>
            <a:r>
              <a:rPr lang="en" sz="1200">
                <a:solidFill>
                  <a:srgbClr val="999999"/>
                </a:solidFill>
                <a:latin typeface="Times New Roman"/>
                <a:ea typeface="Times New Roman"/>
                <a:cs typeface="Times New Roman"/>
                <a:sym typeface="Times New Roman"/>
              </a:rPr>
              <a:t>If bowel comes out It is surgical emergency</a:t>
            </a:r>
            <a:endParaRPr sz="1200">
              <a:solidFill>
                <a:srgbClr val="999999"/>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A serosanguinous discharge is characteristic of partial wound dehiscence.</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extrusion of abdominal viscera through a complete abdominal wound dehiscence is known as evisceration.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Risk factors include obesity, smoking, respiratory disease, obstructive jaundice, nutritional deficiencies, renal failure, malignancy, diabetes and steroid therapy; however, the most important causes are poor surgical technique, persistently increased intra-abdominal pressure, and local tissue necrosis due to infection.</a:t>
            </a:r>
            <a:endParaRPr sz="1200">
              <a:solidFill>
                <a:srgbClr val="000000"/>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wound should be re-sutured under general anesthesia.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Skin intact but fascia is dehiscenced, you can wait and treat it later like hernia</a:t>
            </a:r>
            <a:endParaRPr sz="1200">
              <a:solidFill>
                <a:srgbClr val="999999"/>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70" name="Google Shape;570;p42"/>
          <p:cNvPicPr preferRelativeResize="0"/>
          <p:nvPr/>
        </p:nvPicPr>
        <p:blipFill>
          <a:blip r:embed="rId3">
            <a:alphaModFix/>
          </a:blip>
          <a:stretch>
            <a:fillRect/>
          </a:stretch>
        </p:blipFill>
        <p:spPr>
          <a:xfrm flipH="1">
            <a:off x="1740001" y="7082970"/>
            <a:ext cx="2226649" cy="1730351"/>
          </a:xfrm>
          <a:prstGeom prst="rect">
            <a:avLst/>
          </a:prstGeom>
          <a:noFill/>
          <a:ln>
            <a:noFill/>
          </a:ln>
        </p:spPr>
      </p:pic>
      <p:sp>
        <p:nvSpPr>
          <p:cNvPr id="571" name="Google Shape;571;p42"/>
          <p:cNvSpPr txBox="1"/>
          <p:nvPr/>
        </p:nvSpPr>
        <p:spPr>
          <a:xfrm>
            <a:off x="1740000" y="453436"/>
            <a:ext cx="3000000" cy="50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300"/>
              </a:spcAft>
              <a:buNone/>
            </a:pPr>
            <a:r>
              <a:rPr lang="en" sz="1800">
                <a:solidFill>
                  <a:schemeClr val="dk1"/>
                </a:solidFill>
                <a:latin typeface="Times New Roman"/>
                <a:ea typeface="Times New Roman"/>
                <a:cs typeface="Times New Roman"/>
                <a:sym typeface="Times New Roman"/>
              </a:rPr>
              <a:t>Wound Complications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43"/>
          <p:cNvPicPr preferRelativeResize="0"/>
          <p:nvPr/>
        </p:nvPicPr>
        <p:blipFill>
          <a:blip r:embed="rId3">
            <a:alphaModFix/>
          </a:blip>
          <a:stretch>
            <a:fillRect/>
          </a:stretch>
        </p:blipFill>
        <p:spPr>
          <a:xfrm>
            <a:off x="137025" y="1675525"/>
            <a:ext cx="6217624" cy="2403999"/>
          </a:xfrm>
          <a:prstGeom prst="rect">
            <a:avLst/>
          </a:prstGeom>
          <a:noFill/>
          <a:ln>
            <a:noFill/>
          </a:ln>
        </p:spPr>
      </p:pic>
      <p:sp>
        <p:nvSpPr>
          <p:cNvPr id="577" name="Google Shape;577;p43"/>
          <p:cNvSpPr txBox="1"/>
          <p:nvPr/>
        </p:nvSpPr>
        <p:spPr>
          <a:xfrm>
            <a:off x="647995" y="948991"/>
            <a:ext cx="5184000" cy="6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99999"/>
                </a:solidFill>
                <a:latin typeface="Times New Roman"/>
                <a:ea typeface="Times New Roman"/>
                <a:cs typeface="Times New Roman"/>
                <a:sym typeface="Times New Roman"/>
              </a:rPr>
              <a:t>Extra </a:t>
            </a:r>
            <a:endParaRPr b="1" sz="2200">
              <a:solidFill>
                <a:srgbClr val="999999"/>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295424" y="450425"/>
            <a:ext cx="5901300" cy="94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Clr>
                <a:schemeClr val="accent6"/>
              </a:buClr>
              <a:buSzPts val="1400"/>
              <a:buFont typeface="Times New Roman"/>
              <a:buAutoNum type="arabicParenR"/>
            </a:pPr>
            <a:r>
              <a:rPr lang="en" sz="1400">
                <a:solidFill>
                  <a:schemeClr val="accent6"/>
                </a:solidFill>
                <a:latin typeface="Times New Roman"/>
                <a:ea typeface="Times New Roman"/>
                <a:cs typeface="Times New Roman"/>
                <a:sym typeface="Times New Roman"/>
              </a:rPr>
              <a:t>Postoperative Nausea and Vomiting </a:t>
            </a:r>
            <a:endParaRPr sz="1400">
              <a:solidFill>
                <a:schemeClr val="accent6"/>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Very common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Can be caused by surgery and/or anaesthesia</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Antiemetic can prove useful and can be considered prophylactically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Constant Nausea and Vomiting can be a sign of postoperative ileus or an underlying GI or infectious etiology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For few days ,  few episodes that’s fine , if its continuous you want to make sure there is no other underlying etiology such as paralytic ileus or underlying infection , so initially give them antiemetics and hydrate them afterwards you need to get CT or X-ray to rule out underlying etiology</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NGT tube whenever you see vomiting post op to avoid aspiration pneumonia</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N/V Happens in any surgery but very common after GI surgery</a:t>
            </a:r>
            <a:endParaRPr sz="1200">
              <a:solidFill>
                <a:srgbClr val="999999"/>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999999"/>
              </a:solidFill>
              <a:latin typeface="Times New Roman"/>
              <a:ea typeface="Times New Roman"/>
              <a:cs typeface="Times New Roman"/>
              <a:sym typeface="Times New Roman"/>
            </a:endParaRPr>
          </a:p>
          <a:p>
            <a:pPr indent="-317500" lvl="0" marL="457200" rtl="0" algn="l">
              <a:spcBef>
                <a:spcPts val="300"/>
              </a:spcBef>
              <a:spcAft>
                <a:spcPts val="0"/>
              </a:spcAft>
              <a:buClr>
                <a:schemeClr val="accent6"/>
              </a:buClr>
              <a:buSzPts val="1400"/>
              <a:buFont typeface="Times New Roman"/>
              <a:buAutoNum type="arabicParenR"/>
            </a:pPr>
            <a:r>
              <a:rPr lang="en" sz="1400">
                <a:solidFill>
                  <a:schemeClr val="accent6"/>
                </a:solidFill>
                <a:latin typeface="Times New Roman"/>
                <a:ea typeface="Times New Roman"/>
                <a:cs typeface="Times New Roman"/>
                <a:sym typeface="Times New Roman"/>
              </a:rPr>
              <a:t>Hiccups</a:t>
            </a:r>
            <a:endParaRPr sz="1400">
              <a:solidFill>
                <a:schemeClr val="accent6"/>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Usually, Transient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Can be caused by diaphragmatic irritation, gastric distension or metabolic causes such as renal failure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If no precipitating cause can be found, small doses of chlorpromazine may be helpful</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If persistent or delayed presentation, it can indicate an underlying problem (e.g. Abscess under the diaphragm)</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Most common causes you will see ; electrolyte imbalances or anything irritate the diaphragm ex; patient did sleeve gastrectomy when he has continuous hiccup make sure no abscess next to diaphragm</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999999"/>
                </a:solidFill>
                <a:latin typeface="Times New Roman"/>
                <a:ea typeface="Times New Roman"/>
                <a:cs typeface="Times New Roman"/>
                <a:sym typeface="Times New Roman"/>
              </a:rPr>
              <a:t>Constant Hiccups can be caused by sub-diaphragmatic Abscess</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999999"/>
                </a:solidFill>
                <a:latin typeface="Times New Roman"/>
                <a:ea typeface="Times New Roman"/>
                <a:cs typeface="Times New Roman"/>
                <a:sym typeface="Times New Roman"/>
              </a:rPr>
              <a:t>Ileus = gas distention of stomach = irritation to diaphragm = hiccup</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2 weeks post op, only hiccups think thoracic pathology or infection</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Splenectomy and sub-diaphragmatic hematoma, this could lead to pleural effusion which is a physiological reaction, if asymptomatic don’t do anything</a:t>
            </a:r>
            <a:endParaRPr sz="1200">
              <a:solidFill>
                <a:srgbClr val="999999"/>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999999"/>
              </a:solidFill>
              <a:latin typeface="Times New Roman"/>
              <a:ea typeface="Times New Roman"/>
              <a:cs typeface="Times New Roman"/>
              <a:sym typeface="Times New Roman"/>
            </a:endParaRPr>
          </a:p>
          <a:p>
            <a:pPr indent="-317500" lvl="0" marL="457200" rtl="0" algn="l">
              <a:spcBef>
                <a:spcPts val="300"/>
              </a:spcBef>
              <a:spcAft>
                <a:spcPts val="0"/>
              </a:spcAft>
              <a:buClr>
                <a:schemeClr val="accent6"/>
              </a:buClr>
              <a:buSzPts val="1400"/>
              <a:buFont typeface="Times New Roman"/>
              <a:buAutoNum type="arabicParenR"/>
            </a:pPr>
            <a:r>
              <a:rPr lang="en" sz="1400">
                <a:solidFill>
                  <a:schemeClr val="accent6"/>
                </a:solidFill>
                <a:latin typeface="Times New Roman"/>
                <a:ea typeface="Times New Roman"/>
                <a:cs typeface="Times New Roman"/>
                <a:sym typeface="Times New Roman"/>
              </a:rPr>
              <a:t>Ileus</a:t>
            </a:r>
            <a:endParaRPr sz="1400">
              <a:solidFill>
                <a:schemeClr val="accent6"/>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Ileus is a temporary lack of the normal muscle contractions of the intestines.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Multiple risk factors including medications, infection and abdominal surgery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Management</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NPO</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Nasogastric tube for decompression</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Decrease opioids or contributing medications</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IV hydration</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Fix electrolytes</a:t>
            </a:r>
            <a:endParaRPr>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There </a:t>
            </a:r>
            <a:r>
              <a:rPr lang="en">
                <a:solidFill>
                  <a:srgbClr val="6AA84F"/>
                </a:solidFill>
                <a:latin typeface="Times New Roman"/>
                <a:ea typeface="Times New Roman"/>
                <a:cs typeface="Times New Roman"/>
                <a:sym typeface="Times New Roman"/>
              </a:rPr>
              <a:t>are many risk factors some of them are medication related such as opioids , Abdominal surgery, prolong surgery, infection ; if there is abscess the bowel next to abscess will be paralytic </a:t>
            </a:r>
            <a:endParaRPr>
              <a:solidFill>
                <a:srgbClr val="6AA84F"/>
              </a:solidFill>
              <a:latin typeface="Times New Roman"/>
              <a:ea typeface="Times New Roman"/>
              <a:cs typeface="Times New Roman"/>
              <a:sym typeface="Times New Roman"/>
            </a:endParaRPr>
          </a:p>
          <a:p>
            <a:pPr indent="-304800" lvl="0" marL="457200" rtl="0" algn="l">
              <a:spcBef>
                <a:spcPts val="300"/>
              </a:spcBef>
              <a:spcAft>
                <a:spcPts val="0"/>
              </a:spcAft>
              <a:buClr>
                <a:srgbClr val="6AA84F"/>
              </a:buClr>
              <a:buSzPts val="1200"/>
              <a:buFont typeface="Times New Roman"/>
              <a:buChar char="-"/>
            </a:pPr>
            <a:r>
              <a:rPr lang="en">
                <a:solidFill>
                  <a:srgbClr val="6AA84F"/>
                </a:solidFill>
                <a:latin typeface="Times New Roman"/>
                <a:ea typeface="Times New Roman"/>
                <a:cs typeface="Times New Roman"/>
                <a:sym typeface="Times New Roman"/>
              </a:rPr>
              <a:t>Treat it : keep NPO with decompress because if the fluid keep accumulating in the bowel this puts a pressure on the wall of the bowel and compromise the vasculature</a:t>
            </a:r>
            <a:endParaRPr>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498" name="Google Shape;498;p32"/>
          <p:cNvSpPr txBox="1"/>
          <p:nvPr/>
        </p:nvSpPr>
        <p:spPr>
          <a:xfrm>
            <a:off x="1739996" y="287603"/>
            <a:ext cx="3000000" cy="46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accent3"/>
                </a:solidFill>
                <a:latin typeface="Times New Roman"/>
                <a:ea typeface="Times New Roman"/>
                <a:cs typeface="Times New Roman"/>
                <a:sym typeface="Times New Roman"/>
              </a:rPr>
              <a:t>General complications</a:t>
            </a:r>
            <a:endParaRPr sz="1800">
              <a:solidFill>
                <a:schemeClr val="accent3"/>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3"/>
          <p:cNvSpPr/>
          <p:nvPr/>
        </p:nvSpPr>
        <p:spPr>
          <a:xfrm>
            <a:off x="505350" y="1031081"/>
            <a:ext cx="5469300" cy="18957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txBox="1"/>
          <p:nvPr>
            <p:ph idx="1" type="body"/>
          </p:nvPr>
        </p:nvSpPr>
        <p:spPr>
          <a:xfrm>
            <a:off x="407650" y="831250"/>
            <a:ext cx="5800500" cy="222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000000"/>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More common after emergency surgery</a:t>
            </a:r>
            <a:endParaRPr sz="1200">
              <a:solidFill>
                <a:srgbClr val="000000"/>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Main respiratory problems are:</a:t>
            </a:r>
            <a:endParaRPr sz="1200">
              <a:solidFill>
                <a:srgbClr val="000000"/>
              </a:solidFill>
              <a:latin typeface="Times New Roman"/>
              <a:ea typeface="Times New Roman"/>
              <a:cs typeface="Times New Roman"/>
              <a:sym typeface="Times New Roman"/>
            </a:endParaRPr>
          </a:p>
          <a:p>
            <a:pPr indent="-311150" lvl="1" marL="914400" rtl="0" algn="l">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Pulmonary collapse (atelectasis)</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Pulmonary infection (pneumonia)</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Pleural effusion and pneumothorax (occur less commonly)</a:t>
            </a:r>
            <a:endParaRPr sz="1200">
              <a:solidFill>
                <a:srgbClr val="000000"/>
              </a:solidFill>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Pulmonary embolism (PE) is a major complication of deep venous thrombosis (DVT)</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a:solidFill>
                <a:srgbClr val="000000"/>
              </a:solidFill>
              <a:latin typeface="Times New Roman"/>
              <a:ea typeface="Times New Roman"/>
              <a:cs typeface="Times New Roman"/>
              <a:sym typeface="Times New Roman"/>
            </a:endParaRPr>
          </a:p>
        </p:txBody>
      </p:sp>
      <p:pic>
        <p:nvPicPr>
          <p:cNvPr id="505" name="Google Shape;505;p33"/>
          <p:cNvPicPr preferRelativeResize="0"/>
          <p:nvPr/>
        </p:nvPicPr>
        <p:blipFill>
          <a:blip r:embed="rId3">
            <a:alphaModFix/>
          </a:blip>
          <a:stretch>
            <a:fillRect/>
          </a:stretch>
        </p:blipFill>
        <p:spPr>
          <a:xfrm>
            <a:off x="4236958" y="5349094"/>
            <a:ext cx="1876200" cy="956802"/>
          </a:xfrm>
          <a:prstGeom prst="rect">
            <a:avLst/>
          </a:prstGeom>
          <a:noFill/>
          <a:ln>
            <a:noFill/>
          </a:ln>
        </p:spPr>
      </p:pic>
      <p:pic>
        <p:nvPicPr>
          <p:cNvPr id="506" name="Google Shape;506;p33"/>
          <p:cNvPicPr preferRelativeResize="0"/>
          <p:nvPr/>
        </p:nvPicPr>
        <p:blipFill rotWithShape="1">
          <a:blip r:embed="rId4">
            <a:alphaModFix/>
          </a:blip>
          <a:srcRect b="0" l="0" r="9231" t="0"/>
          <a:stretch/>
        </p:blipFill>
        <p:spPr>
          <a:xfrm>
            <a:off x="5442776" y="8043200"/>
            <a:ext cx="1037224" cy="956800"/>
          </a:xfrm>
          <a:prstGeom prst="rect">
            <a:avLst/>
          </a:prstGeom>
          <a:noFill/>
          <a:ln>
            <a:noFill/>
          </a:ln>
        </p:spPr>
      </p:pic>
      <p:sp>
        <p:nvSpPr>
          <p:cNvPr id="507" name="Google Shape;507;p33"/>
          <p:cNvSpPr txBox="1"/>
          <p:nvPr/>
        </p:nvSpPr>
        <p:spPr>
          <a:xfrm>
            <a:off x="1827922" y="431617"/>
            <a:ext cx="3000000" cy="50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300"/>
              </a:spcAft>
              <a:buNone/>
            </a:pPr>
            <a:r>
              <a:rPr lang="en" sz="1800">
                <a:solidFill>
                  <a:schemeClr val="accent3"/>
                </a:solidFill>
                <a:latin typeface="Times New Roman"/>
                <a:ea typeface="Times New Roman"/>
                <a:cs typeface="Times New Roman"/>
                <a:sym typeface="Times New Roman"/>
              </a:rPr>
              <a:t>Pulmonary Complications</a:t>
            </a:r>
            <a:endParaRPr sz="1800">
              <a:solidFill>
                <a:schemeClr val="accent3"/>
              </a:solidFill>
              <a:latin typeface="Times New Roman"/>
              <a:ea typeface="Times New Roman"/>
              <a:cs typeface="Times New Roman"/>
              <a:sym typeface="Times New Roman"/>
            </a:endParaRPr>
          </a:p>
        </p:txBody>
      </p:sp>
      <p:sp>
        <p:nvSpPr>
          <p:cNvPr id="508" name="Google Shape;508;p33"/>
          <p:cNvSpPr txBox="1"/>
          <p:nvPr/>
        </p:nvSpPr>
        <p:spPr>
          <a:xfrm>
            <a:off x="0" y="3024025"/>
            <a:ext cx="6208200" cy="620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1) </a:t>
            </a:r>
            <a:r>
              <a:rPr lang="en">
                <a:solidFill>
                  <a:schemeClr val="accent6"/>
                </a:solidFill>
                <a:latin typeface="Times New Roman"/>
                <a:ea typeface="Times New Roman"/>
                <a:cs typeface="Times New Roman"/>
                <a:sym typeface="Times New Roman"/>
              </a:rPr>
              <a:t>Atelectasis (pulmonary collapse</a:t>
            </a:r>
            <a:r>
              <a:rPr lang="en">
                <a:solidFill>
                  <a:schemeClr val="accent6"/>
                </a:solidFill>
                <a:latin typeface="Times New Roman"/>
                <a:ea typeface="Times New Roman"/>
                <a:cs typeface="Times New Roman"/>
                <a:sym typeface="Times New Roman"/>
              </a:rPr>
              <a:t>)</a:t>
            </a:r>
            <a:endParaRPr>
              <a:solidFill>
                <a:schemeClr val="accent6"/>
              </a:solidFill>
              <a:latin typeface="Times New Roman"/>
              <a:ea typeface="Times New Roman"/>
              <a:cs typeface="Times New Roman"/>
              <a:sym typeface="Times New Roman"/>
            </a:endParaRPr>
          </a:p>
          <a:p>
            <a:pPr indent="-311150" lvl="0" marL="457200" rtl="0" algn="l">
              <a:spcBef>
                <a:spcPts val="30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Caused by the inability to breathe deeply and cough up bronchial secretions</a:t>
            </a:r>
            <a:endParaRPr sz="1200">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Contributory factors include:</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paralysis of cilia by anaesthetic agents</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impairment of diaphragmatic movement</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Over-sedation</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abdominal distension and/or wound pain</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Anything that stops patient from taking a full breath, or remnant from anesthesia</a:t>
            </a:r>
            <a:endParaRPr sz="1200">
              <a:solidFill>
                <a:srgbClr val="999999"/>
              </a:solidFill>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Usually occurs within 24 hours.</a:t>
            </a:r>
            <a:endParaRPr sz="1200">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It can lead to increased work of breathing and impaired gas exchange; if untreated, secondary bacterial infection will supervene, causing pneumonia.</a:t>
            </a:r>
            <a:endParaRPr sz="1200">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The clinical signs of pulmonary collapse include:</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rapid respiration</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Tachycardia and mild fever</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Chest x-ray shows areas of increased opacification.</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Atelectasis is more common in lower lobe</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Usually around costophrenic angle is the most common location, seen by obliterated angle</a:t>
            </a:r>
            <a:endParaRPr sz="1200">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Preoperative measures to reduce the risk of pulmonary collapse following surgery include:</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cessation of smoking</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physiotherapy if COPD exists</a:t>
            </a:r>
            <a:endParaRPr sz="1200">
              <a:latin typeface="Times New Roman"/>
              <a:ea typeface="Times New Roman"/>
              <a:cs typeface="Times New Roman"/>
              <a:sym typeface="Times New Roman"/>
            </a:endParaRPr>
          </a:p>
          <a:p>
            <a:pPr indent="-311150" lvl="1" marL="9144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deferring elective surgery for at least 2 weeks in patients with a chest infection</a:t>
            </a:r>
            <a:endParaRPr sz="1200">
              <a:latin typeface="Times New Roman"/>
              <a:ea typeface="Times New Roman"/>
              <a:cs typeface="Times New Roman"/>
              <a:sym typeface="Times New Roman"/>
            </a:endParaRPr>
          </a:p>
          <a:p>
            <a:pPr indent="-311150" lvl="0" marL="457200" rtl="0" algn="l">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Postoperatively, pulmonary collapse is prevented by encouraging the patient to breathe deeply, cough and mobilise.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Most common, collapse, SOB, pain, make them cough &amp; give  incentive spirometry</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Its actually inhalation that matters not blowing</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Why doesn’t anesthesia ventilate them enough so they don’t have collapse?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There is something called baro pressure so you want to avoid the ventilator putting</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 too much air to avoid baro injury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1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4"/>
          <p:cNvSpPr txBox="1"/>
          <p:nvPr>
            <p:ph idx="1" type="body"/>
          </p:nvPr>
        </p:nvSpPr>
        <p:spPr>
          <a:xfrm>
            <a:off x="445000" y="310675"/>
            <a:ext cx="5889000" cy="549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chemeClr val="accent6"/>
                </a:solidFill>
                <a:latin typeface="Times New Roman"/>
                <a:ea typeface="Times New Roman"/>
                <a:cs typeface="Times New Roman"/>
                <a:sym typeface="Times New Roman"/>
              </a:rPr>
              <a:t>2) Pulmonary Infection</a:t>
            </a:r>
            <a:endParaRPr sz="1400">
              <a:solidFill>
                <a:schemeClr val="accent6"/>
              </a:solidFill>
              <a:latin typeface="Times New Roman"/>
              <a:ea typeface="Times New Roman"/>
              <a:cs typeface="Times New Roman"/>
              <a:sym typeface="Times New Roman"/>
            </a:endParaRPr>
          </a:p>
          <a:p>
            <a:pPr indent="-311150" lvl="0" marL="457200" rtl="0" algn="l">
              <a:lnSpc>
                <a:spcPct val="100000"/>
              </a:lnSpc>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Pulmonary infection commonly follows pulmonary collapse or aspiration of gastric secretions.</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Fever, tachypnoea and green sputum are typical.</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Chest x-ray usually demonstrates patchy opacities.The patient is encouraged to cough, and antibiotics are prescribed after sputum is sent for bacteriological examination.</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Most pulmonary infections are caused by Streptococcus pneumoniae and Haemophilus influenzae</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Can be caused by gram-negative bacilli acquired by aspiration of oropharyngeal secretions.</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Antibiotics provide the mainstay of treatment. Oxygen is given for hypoxia, and more intensive measures, including bronchoscopy and assisted ventilation, are instituted if respiratory function continues to deteriorate.</a:t>
            </a:r>
            <a:endParaRPr sz="1200">
              <a:solidFill>
                <a:srgbClr val="000000"/>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3-5 days, productive cough is common, might have sputum without cough</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there is a mucus plug bronchoscopy and suctioning is indicated</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Start empirically then change according to culture</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In cases of vomiting they get Gram - IMP**** treat them like GI infection</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Causes are Aspiration when you induce anesthesia, Post operative N/V &gt; aspiration , </a:t>
            </a:r>
            <a:r>
              <a:rPr lang="en" sz="1200">
                <a:solidFill>
                  <a:srgbClr val="6AA84F"/>
                </a:solidFill>
                <a:latin typeface="Times New Roman"/>
                <a:ea typeface="Times New Roman"/>
                <a:cs typeface="Times New Roman"/>
                <a:sym typeface="Times New Roman"/>
              </a:rPr>
              <a:t>Ventilator</a:t>
            </a:r>
            <a:r>
              <a:rPr lang="en" sz="1200">
                <a:solidFill>
                  <a:srgbClr val="6AA84F"/>
                </a:solidFill>
                <a:latin typeface="Times New Roman"/>
                <a:ea typeface="Times New Roman"/>
                <a:cs typeface="Times New Roman"/>
                <a:sym typeface="Times New Roman"/>
              </a:rPr>
              <a:t> associated pneumonia </a:t>
            </a:r>
            <a:endParaRPr>
              <a:solidFill>
                <a:srgbClr val="000000"/>
              </a:solidFill>
              <a:latin typeface="Times New Roman"/>
              <a:ea typeface="Times New Roman"/>
              <a:cs typeface="Times New Roman"/>
              <a:sym typeface="Times New Roman"/>
            </a:endParaRPr>
          </a:p>
          <a:p>
            <a:pPr indent="0" lvl="0" marL="0" rtl="0" algn="l">
              <a:lnSpc>
                <a:spcPct val="100000"/>
              </a:lnSpc>
              <a:spcBef>
                <a:spcPts val="300"/>
              </a:spcBef>
              <a:spcAft>
                <a:spcPts val="0"/>
              </a:spcAft>
              <a:buNone/>
            </a:pPr>
            <a:r>
              <a:rPr lang="en" sz="1400">
                <a:solidFill>
                  <a:schemeClr val="accent6"/>
                </a:solidFill>
                <a:latin typeface="Times New Roman"/>
                <a:ea typeface="Times New Roman"/>
                <a:cs typeface="Times New Roman"/>
                <a:sym typeface="Times New Roman"/>
              </a:rPr>
              <a:t>3)  </a:t>
            </a:r>
            <a:r>
              <a:rPr lang="en" sz="1400">
                <a:solidFill>
                  <a:schemeClr val="accent6"/>
                </a:solidFill>
                <a:latin typeface="Times New Roman"/>
                <a:ea typeface="Times New Roman"/>
                <a:cs typeface="Times New Roman"/>
                <a:sym typeface="Times New Roman"/>
              </a:rPr>
              <a:t>Pleural effusion</a:t>
            </a:r>
            <a:endParaRPr sz="1400">
              <a:solidFill>
                <a:schemeClr val="accent6"/>
              </a:solidFill>
              <a:latin typeface="Times New Roman"/>
              <a:ea typeface="Times New Roman"/>
              <a:cs typeface="Times New Roman"/>
              <a:sym typeface="Times New Roman"/>
            </a:endParaRPr>
          </a:p>
          <a:p>
            <a:pPr indent="-311150" lvl="0" marL="457200" rtl="0" algn="l">
              <a:lnSpc>
                <a:spcPct val="100000"/>
              </a:lnSpc>
              <a:spcBef>
                <a:spcPts val="30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Small pleural effusions are common following upper abdominal surgery but are usually of no clinical significance.</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They may be secondary to other pulmonary pathology, such as collapse/consolidation</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appearance of a pleural effusion 2–3 weeks after an abdominal operation may suggest the presence of a subphrenic abscess.</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Small effusions may be left alone to reabsorb if they do not interfere with respiration</a:t>
            </a:r>
            <a:endParaRPr sz="1200">
              <a:solidFill>
                <a:srgbClr val="000000"/>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Moderate or larger size effusions require pleural aspiration and bacteriological culture of aspirated fluid</a:t>
            </a:r>
            <a:endParaRPr sz="1200">
              <a:solidFill>
                <a:srgbClr val="000000"/>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Common after upper abdominal surgeries, common after atelectasis too like infections</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Can happen if you have abscess under diaphragm, , pneumonia</a:t>
            </a:r>
            <a:endParaRPr sz="1200">
              <a:solidFill>
                <a:srgbClr val="6AA84F"/>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Abscess = treat by pig tail drainage</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You can give them diuretics only if large, smaller do not need anything</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pt gets orthopnea this is an indication for drainage</a:t>
            </a:r>
            <a:endParaRPr sz="1200">
              <a:solidFill>
                <a:srgbClr val="999999"/>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you remove colon cancer then they get pleural effusion think me</a:t>
            </a:r>
            <a:r>
              <a:rPr lang="en" sz="1200">
                <a:solidFill>
                  <a:srgbClr val="999999"/>
                </a:solidFill>
                <a:latin typeface="Times New Roman"/>
                <a:ea typeface="Times New Roman"/>
                <a:cs typeface="Times New Roman"/>
                <a:sym typeface="Times New Roman"/>
              </a:rPr>
              <a:t>ts</a:t>
            </a:r>
            <a:endParaRPr>
              <a:solidFill>
                <a:srgbClr val="000000"/>
              </a:solidFill>
              <a:latin typeface="Times New Roman"/>
              <a:ea typeface="Times New Roman"/>
              <a:cs typeface="Times New Roman"/>
              <a:sym typeface="Times New Roman"/>
            </a:endParaRPr>
          </a:p>
          <a:p>
            <a:pPr indent="0" lvl="0" marL="0" rtl="0" algn="l">
              <a:lnSpc>
                <a:spcPct val="100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14" name="Google Shape;514;p34"/>
          <p:cNvPicPr preferRelativeResize="0"/>
          <p:nvPr/>
        </p:nvPicPr>
        <p:blipFill>
          <a:blip r:embed="rId3">
            <a:alphaModFix/>
          </a:blip>
          <a:stretch>
            <a:fillRect/>
          </a:stretch>
        </p:blipFill>
        <p:spPr>
          <a:xfrm>
            <a:off x="1242664" y="7382725"/>
            <a:ext cx="1486894" cy="1220967"/>
          </a:xfrm>
          <a:prstGeom prst="rect">
            <a:avLst/>
          </a:prstGeom>
          <a:noFill/>
          <a:ln>
            <a:noFill/>
          </a:ln>
        </p:spPr>
      </p:pic>
      <p:pic>
        <p:nvPicPr>
          <p:cNvPr id="515" name="Google Shape;515;p34"/>
          <p:cNvPicPr preferRelativeResize="0"/>
          <p:nvPr/>
        </p:nvPicPr>
        <p:blipFill>
          <a:blip r:embed="rId4">
            <a:alphaModFix/>
          </a:blip>
          <a:stretch>
            <a:fillRect/>
          </a:stretch>
        </p:blipFill>
        <p:spPr>
          <a:xfrm>
            <a:off x="3751882" y="7382727"/>
            <a:ext cx="1729307" cy="1220967"/>
          </a:xfrm>
          <a:prstGeom prst="rect">
            <a:avLst/>
          </a:prstGeom>
          <a:noFill/>
          <a:ln>
            <a:noFill/>
          </a:ln>
        </p:spPr>
      </p:pic>
      <p:sp>
        <p:nvSpPr>
          <p:cNvPr id="516" name="Google Shape;516;p34"/>
          <p:cNvSpPr txBox="1"/>
          <p:nvPr/>
        </p:nvSpPr>
        <p:spPr>
          <a:xfrm>
            <a:off x="3867779" y="8603693"/>
            <a:ext cx="4785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Times New Roman"/>
                <a:ea typeface="Times New Roman"/>
                <a:cs typeface="Times New Roman"/>
                <a:sym typeface="Times New Roman"/>
              </a:rPr>
              <a:t>Pleural effusion </a:t>
            </a:r>
            <a:endParaRPr>
              <a:solidFill>
                <a:schemeClr val="dk2"/>
              </a:solidFill>
              <a:latin typeface="Times New Roman"/>
              <a:ea typeface="Times New Roman"/>
              <a:cs typeface="Times New Roman"/>
              <a:sym typeface="Times New Roman"/>
            </a:endParaRPr>
          </a:p>
        </p:txBody>
      </p:sp>
      <p:sp>
        <p:nvSpPr>
          <p:cNvPr id="517" name="Google Shape;517;p34"/>
          <p:cNvSpPr txBox="1"/>
          <p:nvPr/>
        </p:nvSpPr>
        <p:spPr>
          <a:xfrm>
            <a:off x="1242678" y="8603693"/>
            <a:ext cx="4785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Times New Roman"/>
                <a:ea typeface="Times New Roman"/>
                <a:cs typeface="Times New Roman"/>
                <a:sym typeface="Times New Roman"/>
              </a:rPr>
              <a:t>Pulmonary infections </a:t>
            </a:r>
            <a:endParaRPr>
              <a:solidFill>
                <a:schemeClr val="dk2"/>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5"/>
          <p:cNvSpPr txBox="1"/>
          <p:nvPr/>
        </p:nvSpPr>
        <p:spPr>
          <a:xfrm>
            <a:off x="578401" y="556600"/>
            <a:ext cx="5323200" cy="310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accent6"/>
                </a:solidFill>
                <a:latin typeface="Times New Roman"/>
                <a:ea typeface="Times New Roman"/>
                <a:cs typeface="Times New Roman"/>
                <a:sym typeface="Times New Roman"/>
              </a:rPr>
              <a:t>4) </a:t>
            </a:r>
            <a:r>
              <a:rPr lang="en">
                <a:solidFill>
                  <a:schemeClr val="accent6"/>
                </a:solidFill>
                <a:latin typeface="Times New Roman"/>
                <a:ea typeface="Times New Roman"/>
                <a:cs typeface="Times New Roman"/>
                <a:sym typeface="Times New Roman"/>
              </a:rPr>
              <a:t>Pneumothorax</a:t>
            </a:r>
            <a:endParaRPr>
              <a:solidFill>
                <a:schemeClr val="accent6"/>
              </a:solidFill>
              <a:latin typeface="Times New Roman"/>
              <a:ea typeface="Times New Roman"/>
              <a:cs typeface="Times New Roman"/>
              <a:sym typeface="Times New Roman"/>
            </a:endParaRPr>
          </a:p>
          <a:p>
            <a:pPr indent="-311150" lvl="0" marL="457200" rtl="0" algn="l">
              <a:lnSpc>
                <a:spcPct val="115000"/>
              </a:lnSpc>
              <a:spcBef>
                <a:spcPts val="30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The most common cause of postoperative pneumothorax is the insertion of a central venous line, and a chest x-ray is necessary after this procedure to exclude this potential complication.</a:t>
            </a:r>
            <a:endParaRPr sz="1200">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There is also an enhanced risk of pneumothorax in patients on positive-pressure ventilation, presumably owing to rupture of preexisting bullae.</a:t>
            </a:r>
            <a:endParaRPr sz="1200">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Char char="-"/>
            </a:pPr>
            <a:r>
              <a:rPr lang="en" sz="1200">
                <a:latin typeface="Times New Roman"/>
                <a:ea typeface="Times New Roman"/>
                <a:cs typeface="Times New Roman"/>
                <a:sym typeface="Times New Roman"/>
              </a:rPr>
              <a:t>Treatment: The insertion of an underwater seal drain</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In general the best answer is chest tube</a:t>
            </a:r>
            <a:endParaRPr sz="12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The most common cause of postoperative pneumothorax is the insertion of a central venous line, And Usually at the right side why? Because most of us are right handed</a:t>
            </a:r>
            <a:endParaRPr sz="12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you detect it intra op treat it immediately</a:t>
            </a:r>
            <a:endParaRPr sz="1200">
              <a:solidFill>
                <a:srgbClr val="999999"/>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Injury to diaphragm might cause it</a:t>
            </a:r>
            <a:endParaRPr sz="1200">
              <a:solidFill>
                <a:srgbClr val="999999"/>
              </a:solidFill>
              <a:latin typeface="Times New Roman"/>
              <a:ea typeface="Times New Roman"/>
              <a:cs typeface="Times New Roman"/>
              <a:sym typeface="Times New Roman"/>
            </a:endParaRPr>
          </a:p>
        </p:txBody>
      </p:sp>
      <p:pic>
        <p:nvPicPr>
          <p:cNvPr id="523" name="Google Shape;523;p35"/>
          <p:cNvPicPr preferRelativeResize="0"/>
          <p:nvPr/>
        </p:nvPicPr>
        <p:blipFill>
          <a:blip r:embed="rId3">
            <a:alphaModFix/>
          </a:blip>
          <a:stretch>
            <a:fillRect/>
          </a:stretch>
        </p:blipFill>
        <p:spPr>
          <a:xfrm>
            <a:off x="4512654" y="3358994"/>
            <a:ext cx="1610825" cy="1610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6"/>
          <p:cNvSpPr/>
          <p:nvPr/>
        </p:nvSpPr>
        <p:spPr>
          <a:xfrm>
            <a:off x="399600" y="982425"/>
            <a:ext cx="5673600" cy="25860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529" name="Google Shape;529;p36"/>
          <p:cNvSpPr txBox="1"/>
          <p:nvPr>
            <p:ph idx="1" type="body"/>
          </p:nvPr>
        </p:nvSpPr>
        <p:spPr>
          <a:xfrm>
            <a:off x="399596" y="1050600"/>
            <a:ext cx="5469300" cy="68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risks of anaesthesia and surgery are increased in patients suffering from cardiovascular disease.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Whenever possible, arrhythmias, unstable angina, heart failure or hypertension should be corrected before surgery.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Controlled arrhythmia is ok, uncontrolled is a contraindication to surgery</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Valvular disease, especially aortic stenosis, impairs the ability of the heart to respond to the increased demand of the postoperative period.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administration of fluids to patients with severe aortic or mitral valve disease should be carefully monitored.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Electrolytes disturbances &gt; arrhythmia, Hypovolemia: arrhythmia , MI, Surgical stress : MI, Too much fluid : HF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1) </a:t>
            </a:r>
            <a:r>
              <a:rPr lang="en" sz="1400">
                <a:solidFill>
                  <a:schemeClr val="accent6"/>
                </a:solidFill>
                <a:latin typeface="Times New Roman"/>
                <a:ea typeface="Times New Roman"/>
                <a:cs typeface="Times New Roman"/>
                <a:sym typeface="Times New Roman"/>
              </a:rPr>
              <a:t>Myocardial ischaemia/infarction</a:t>
            </a:r>
            <a:endParaRPr sz="14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Myocardial ischaemia or cardiac arrest can occur in an otherwise fit patients.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Although most commonly present in patients with previous cardiovascular disease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Patients with ischaemia may complain of gripping chest pain, but this is not invariable (particularly in the elderly diabetic patient or in the early postoperative period) and hypotension may be the only sign.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When suspected:</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an ECG is performed urgently and arrangements are made for cardiac monitoring.</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 sample of blood is withdrawn to estimate concentrations of cardiac enzymes.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Cardiac consultation and appropriate management should follow</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530" name="Google Shape;530;p36"/>
          <p:cNvSpPr txBox="1"/>
          <p:nvPr/>
        </p:nvSpPr>
        <p:spPr>
          <a:xfrm>
            <a:off x="1740011" y="395849"/>
            <a:ext cx="3000000" cy="50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300"/>
              </a:spcAft>
              <a:buNone/>
            </a:pPr>
            <a:r>
              <a:rPr lang="en" sz="1800">
                <a:solidFill>
                  <a:schemeClr val="accent3"/>
                </a:solidFill>
                <a:latin typeface="Times New Roman"/>
                <a:ea typeface="Times New Roman"/>
                <a:cs typeface="Times New Roman"/>
                <a:sym typeface="Times New Roman"/>
              </a:rPr>
              <a:t>Cardiac Complications</a:t>
            </a:r>
            <a:endParaRPr sz="1800">
              <a:solidFill>
                <a:schemeClr val="accent3"/>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7"/>
          <p:cNvSpPr txBox="1"/>
          <p:nvPr>
            <p:ph idx="1" type="body"/>
          </p:nvPr>
        </p:nvSpPr>
        <p:spPr>
          <a:xfrm>
            <a:off x="628577" y="663807"/>
            <a:ext cx="5469300" cy="7068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accent6"/>
                </a:solidFill>
                <a:latin typeface="Times New Roman"/>
                <a:ea typeface="Times New Roman"/>
                <a:cs typeface="Times New Roman"/>
                <a:sym typeface="Times New Roman"/>
              </a:rPr>
              <a:t>2) </a:t>
            </a:r>
            <a:r>
              <a:rPr lang="en" sz="1400">
                <a:solidFill>
                  <a:schemeClr val="accent6"/>
                </a:solidFill>
                <a:latin typeface="Times New Roman"/>
                <a:ea typeface="Times New Roman"/>
                <a:cs typeface="Times New Roman"/>
                <a:sym typeface="Times New Roman"/>
              </a:rPr>
              <a:t>Heart failure</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Clinical manifestations are:</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progressive dyspnoea</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Hypoxaemia</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diffuse pulmonary congestion on chest x-ray</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Common cause of acute cardiac failure is excessive administration of fluid in the early postoperative period in patients with limited myocardial reserve </a:t>
            </a:r>
            <a:r>
              <a:rPr lang="en" sz="1200">
                <a:solidFill>
                  <a:srgbClr val="999999"/>
                </a:solidFill>
                <a:latin typeface="Times New Roman"/>
                <a:ea typeface="Times New Roman"/>
                <a:cs typeface="Times New Roman"/>
                <a:sym typeface="Times New Roman"/>
              </a:rPr>
              <a:t>Or even intra op</a:t>
            </a:r>
            <a:endParaRPr sz="1200">
              <a:solidFill>
                <a:srgbClr val="999999"/>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Treatment consists of avoiding further fluid overload, and the administration of diuretics and cardiac inotropes.</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3) </a:t>
            </a:r>
            <a:r>
              <a:rPr lang="en" sz="1400">
                <a:solidFill>
                  <a:schemeClr val="accent6"/>
                </a:solidFill>
                <a:latin typeface="Times New Roman"/>
                <a:ea typeface="Times New Roman"/>
                <a:cs typeface="Times New Roman"/>
                <a:sym typeface="Times New Roman"/>
              </a:rPr>
              <a:t>Arrhythmias</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Sinus tachycardia ( </a:t>
            </a:r>
            <a:r>
              <a:rPr lang="en" sz="1200">
                <a:solidFill>
                  <a:srgbClr val="999999"/>
                </a:solidFill>
                <a:latin typeface="Times New Roman"/>
                <a:ea typeface="Times New Roman"/>
                <a:cs typeface="Times New Roman"/>
                <a:sym typeface="Times New Roman"/>
              </a:rPr>
              <a:t>Most common</a:t>
            </a:r>
            <a:r>
              <a:rPr lang="en" sz="1200">
                <a:solidFill>
                  <a:srgbClr val="000000"/>
                </a:solidFill>
                <a:latin typeface="Times New Roman"/>
                <a:ea typeface="Times New Roman"/>
                <a:cs typeface="Times New Roman"/>
                <a:sym typeface="Times New Roman"/>
              </a:rPr>
              <a:t> )is common and may be a physiological response to </a:t>
            </a:r>
            <a:r>
              <a:rPr lang="en" sz="1200">
                <a:solidFill>
                  <a:srgbClr val="000000"/>
                </a:solidFill>
                <a:latin typeface="Times New Roman"/>
                <a:ea typeface="Times New Roman"/>
                <a:cs typeface="Times New Roman"/>
                <a:sym typeface="Times New Roman"/>
              </a:rPr>
              <a:t>hypovolemia</a:t>
            </a:r>
            <a:r>
              <a:rPr lang="en" sz="1200">
                <a:solidFill>
                  <a:srgbClr val="000000"/>
                </a:solidFill>
                <a:latin typeface="Times New Roman"/>
                <a:ea typeface="Times New Roman"/>
                <a:cs typeface="Times New Roman"/>
                <a:sym typeface="Times New Roman"/>
              </a:rPr>
              <a:t> or hypotension.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It is also caused by pain, fever, shivering or restlessness.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Sinus bradycardia may be due to vagal stimulation by neostigmine, pharyngeal irritation during suction, or the residual effects of anaesthetic agents.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Atrial fibrillation is the most common postoperative arrhythmia. Fast atrial fibrillation may result in haemodynamic disturbances and may require pharmacological intervention.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Refractory cases may require cardioversion.</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8"/>
          <p:cNvSpPr txBox="1"/>
          <p:nvPr>
            <p:ph idx="1" type="body"/>
          </p:nvPr>
        </p:nvSpPr>
        <p:spPr>
          <a:xfrm>
            <a:off x="487000" y="961550"/>
            <a:ext cx="5619600" cy="600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1) </a:t>
            </a:r>
            <a:r>
              <a:rPr lang="en" sz="1400">
                <a:solidFill>
                  <a:schemeClr val="accent6"/>
                </a:solidFill>
                <a:latin typeface="Times New Roman"/>
                <a:ea typeface="Times New Roman"/>
                <a:cs typeface="Times New Roman"/>
                <a:sym typeface="Times New Roman"/>
              </a:rPr>
              <a:t>Postoperative shock</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Shock is defined as a failure to maintain adequate tissue perfusion.</a:t>
            </a:r>
            <a:endParaRPr sz="12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The three main types are hypovolaemic, cardiogenic and septic shock.</a:t>
            </a:r>
            <a:endParaRPr sz="12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Hypovolemic</a:t>
            </a:r>
            <a:r>
              <a:rPr lang="en" sz="1200">
                <a:solidFill>
                  <a:srgbClr val="000000"/>
                </a:solidFill>
                <a:latin typeface="Times New Roman"/>
                <a:ea typeface="Times New Roman"/>
                <a:cs typeface="Times New Roman"/>
                <a:sym typeface="Times New Roman"/>
              </a:rPr>
              <a:t> shock may be caused by inadequate replacement of pre- or perioperative fluid losses, or postoperative haemorrhage</a:t>
            </a:r>
            <a:endParaRPr sz="12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Cardiogenic shock is usually secondary to acute myocardial ischaemia/infarction or an arrhythmia.</a:t>
            </a:r>
            <a:endParaRPr sz="12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Hypovolemic</a:t>
            </a:r>
            <a:r>
              <a:rPr lang="en" sz="1200">
                <a:solidFill>
                  <a:srgbClr val="000000"/>
                </a:solidFill>
                <a:latin typeface="Times New Roman"/>
                <a:ea typeface="Times New Roman"/>
                <a:cs typeface="Times New Roman"/>
                <a:sym typeface="Times New Roman"/>
              </a:rPr>
              <a:t> and cardiogenic shock are characterised by</a:t>
            </a:r>
            <a:endParaRPr sz="1200">
              <a:solidFill>
                <a:srgbClr val="000000"/>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Tachycardia</a:t>
            </a:r>
            <a:endParaRPr sz="1200">
              <a:solidFill>
                <a:srgbClr val="000000"/>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Hypotension</a:t>
            </a:r>
            <a:endParaRPr sz="1200">
              <a:solidFill>
                <a:srgbClr val="000000"/>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Sweating</a:t>
            </a:r>
            <a:endParaRPr sz="1200">
              <a:solidFill>
                <a:srgbClr val="000000"/>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rgbClr val="000000"/>
              </a:buClr>
              <a:buSzPts val="1300"/>
              <a:buFont typeface="Times New Roman"/>
              <a:buChar char="-"/>
            </a:pPr>
            <a:r>
              <a:rPr lang="en" sz="1200">
                <a:solidFill>
                  <a:srgbClr val="000000"/>
                </a:solidFill>
                <a:latin typeface="Times New Roman"/>
                <a:ea typeface="Times New Roman"/>
                <a:cs typeface="Times New Roman"/>
                <a:sym typeface="Times New Roman"/>
              </a:rPr>
              <a:t>Pallor and vasoconstriction</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000000"/>
                </a:solidFill>
                <a:latin typeface="Times New Roman"/>
                <a:ea typeface="Times New Roman"/>
                <a:cs typeface="Times New Roman"/>
                <a:sym typeface="Times New Roman"/>
              </a:rPr>
              <a:t>- </a:t>
            </a:r>
            <a:r>
              <a:rPr lang="en" sz="1200">
                <a:solidFill>
                  <a:srgbClr val="999999"/>
                </a:solidFill>
                <a:latin typeface="Times New Roman"/>
                <a:ea typeface="Times New Roman"/>
                <a:cs typeface="Times New Roman"/>
                <a:sym typeface="Times New Roman"/>
              </a:rPr>
              <a:t>You </a:t>
            </a:r>
            <a:r>
              <a:rPr lang="en" sz="1200">
                <a:solidFill>
                  <a:srgbClr val="999999"/>
                </a:solidFill>
                <a:latin typeface="Times New Roman"/>
                <a:ea typeface="Times New Roman"/>
                <a:cs typeface="Times New Roman"/>
                <a:sym typeface="Times New Roman"/>
              </a:rPr>
              <a:t>can't</a:t>
            </a:r>
            <a:r>
              <a:rPr lang="en" sz="1200">
                <a:solidFill>
                  <a:srgbClr val="999999"/>
                </a:solidFill>
                <a:latin typeface="Times New Roman"/>
                <a:ea typeface="Times New Roman"/>
                <a:cs typeface="Times New Roman"/>
                <a:sym typeface="Times New Roman"/>
              </a:rPr>
              <a:t> distinguish between them unless you do an ECG</a:t>
            </a:r>
            <a:endParaRPr sz="1200">
              <a:solidFill>
                <a:srgbClr val="999999"/>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200">
                <a:solidFill>
                  <a:srgbClr val="999999"/>
                </a:solidFill>
                <a:latin typeface="Times New Roman"/>
                <a:ea typeface="Times New Roman"/>
                <a:cs typeface="Times New Roman"/>
                <a:sym typeface="Times New Roman"/>
              </a:rPr>
              <a:t>- Septic and </a:t>
            </a:r>
            <a:r>
              <a:rPr lang="en" sz="1200">
                <a:solidFill>
                  <a:srgbClr val="999999"/>
                </a:solidFill>
                <a:latin typeface="Times New Roman"/>
                <a:ea typeface="Times New Roman"/>
                <a:cs typeface="Times New Roman"/>
                <a:sym typeface="Times New Roman"/>
              </a:rPr>
              <a:t>hypovolemic</a:t>
            </a:r>
            <a:r>
              <a:rPr lang="en" sz="1200">
                <a:solidFill>
                  <a:srgbClr val="999999"/>
                </a:solidFill>
                <a:latin typeface="Times New Roman"/>
                <a:ea typeface="Times New Roman"/>
                <a:cs typeface="Times New Roman"/>
                <a:sym typeface="Times New Roman"/>
              </a:rPr>
              <a:t> need lots of fluid, With cardiogenic be careful of heart failur</a:t>
            </a:r>
            <a:r>
              <a:rPr lang="en" sz="1200">
                <a:solidFill>
                  <a:srgbClr val="999999"/>
                </a:solidFill>
                <a:latin typeface="Times New Roman"/>
                <a:ea typeface="Times New Roman"/>
                <a:cs typeface="Times New Roman"/>
                <a:sym typeface="Times New Roman"/>
              </a:rPr>
              <a:t>e</a:t>
            </a:r>
            <a:endParaRPr sz="1200">
              <a:solidFill>
                <a:srgbClr val="999999"/>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999999"/>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400">
                <a:solidFill>
                  <a:schemeClr val="accent6"/>
                </a:solidFill>
                <a:latin typeface="Times New Roman"/>
                <a:ea typeface="Times New Roman"/>
                <a:cs typeface="Times New Roman"/>
                <a:sym typeface="Times New Roman"/>
              </a:rPr>
              <a:t>2) Septic Shock</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Septic shock is characterised in the early stages by a hyperdynamic circulation with fever, rigors, a warm vasodilated periphery and a bounding pulse.</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Later features include hypotension and peripheral vasoconstriction.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Without appropriate management, shock will result in oliguria and the development of multisystem organ failure and may lead to death.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Septicemia screening: Chest x-ray, Sputum, Urine culture, Blood culture</a:t>
            </a:r>
            <a:endParaRPr sz="1200">
              <a:solidFill>
                <a:srgbClr val="999999"/>
              </a:solidFill>
              <a:latin typeface="Times New Roman"/>
              <a:ea typeface="Times New Roman"/>
              <a:cs typeface="Times New Roman"/>
              <a:sym typeface="Times New Roman"/>
            </a:endParaRPr>
          </a:p>
          <a:p>
            <a:pPr indent="0" lvl="0" marL="0" rtl="0" algn="l">
              <a:lnSpc>
                <a:spcPct val="115000"/>
              </a:lnSpc>
              <a:spcBef>
                <a:spcPts val="300"/>
              </a:spcBef>
              <a:spcAft>
                <a:spcPts val="300"/>
              </a:spcAft>
              <a:buNone/>
            </a:pPr>
            <a:r>
              <a:t/>
            </a:r>
            <a:endParaRPr>
              <a:solidFill>
                <a:srgbClr val="000000"/>
              </a:solidFill>
              <a:latin typeface="Times New Roman"/>
              <a:ea typeface="Times New Roman"/>
              <a:cs typeface="Times New Roman"/>
              <a:sym typeface="Times New Roman"/>
            </a:endParaRPr>
          </a:p>
        </p:txBody>
      </p:sp>
      <p:sp>
        <p:nvSpPr>
          <p:cNvPr id="541" name="Google Shape;541;p38"/>
          <p:cNvSpPr txBox="1"/>
          <p:nvPr/>
        </p:nvSpPr>
        <p:spPr>
          <a:xfrm>
            <a:off x="1740000" y="519538"/>
            <a:ext cx="3000000" cy="50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300"/>
              </a:spcAft>
              <a:buNone/>
            </a:pPr>
            <a:r>
              <a:rPr lang="en" sz="1800">
                <a:solidFill>
                  <a:schemeClr val="dk1"/>
                </a:solidFill>
                <a:latin typeface="Times New Roman"/>
                <a:ea typeface="Times New Roman"/>
                <a:cs typeface="Times New Roman"/>
                <a:sym typeface="Times New Roman"/>
              </a:rPr>
              <a:t>Shock</a:t>
            </a:r>
            <a:endParaRPr sz="1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9"/>
          <p:cNvSpPr txBox="1"/>
          <p:nvPr>
            <p:ph idx="1" type="body"/>
          </p:nvPr>
        </p:nvSpPr>
        <p:spPr>
          <a:xfrm>
            <a:off x="505350" y="1040700"/>
            <a:ext cx="5469300" cy="71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30200" lvl="0" marL="457200" rtl="0" algn="l">
              <a:spcBef>
                <a:spcPts val="300"/>
              </a:spcBef>
              <a:spcAft>
                <a:spcPts val="0"/>
              </a:spcAft>
              <a:buClr>
                <a:schemeClr val="accent6"/>
              </a:buClr>
              <a:buSzPts val="1600"/>
              <a:buFont typeface="Times New Roman"/>
              <a:buAutoNum type="arabicParenR"/>
            </a:pPr>
            <a:r>
              <a:rPr lang="en" sz="1400">
                <a:solidFill>
                  <a:schemeClr val="accent6"/>
                </a:solidFill>
                <a:latin typeface="Times New Roman"/>
                <a:ea typeface="Times New Roman"/>
                <a:cs typeface="Times New Roman"/>
                <a:sym typeface="Times New Roman"/>
              </a:rPr>
              <a:t>Postoperative urinary retention</a:t>
            </a:r>
            <a:endParaRPr sz="1400">
              <a:solidFill>
                <a:schemeClr val="accent6"/>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Inability to void postoperatively is common, especially after groin, pelvic or perineal operations, or operations under spinal/epidural anaesthesia.</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Postoperative pain, the effects of anaesthesia and drugs, and difficulties in initiating micturition while lying or sitting in bed may all contribute.</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Males tend to be more commonly affected than females.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When its normal capacity of approximately 500 mL is exceeded, the bladder may be unable to contract and empty itself.</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Frequent dribbling or the passage of small volumes of urine may indicate overflow incontinence, and examination may reveal a distended bladder.</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management of acute urinary retention is catheterisation of the bladder, with removal of the catheter after 2–3 days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How to differentiate if the patient has no urine or urinary retention ? 1)they can tell you I really want to go but I can’t 2) bladder scan , they put it in suprapubic area and they can measure how much fluid in the bladder</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30200" lvl="0" marL="457200" rtl="0" algn="l">
              <a:spcBef>
                <a:spcPts val="300"/>
              </a:spcBef>
              <a:spcAft>
                <a:spcPts val="0"/>
              </a:spcAft>
              <a:buClr>
                <a:schemeClr val="accent6"/>
              </a:buClr>
              <a:buSzPts val="1600"/>
              <a:buFont typeface="Times New Roman"/>
              <a:buAutoNum type="arabicParenR"/>
            </a:pPr>
            <a:r>
              <a:rPr lang="en" sz="1400">
                <a:solidFill>
                  <a:schemeClr val="accent6"/>
                </a:solidFill>
                <a:latin typeface="Times New Roman"/>
                <a:ea typeface="Times New Roman"/>
                <a:cs typeface="Times New Roman"/>
                <a:sym typeface="Times New Roman"/>
              </a:rPr>
              <a:t>Urinary tract infection</a:t>
            </a:r>
            <a:endParaRPr sz="1400">
              <a:solidFill>
                <a:schemeClr val="accent6"/>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Urinary tract infections are most common after urological or gynaecological operations.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Preexisting contamination of the urinary tract, urinary retention and instrumentation are the principal factors contributing to postoperative urinary infection.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Cystitis is manifested by frequency, dysuria and mild fever, and pyelonephritis by high fever and flank tenderness.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Treatment involves adequate hydration, proper drainage of the bladder and appropriate antibiotics.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47" name="Google Shape;547;p39"/>
          <p:cNvPicPr preferRelativeResize="0"/>
          <p:nvPr/>
        </p:nvPicPr>
        <p:blipFill>
          <a:blip r:embed="rId3">
            <a:alphaModFix/>
          </a:blip>
          <a:stretch>
            <a:fillRect/>
          </a:stretch>
        </p:blipFill>
        <p:spPr>
          <a:xfrm>
            <a:off x="5123435" y="4723343"/>
            <a:ext cx="1148963" cy="1714099"/>
          </a:xfrm>
          <a:prstGeom prst="rect">
            <a:avLst/>
          </a:prstGeom>
          <a:noFill/>
          <a:ln>
            <a:noFill/>
          </a:ln>
        </p:spPr>
      </p:pic>
      <p:sp>
        <p:nvSpPr>
          <p:cNvPr id="548" name="Google Shape;548;p39"/>
          <p:cNvSpPr txBox="1"/>
          <p:nvPr/>
        </p:nvSpPr>
        <p:spPr>
          <a:xfrm>
            <a:off x="1740006" y="538491"/>
            <a:ext cx="3000000" cy="50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300"/>
              </a:spcAft>
              <a:buNone/>
            </a:pPr>
            <a:r>
              <a:rPr lang="en" sz="1800">
                <a:solidFill>
                  <a:schemeClr val="dk1"/>
                </a:solidFill>
                <a:latin typeface="Times New Roman"/>
                <a:ea typeface="Times New Roman"/>
                <a:cs typeface="Times New Roman"/>
                <a:sym typeface="Times New Roman"/>
              </a:rPr>
              <a:t>Urinary Complications</a:t>
            </a:r>
            <a:endParaRPr sz="1800">
              <a:solidFill>
                <a:schemeClr val="dk1"/>
              </a:solidFill>
              <a:latin typeface="Times New Roman"/>
              <a:ea typeface="Times New Roman"/>
              <a:cs typeface="Times New Roman"/>
              <a:sym typeface="Times New Roman"/>
            </a:endParaRPr>
          </a:p>
        </p:txBody>
      </p:sp>
      <p:sp>
        <p:nvSpPr>
          <p:cNvPr id="549" name="Google Shape;549;p39"/>
          <p:cNvSpPr/>
          <p:nvPr/>
        </p:nvSpPr>
        <p:spPr>
          <a:xfrm>
            <a:off x="447891" y="4835217"/>
            <a:ext cx="4292100" cy="10119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C0000"/>
                </a:solidFill>
                <a:latin typeface="Times New Roman"/>
                <a:ea typeface="Times New Roman"/>
                <a:cs typeface="Times New Roman"/>
                <a:sym typeface="Times New Roman"/>
              </a:rPr>
              <a:t>100% Exam question</a:t>
            </a:r>
            <a:r>
              <a:rPr lang="en" sz="1100">
                <a:solidFill>
                  <a:srgbClr val="CC0000"/>
                </a:solidFill>
                <a:latin typeface="Times New Roman"/>
                <a:ea typeface="Times New Roman"/>
                <a:cs typeface="Times New Roman"/>
                <a:sym typeface="Times New Roman"/>
              </a:rPr>
              <a:t> :</a:t>
            </a:r>
            <a:endParaRPr sz="11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CC0000"/>
                </a:solidFill>
                <a:latin typeface="Times New Roman"/>
                <a:ea typeface="Times New Roman"/>
                <a:cs typeface="Times New Roman"/>
                <a:sym typeface="Times New Roman"/>
              </a:rPr>
              <a:t> Patient with urinary retention, how do you manage it ?</a:t>
            </a:r>
            <a:endParaRPr sz="11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CC0000"/>
                </a:solidFill>
                <a:latin typeface="Times New Roman"/>
                <a:ea typeface="Times New Roman"/>
                <a:cs typeface="Times New Roman"/>
                <a:sym typeface="Times New Roman"/>
              </a:rPr>
              <a:t>In and out catheterization twice and then leave Foley catheter with urology follow up </a:t>
            </a:r>
            <a:endParaRPr sz="11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CC0000"/>
                </a:solidFill>
                <a:latin typeface="Times New Roman"/>
                <a:ea typeface="Times New Roman"/>
                <a:cs typeface="Times New Roman"/>
                <a:sym typeface="Times New Roman"/>
              </a:rPr>
              <a:t>You don’t give them lasix , you don’t send them home</a:t>
            </a:r>
            <a:endParaRPr sz="1100">
              <a:solidFill>
                <a:srgbClr val="CC0000"/>
              </a:solidFill>
              <a:latin typeface="Times New Roman"/>
              <a:ea typeface="Times New Roman"/>
              <a:cs typeface="Times New Roman"/>
              <a:sym typeface="Times New Roman"/>
            </a:endParaRPr>
          </a:p>
        </p:txBody>
      </p:sp>
      <p:pic>
        <p:nvPicPr>
          <p:cNvPr id="550" name="Google Shape;550;p39"/>
          <p:cNvPicPr preferRelativeResize="0"/>
          <p:nvPr/>
        </p:nvPicPr>
        <p:blipFill>
          <a:blip r:embed="rId4">
            <a:alphaModFix/>
          </a:blip>
          <a:stretch>
            <a:fillRect/>
          </a:stretch>
        </p:blipFill>
        <p:spPr>
          <a:xfrm rot="2209930">
            <a:off x="4393296" y="4499404"/>
            <a:ext cx="597988" cy="728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