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Lst>
  <p:sldSz cy="9000000" cx="6480000"/>
  <p:notesSz cx="6858000" cy="9144000"/>
  <p:embeddedFontLst>
    <p:embeddedFont>
      <p:font typeface="Caveat"/>
      <p:regular r:id="rId13"/>
      <p:bold r:id="rId14"/>
    </p:embeddedFont>
    <p:embeddedFont>
      <p:font typeface="Rochester"/>
      <p:regular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aveat-regular.fntdata"/><Relationship Id="rId12" Type="http://schemas.openxmlformats.org/officeDocument/2006/relationships/slide" Target="slides/slide7.xml"/><Relationship Id="rId15" Type="http://schemas.openxmlformats.org/officeDocument/2006/relationships/font" Target="fonts/Rochester-regular.fntdata"/><Relationship Id="rId14" Type="http://schemas.openxmlformats.org/officeDocument/2006/relationships/font" Target="fonts/Caveat-bold.fntdata"/><Relationship Id="rId17" Type="http://schemas.openxmlformats.org/officeDocument/2006/relationships/font" Target="fonts/OpenSans-bold.fntdata"/><Relationship Id="rId16" Type="http://schemas.openxmlformats.org/officeDocument/2006/relationships/font" Target="fonts/OpenSans-regular.fntdata"/><Relationship Id="rId19" Type="http://schemas.openxmlformats.org/officeDocument/2006/relationships/font" Target="fonts/OpenSans-boldItalic.fntdata"/><Relationship Id="rId18" Type="http://schemas.openxmlformats.org/officeDocument/2006/relationships/font" Target="fonts/Open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33d4b239d_0_34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33d4b239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033d4b239d_0_53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033d4b239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033d4b239d_0_53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033d4b239d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033d4b239d_0_53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1033d4b239d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04e241f780_1_5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04e241f780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09a0958818_0_57: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109a095881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186525" y="2817600"/>
            <a:ext cx="6217500" cy="20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latin typeface="Comic Sans MS"/>
                <a:ea typeface="Comic Sans MS"/>
                <a:cs typeface="Comic Sans MS"/>
                <a:sym typeface="Comic Sans MS"/>
              </a:rPr>
              <a:t>Surgical infections </a:t>
            </a:r>
            <a:endParaRPr sz="39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3999" y="6969750"/>
            <a:ext cx="38226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AlHanouf AlJaloud</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txBox="1"/>
          <p:nvPr>
            <p:ph idx="1" type="body"/>
          </p:nvPr>
        </p:nvSpPr>
        <p:spPr>
          <a:xfrm>
            <a:off x="397775" y="590675"/>
            <a:ext cx="5577000" cy="7593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Times New Roman"/>
                <a:ea typeface="Times New Roman"/>
                <a:cs typeface="Times New Roman"/>
                <a:sym typeface="Times New Roman"/>
              </a:rPr>
              <a:t>Surgical Infections</a:t>
            </a:r>
            <a:endParaRPr sz="18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000">
              <a:latin typeface="Times New Roman"/>
              <a:ea typeface="Times New Roman"/>
              <a:cs typeface="Times New Roman"/>
              <a:sym typeface="Times New Roman"/>
            </a:endParaRPr>
          </a:p>
          <a:p>
            <a:pPr indent="-226059" lvl="0" marL="36576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Definition</a:t>
            </a:r>
            <a:r>
              <a:rPr lang="en" sz="1400">
                <a:latin typeface="Times New Roman"/>
                <a:ea typeface="Times New Roman"/>
                <a:cs typeface="Times New Roman"/>
                <a:sym typeface="Times New Roman"/>
              </a:rPr>
              <a:t>:</a:t>
            </a:r>
            <a:endParaRPr sz="14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b="1" sz="600">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Infections that require surgical therapy</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Infections that affect surgical patients   </a:t>
            </a:r>
            <a:endParaRPr>
              <a:solidFill>
                <a:srgbClr val="000000"/>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232409" lvl="0" marL="365760" rtl="0" algn="l">
              <a:lnSpc>
                <a:spcPct val="115000"/>
              </a:lnSpc>
              <a:spcBef>
                <a:spcPts val="0"/>
              </a:spcBef>
              <a:spcAft>
                <a:spcPts val="0"/>
              </a:spcAft>
              <a:buSzPts val="1500"/>
              <a:buFont typeface="Times New Roman"/>
              <a:buChar char="●"/>
            </a:pPr>
            <a:r>
              <a:rPr lang="en" sz="1400">
                <a:latin typeface="Times New Roman"/>
                <a:ea typeface="Times New Roman"/>
                <a:cs typeface="Times New Roman"/>
                <a:sym typeface="Times New Roman"/>
              </a:rPr>
              <a:t>Infection Control and Preventive Measures</a:t>
            </a:r>
            <a:endParaRPr sz="14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b="1" sz="600">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FF0000"/>
              </a:buClr>
              <a:buSzPts val="1200"/>
              <a:buFont typeface="Times New Roman"/>
              <a:buChar char="○"/>
            </a:pPr>
            <a:r>
              <a:rPr lang="en">
                <a:solidFill>
                  <a:srgbClr val="FF0000"/>
                </a:solidFill>
                <a:latin typeface="Times New Roman"/>
                <a:ea typeface="Times New Roman"/>
                <a:cs typeface="Times New Roman"/>
                <a:sym typeface="Times New Roman"/>
              </a:rPr>
              <a:t>Hand hygiene; the most effective measure </a:t>
            </a:r>
            <a:endParaRPr>
              <a:solidFill>
                <a:srgbClr val="FF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Universal Precautions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Contact Isolation; MRSA, VRE, MDR-GNB</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Avoid catheters; proper insertion and dressing, early removal </a:t>
            </a:r>
            <a:r>
              <a:rPr lang="en" sz="1000">
                <a:solidFill>
                  <a:srgbClr val="999999"/>
                </a:solidFill>
                <a:latin typeface="Times New Roman"/>
                <a:ea typeface="Times New Roman"/>
                <a:cs typeface="Times New Roman"/>
                <a:sym typeface="Times New Roman"/>
              </a:rPr>
              <a:t>Surgery less than 2 hrs no need for catheter, decrease lines whenever you can </a:t>
            </a:r>
            <a:endParaRPr sz="1000">
              <a:solidFill>
                <a:srgbClr val="999999"/>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Replace lines that were inserted without proper preparation </a:t>
            </a:r>
            <a:r>
              <a:rPr lang="en" sz="1000">
                <a:solidFill>
                  <a:srgbClr val="999999"/>
                </a:solidFill>
                <a:latin typeface="Times New Roman"/>
                <a:ea typeface="Times New Roman"/>
                <a:cs typeface="Times New Roman"/>
                <a:sym typeface="Times New Roman"/>
              </a:rPr>
              <a:t>ER, like central line that was done too fast</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Careful dressing maintenance</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Ventilator weaning; 1 day intubation = 1-3% risk of pneumonia</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Selective use of antibiotic therapy</a:t>
            </a:r>
            <a:endParaRPr>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indent="457200" lvl="0" marL="91440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457200" lvl="0" marL="91440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457200" lvl="0" marL="91440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213359" lvl="0" marL="365760" rtl="0" algn="l">
              <a:lnSpc>
                <a:spcPct val="115000"/>
              </a:lnSpc>
              <a:spcBef>
                <a:spcPts val="0"/>
              </a:spcBef>
              <a:spcAft>
                <a:spcPts val="0"/>
              </a:spcAft>
              <a:buSzPts val="1200"/>
              <a:buFont typeface="Times New Roman"/>
              <a:buChar char="●"/>
            </a:pPr>
            <a:r>
              <a:rPr lang="en" sz="1400">
                <a:latin typeface="Times New Roman"/>
                <a:ea typeface="Times New Roman"/>
                <a:cs typeface="Times New Roman"/>
                <a:sym typeface="Times New Roman"/>
              </a:rPr>
              <a:t>Surgical Infections Risk Factors:</a:t>
            </a:r>
            <a:endParaRPr sz="14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b="1" sz="600">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Extremes of age (neonates, &gt; 65 years of age)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Malnutrition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Obesity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Diabetes mellitus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Prior site irradiation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Hypothermia </a:t>
            </a:r>
            <a:r>
              <a:rPr lang="en" sz="1000">
                <a:solidFill>
                  <a:srgbClr val="999999"/>
                </a:solidFill>
                <a:latin typeface="Times New Roman"/>
                <a:ea typeface="Times New Roman"/>
                <a:cs typeface="Times New Roman"/>
                <a:sym typeface="Times New Roman"/>
              </a:rPr>
              <a:t>and hyperthermia</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Hypoxemia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Coexisting infection remote to surgical site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Corticosteroid therapy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Recent operation, especially of chest or abdomen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Chronic inflammation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Hypocholesterolemia </a:t>
            </a:r>
            <a:endParaRPr>
              <a:solidFill>
                <a:srgbClr val="000000"/>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sz="600">
              <a:solidFill>
                <a:srgbClr val="000000"/>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p:txBody>
      </p:sp>
      <p:sp>
        <p:nvSpPr>
          <p:cNvPr id="498" name="Google Shape;498;p32"/>
          <p:cNvSpPr/>
          <p:nvPr/>
        </p:nvSpPr>
        <p:spPr>
          <a:xfrm>
            <a:off x="2204475" y="4971525"/>
            <a:ext cx="2171100" cy="3102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Remember, Wash Your Hands.</a:t>
            </a:r>
            <a:endParaRPr sz="1200">
              <a:solidFill>
                <a:srgbClr val="CC0000"/>
              </a:solidFill>
              <a:latin typeface="Times New Roman"/>
              <a:ea typeface="Times New Roman"/>
              <a:cs typeface="Times New Roman"/>
              <a:sym typeface="Times New Roman"/>
            </a:endParaRPr>
          </a:p>
        </p:txBody>
      </p:sp>
      <p:pic>
        <p:nvPicPr>
          <p:cNvPr id="499" name="Google Shape;499;p32"/>
          <p:cNvPicPr preferRelativeResize="0"/>
          <p:nvPr/>
        </p:nvPicPr>
        <p:blipFill>
          <a:blip r:embed="rId3">
            <a:alphaModFix/>
          </a:blip>
          <a:stretch>
            <a:fillRect/>
          </a:stretch>
        </p:blipFill>
        <p:spPr>
          <a:xfrm rot="2209895">
            <a:off x="4267645" y="4559046"/>
            <a:ext cx="420800" cy="512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3"/>
          <p:cNvSpPr txBox="1"/>
          <p:nvPr>
            <p:ph idx="1" type="body"/>
          </p:nvPr>
        </p:nvSpPr>
        <p:spPr>
          <a:xfrm>
            <a:off x="397775" y="389250"/>
            <a:ext cx="5577000" cy="8069100"/>
          </a:xfrm>
          <a:prstGeom prst="rect">
            <a:avLst/>
          </a:prstGeom>
        </p:spPr>
        <p:txBody>
          <a:bodyPr anchorCtr="0" anchor="t" bIns="91425" lIns="91425" spcFirstLastPara="1" rIns="91425" wrap="square" tIns="91425">
            <a:noAutofit/>
          </a:bodyPr>
          <a:lstStyle/>
          <a:p>
            <a:pPr indent="-213359" lvl="0" marL="274320" rtl="0" algn="l">
              <a:lnSpc>
                <a:spcPct val="115000"/>
              </a:lnSpc>
              <a:spcBef>
                <a:spcPts val="0"/>
              </a:spcBef>
              <a:spcAft>
                <a:spcPts val="0"/>
              </a:spcAft>
              <a:buSzPts val="1200"/>
              <a:buFont typeface="Times New Roman"/>
              <a:buChar char="●"/>
            </a:pPr>
            <a:r>
              <a:rPr lang="en" sz="1400">
                <a:latin typeface="Times New Roman"/>
                <a:ea typeface="Times New Roman"/>
                <a:cs typeface="Times New Roman"/>
                <a:sym typeface="Times New Roman"/>
              </a:rPr>
              <a:t>Classification of Surgical Wounds:</a:t>
            </a:r>
            <a:endParaRPr sz="14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6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600">
              <a:solidFill>
                <a:srgbClr val="000000"/>
              </a:solidFill>
              <a:latin typeface="Times New Roman"/>
              <a:ea typeface="Times New Roman"/>
              <a:cs typeface="Times New Roman"/>
              <a:sym typeface="Times New Roman"/>
            </a:endParaRPr>
          </a:p>
          <a:p>
            <a:pPr indent="-226059" lvl="0" marL="27432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Principles of Antibiotic Therapy:</a:t>
            </a:r>
            <a:endParaRPr sz="14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b="1" sz="600">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chemeClr val="accent6"/>
              </a:buClr>
              <a:buSzPts val="1200"/>
              <a:buFont typeface="Times New Roman"/>
              <a:buChar char="○"/>
            </a:pPr>
            <a:r>
              <a:rPr lang="en" u="sng">
                <a:solidFill>
                  <a:schemeClr val="accent6"/>
                </a:solidFill>
                <a:latin typeface="Times New Roman"/>
                <a:ea typeface="Times New Roman"/>
                <a:cs typeface="Times New Roman"/>
                <a:sym typeface="Times New Roman"/>
              </a:rPr>
              <a:t>Pre</a:t>
            </a:r>
            <a:r>
              <a:rPr lang="en">
                <a:solidFill>
                  <a:schemeClr val="accent6"/>
                </a:solidFill>
                <a:latin typeface="Times New Roman"/>
                <a:ea typeface="Times New Roman"/>
                <a:cs typeface="Times New Roman"/>
                <a:sym typeface="Times New Roman"/>
              </a:rPr>
              <a:t>operative antibiotic prophylaxis </a:t>
            </a:r>
            <a:r>
              <a:rPr lang="en" sz="1000">
                <a:solidFill>
                  <a:srgbClr val="999999"/>
                </a:solidFill>
                <a:latin typeface="Times New Roman"/>
                <a:ea typeface="Times New Roman"/>
                <a:cs typeface="Times New Roman"/>
                <a:sym typeface="Times New Roman"/>
              </a:rPr>
              <a:t>Within 60 minutes</a:t>
            </a:r>
            <a:endParaRPr sz="1000">
              <a:solidFill>
                <a:srgbClr val="999999"/>
              </a:solidFill>
              <a:latin typeface="Times New Roman"/>
              <a:ea typeface="Times New Roman"/>
              <a:cs typeface="Times New Roman"/>
              <a:sym typeface="Times New Roman"/>
            </a:endParaRPr>
          </a:p>
          <a:p>
            <a:pPr indent="0" lvl="0" marL="640080" rtl="0" algn="l">
              <a:lnSpc>
                <a:spcPct val="115000"/>
              </a:lnSpc>
              <a:spcBef>
                <a:spcPts val="0"/>
              </a:spcBef>
              <a:spcAft>
                <a:spcPts val="0"/>
              </a:spcAft>
              <a:buNone/>
            </a:pPr>
            <a:r>
              <a:t/>
            </a:r>
            <a:endParaRPr b="1" sz="400">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FF0000"/>
              </a:buClr>
              <a:buSzPts val="900"/>
              <a:buFont typeface="Times New Roman"/>
              <a:buChar char="■"/>
            </a:pPr>
            <a:r>
              <a:rPr lang="en">
                <a:solidFill>
                  <a:srgbClr val="FF0000"/>
                </a:solidFill>
                <a:latin typeface="Times New Roman"/>
                <a:ea typeface="Times New Roman"/>
                <a:cs typeface="Times New Roman"/>
                <a:sym typeface="Times New Roman"/>
              </a:rPr>
              <a:t>Reduces surgical site infections (SSI)</a:t>
            </a:r>
            <a:endParaRPr>
              <a:solidFill>
                <a:srgbClr val="FF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Does NOT reduce nosocomial infections </a:t>
            </a:r>
            <a:r>
              <a:rPr lang="en">
                <a:solidFill>
                  <a:srgbClr val="6AA84F"/>
                </a:solidFill>
                <a:latin typeface="Times New Roman"/>
                <a:ea typeface="Times New Roman"/>
                <a:cs typeface="Times New Roman"/>
                <a:sym typeface="Times New Roman"/>
              </a:rPr>
              <a:t>post op</a:t>
            </a:r>
            <a:endParaRPr>
              <a:solidFill>
                <a:srgbClr val="6AA84F"/>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Indicated for most clean-contaminated or contaminated procedures</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Indicated for clean procedure with prosthetic grafts </a:t>
            </a:r>
            <a:r>
              <a:rPr lang="en" sz="1000">
                <a:solidFill>
                  <a:srgbClr val="999999"/>
                </a:solidFill>
                <a:latin typeface="Times New Roman"/>
                <a:ea typeface="Times New Roman"/>
                <a:cs typeface="Times New Roman"/>
                <a:sym typeface="Times New Roman"/>
              </a:rPr>
              <a:t>Drain, line, patch</a:t>
            </a:r>
            <a:endParaRPr sz="1000">
              <a:solidFill>
                <a:srgbClr val="999999"/>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First-Gen Cephalosporins is preferred. </a:t>
            </a:r>
            <a:r>
              <a:rPr lang="en">
                <a:solidFill>
                  <a:srgbClr val="6AA84F"/>
                </a:solidFill>
                <a:latin typeface="Times New Roman"/>
                <a:ea typeface="Times New Roman"/>
                <a:cs typeface="Times New Roman"/>
                <a:sym typeface="Times New Roman"/>
              </a:rPr>
              <a:t>Cefazolin</a:t>
            </a:r>
            <a:endParaRPr>
              <a:solidFill>
                <a:srgbClr val="6AA84F"/>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FF0000"/>
              </a:buClr>
              <a:buSzPts val="900"/>
              <a:buFont typeface="Times New Roman"/>
              <a:buChar char="■"/>
            </a:pPr>
            <a:r>
              <a:rPr lang="en">
                <a:solidFill>
                  <a:srgbClr val="FF0000"/>
                </a:solidFill>
                <a:latin typeface="Times New Roman"/>
                <a:ea typeface="Times New Roman"/>
                <a:cs typeface="Times New Roman"/>
                <a:sym typeface="Times New Roman"/>
              </a:rPr>
              <a:t>Clindamycin is used for penicillin-allergic patients </a:t>
            </a:r>
            <a:endParaRPr>
              <a:solidFill>
                <a:srgbClr val="FF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Second-Gen Cephalosporins is used to cover GN or anaerobes (could be covered by first-Gen + metronidazole)</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FF0000"/>
              </a:buClr>
              <a:buSzPts val="900"/>
              <a:buFont typeface="Times New Roman"/>
              <a:buChar char="■"/>
            </a:pPr>
            <a:r>
              <a:rPr lang="en">
                <a:solidFill>
                  <a:srgbClr val="FF0000"/>
                </a:solidFill>
                <a:latin typeface="Times New Roman"/>
                <a:ea typeface="Times New Roman"/>
                <a:cs typeface="Times New Roman"/>
                <a:sym typeface="Times New Roman"/>
              </a:rPr>
              <a:t>Should be giving </a:t>
            </a:r>
            <a:r>
              <a:rPr b="1" lang="en">
                <a:solidFill>
                  <a:srgbClr val="FF0000"/>
                </a:solidFill>
                <a:latin typeface="Times New Roman"/>
                <a:ea typeface="Times New Roman"/>
                <a:cs typeface="Times New Roman"/>
                <a:sym typeface="Times New Roman"/>
              </a:rPr>
              <a:t>within 1 hour</a:t>
            </a:r>
            <a:r>
              <a:rPr lang="en">
                <a:solidFill>
                  <a:srgbClr val="FF0000"/>
                </a:solidFill>
                <a:latin typeface="Times New Roman"/>
                <a:ea typeface="Times New Roman"/>
                <a:cs typeface="Times New Roman"/>
                <a:sym typeface="Times New Roman"/>
              </a:rPr>
              <a:t> of surgical </a:t>
            </a:r>
            <a:r>
              <a:rPr b="1" lang="en">
                <a:solidFill>
                  <a:srgbClr val="FF0000"/>
                </a:solidFill>
                <a:latin typeface="Times New Roman"/>
                <a:ea typeface="Times New Roman"/>
                <a:cs typeface="Times New Roman"/>
                <a:sym typeface="Times New Roman"/>
              </a:rPr>
              <a:t>incision</a:t>
            </a:r>
            <a:r>
              <a:rPr lang="en">
                <a:solidFill>
                  <a:srgbClr val="FF0000"/>
                </a:solidFill>
                <a:latin typeface="Times New Roman"/>
                <a:ea typeface="Times New Roman"/>
                <a:cs typeface="Times New Roman"/>
                <a:sym typeface="Times New Roman"/>
              </a:rPr>
              <a:t>; re-dose every 3-4 hours intraoperatively</a:t>
            </a:r>
            <a:endParaRPr>
              <a:solidFill>
                <a:srgbClr val="FF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Careful clinical evaluation</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Empirical therapy – with high suspicion</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Cultures BEFORE starting antibiotics </a:t>
            </a:r>
            <a:r>
              <a:rPr lang="en">
                <a:solidFill>
                  <a:srgbClr val="6AA84F"/>
                </a:solidFill>
                <a:latin typeface="Times New Roman"/>
                <a:ea typeface="Times New Roman"/>
                <a:cs typeface="Times New Roman"/>
                <a:sym typeface="Times New Roman"/>
              </a:rPr>
              <a:t>2 cultures guided therapy</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Clinical- and culture-guided therapy</a:t>
            </a:r>
            <a:endParaRPr b="1" sz="1400">
              <a:solidFill>
                <a:srgbClr val="000000"/>
              </a:solidFill>
              <a:latin typeface="Times New Roman"/>
              <a:ea typeface="Times New Roman"/>
              <a:cs typeface="Times New Roman"/>
              <a:sym typeface="Times New Roman"/>
            </a:endParaRPr>
          </a:p>
        </p:txBody>
      </p:sp>
      <p:grpSp>
        <p:nvGrpSpPr>
          <p:cNvPr id="505" name="Google Shape;505;p33"/>
          <p:cNvGrpSpPr/>
          <p:nvPr/>
        </p:nvGrpSpPr>
        <p:grpSpPr>
          <a:xfrm>
            <a:off x="1254724" y="764763"/>
            <a:ext cx="4159773" cy="4237212"/>
            <a:chOff x="2160575" y="4425500"/>
            <a:chExt cx="4087425" cy="4336075"/>
          </a:xfrm>
        </p:grpSpPr>
        <p:pic>
          <p:nvPicPr>
            <p:cNvPr descr="Table&#10;&#10;Description automatically generated" id="506" name="Google Shape;506;p33"/>
            <p:cNvPicPr preferRelativeResize="0"/>
            <p:nvPr/>
          </p:nvPicPr>
          <p:blipFill>
            <a:blip r:embed="rId3">
              <a:alphaModFix/>
            </a:blip>
            <a:stretch>
              <a:fillRect/>
            </a:stretch>
          </p:blipFill>
          <p:spPr>
            <a:xfrm>
              <a:off x="2171300" y="6954975"/>
              <a:ext cx="4076700" cy="1806600"/>
            </a:xfrm>
            <a:prstGeom prst="rect">
              <a:avLst/>
            </a:prstGeom>
            <a:noFill/>
            <a:ln>
              <a:noFill/>
            </a:ln>
          </p:spPr>
        </p:pic>
        <p:pic>
          <p:nvPicPr>
            <p:cNvPr descr="Table&#10;&#10;Description automatically generated" id="507" name="Google Shape;507;p33"/>
            <p:cNvPicPr preferRelativeResize="0"/>
            <p:nvPr/>
          </p:nvPicPr>
          <p:blipFill>
            <a:blip r:embed="rId4">
              <a:alphaModFix/>
            </a:blip>
            <a:stretch>
              <a:fillRect/>
            </a:stretch>
          </p:blipFill>
          <p:spPr>
            <a:xfrm>
              <a:off x="2160575" y="4425500"/>
              <a:ext cx="4076700" cy="2529475"/>
            </a:xfrm>
            <a:prstGeom prst="rect">
              <a:avLst/>
            </a:prstGeom>
            <a:noFill/>
            <a:ln>
              <a:noFill/>
            </a:ln>
          </p:spPr>
        </p:pic>
      </p:grpSp>
      <p:sp>
        <p:nvSpPr>
          <p:cNvPr id="508" name="Google Shape;508;p33"/>
          <p:cNvSpPr/>
          <p:nvPr/>
        </p:nvSpPr>
        <p:spPr>
          <a:xfrm>
            <a:off x="4882900" y="368000"/>
            <a:ext cx="1088700" cy="3696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300"/>
              </a:spcAft>
              <a:buNone/>
            </a:pPr>
            <a:r>
              <a:rPr lang="en" sz="1200">
                <a:solidFill>
                  <a:srgbClr val="CC0000"/>
                </a:solidFill>
                <a:latin typeface="Times New Roman"/>
                <a:ea typeface="Times New Roman"/>
                <a:cs typeface="Times New Roman"/>
                <a:sym typeface="Times New Roman"/>
              </a:rPr>
              <a:t>IMPORTANT</a:t>
            </a:r>
            <a:endParaRPr sz="1200">
              <a:solidFill>
                <a:srgbClr val="CC0000"/>
              </a:solidFill>
              <a:latin typeface="Times New Roman"/>
              <a:ea typeface="Times New Roman"/>
              <a:cs typeface="Times New Roman"/>
              <a:sym typeface="Times New Roman"/>
            </a:endParaRPr>
          </a:p>
        </p:txBody>
      </p:sp>
      <p:pic>
        <p:nvPicPr>
          <p:cNvPr id="509" name="Google Shape;509;p33"/>
          <p:cNvPicPr preferRelativeResize="0"/>
          <p:nvPr/>
        </p:nvPicPr>
        <p:blipFill>
          <a:blip r:embed="rId5">
            <a:alphaModFix/>
          </a:blip>
          <a:stretch>
            <a:fillRect/>
          </a:stretch>
        </p:blipFill>
        <p:spPr>
          <a:xfrm rot="2112048">
            <a:off x="5813745" y="67876"/>
            <a:ext cx="396771" cy="427830"/>
          </a:xfrm>
          <a:prstGeom prst="rect">
            <a:avLst/>
          </a:prstGeom>
          <a:noFill/>
          <a:ln>
            <a:noFill/>
          </a:ln>
        </p:spPr>
      </p:pic>
      <p:sp>
        <p:nvSpPr>
          <p:cNvPr id="510" name="Google Shape;510;p33"/>
          <p:cNvSpPr txBox="1"/>
          <p:nvPr/>
        </p:nvSpPr>
        <p:spPr>
          <a:xfrm>
            <a:off x="1243525" y="1208200"/>
            <a:ext cx="1198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Lipoma, thyroid</a:t>
            </a:r>
            <a:endParaRPr sz="1000">
              <a:solidFill>
                <a:srgbClr val="999999"/>
              </a:solidFill>
              <a:latin typeface="Times New Roman"/>
              <a:ea typeface="Times New Roman"/>
              <a:cs typeface="Times New Roman"/>
              <a:sym typeface="Times New Roman"/>
            </a:endParaRPr>
          </a:p>
        </p:txBody>
      </p:sp>
      <p:sp>
        <p:nvSpPr>
          <p:cNvPr id="511" name="Google Shape;511;p33"/>
          <p:cNvSpPr txBox="1"/>
          <p:nvPr/>
        </p:nvSpPr>
        <p:spPr>
          <a:xfrm>
            <a:off x="120925" y="2208175"/>
            <a:ext cx="1133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Cholecystectomy</a:t>
            </a:r>
            <a:r>
              <a:rPr lang="en" sz="1000">
                <a:solidFill>
                  <a:srgbClr val="999999"/>
                </a:solidFill>
                <a:latin typeface="Times New Roman"/>
                <a:ea typeface="Times New Roman"/>
                <a:cs typeface="Times New Roman"/>
                <a:sym typeface="Times New Roman"/>
              </a:rPr>
              <a:t>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Bariatric, appendectomy.</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Specially when you prick and you get fluid </a:t>
            </a:r>
            <a:endParaRPr sz="1000">
              <a:solidFill>
                <a:srgbClr val="999999"/>
              </a:solidFill>
              <a:latin typeface="Times New Roman"/>
              <a:ea typeface="Times New Roman"/>
              <a:cs typeface="Times New Roman"/>
              <a:sym typeface="Times New Roman"/>
            </a:endParaRPr>
          </a:p>
        </p:txBody>
      </p:sp>
      <p:sp>
        <p:nvSpPr>
          <p:cNvPr id="512" name="Google Shape;512;p33"/>
          <p:cNvSpPr txBox="1"/>
          <p:nvPr/>
        </p:nvSpPr>
        <p:spPr>
          <a:xfrm>
            <a:off x="1276075" y="3382875"/>
            <a:ext cx="1133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Specially in redo surgery</a:t>
            </a:r>
            <a:endParaRPr sz="1000">
              <a:solidFill>
                <a:srgbClr val="999999"/>
              </a:solidFill>
              <a:latin typeface="Times New Roman"/>
              <a:ea typeface="Times New Roman"/>
              <a:cs typeface="Times New Roman"/>
              <a:sym typeface="Times New Roman"/>
            </a:endParaRPr>
          </a:p>
        </p:txBody>
      </p:sp>
      <p:sp>
        <p:nvSpPr>
          <p:cNvPr id="513" name="Google Shape;513;p33"/>
          <p:cNvSpPr txBox="1"/>
          <p:nvPr/>
        </p:nvSpPr>
        <p:spPr>
          <a:xfrm>
            <a:off x="3505575" y="3579875"/>
            <a:ext cx="190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Stab wound, ask about </a:t>
            </a:r>
            <a:r>
              <a:rPr lang="en" sz="1000">
                <a:solidFill>
                  <a:srgbClr val="999999"/>
                </a:solidFill>
                <a:latin typeface="Times New Roman"/>
                <a:ea typeface="Times New Roman"/>
                <a:cs typeface="Times New Roman"/>
                <a:sym typeface="Times New Roman"/>
              </a:rPr>
              <a:t>tetanus</a:t>
            </a:r>
            <a:endParaRPr sz="1000">
              <a:solidFill>
                <a:srgbClr val="999999"/>
              </a:solidFill>
              <a:latin typeface="Times New Roman"/>
              <a:ea typeface="Times New Roman"/>
              <a:cs typeface="Times New Roman"/>
              <a:sym typeface="Times New Roman"/>
            </a:endParaRPr>
          </a:p>
        </p:txBody>
      </p:sp>
      <p:sp>
        <p:nvSpPr>
          <p:cNvPr id="514" name="Google Shape;514;p33"/>
          <p:cNvSpPr txBox="1"/>
          <p:nvPr/>
        </p:nvSpPr>
        <p:spPr>
          <a:xfrm>
            <a:off x="5490700" y="3615225"/>
            <a:ext cx="1133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Risk of infection in any vascular surgery is 30%</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Cause most of them are close to dirty areas like groin</a:t>
            </a:r>
            <a:endParaRPr sz="1000">
              <a:solidFill>
                <a:srgbClr val="999999"/>
              </a:solidFill>
              <a:latin typeface="Times New Roman"/>
              <a:ea typeface="Times New Roman"/>
              <a:cs typeface="Times New Roman"/>
              <a:sym typeface="Times New Roman"/>
            </a:endParaRPr>
          </a:p>
        </p:txBody>
      </p:sp>
      <p:sp>
        <p:nvSpPr>
          <p:cNvPr id="515" name="Google Shape;515;p33"/>
          <p:cNvSpPr txBox="1"/>
          <p:nvPr/>
        </p:nvSpPr>
        <p:spPr>
          <a:xfrm>
            <a:off x="2745471" y="4107775"/>
            <a:ext cx="3040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Stab wound but you can see bowel and it is open</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34"/>
          <p:cNvSpPr txBox="1"/>
          <p:nvPr>
            <p:ph idx="1" type="body"/>
          </p:nvPr>
        </p:nvSpPr>
        <p:spPr>
          <a:xfrm>
            <a:off x="352950" y="285872"/>
            <a:ext cx="5469300" cy="8428200"/>
          </a:xfrm>
          <a:prstGeom prst="rect">
            <a:avLst/>
          </a:prstGeom>
        </p:spPr>
        <p:txBody>
          <a:bodyPr anchorCtr="0" anchor="t" bIns="91425" lIns="91425" spcFirstLastPara="1" rIns="91425" wrap="square" tIns="91425">
            <a:spAutoFit/>
          </a:bodyPr>
          <a:lstStyle/>
          <a:p>
            <a:pPr indent="-226059" lvl="0" marL="27432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Factors Influencing Antibiotic Choice</a:t>
            </a:r>
            <a:endParaRPr sz="1400">
              <a:latin typeface="Times New Roman"/>
              <a:ea typeface="Times New Roman"/>
              <a:cs typeface="Times New Roman"/>
              <a:sym typeface="Times New Roman"/>
            </a:endParaRPr>
          </a:p>
          <a:p>
            <a:pPr indent="-213360" lvl="1" marL="640080" rtl="0" algn="l">
              <a:lnSpc>
                <a:spcPct val="115000"/>
              </a:lnSpc>
              <a:spcBef>
                <a:spcPts val="0"/>
              </a:spcBef>
              <a:spcAft>
                <a:spcPts val="0"/>
              </a:spcAft>
              <a:buClr>
                <a:schemeClr val="accent6"/>
              </a:buClr>
              <a:buSzPts val="1200"/>
              <a:buFont typeface="Times New Roman"/>
              <a:buChar char="○"/>
            </a:pPr>
            <a:r>
              <a:rPr lang="en">
                <a:solidFill>
                  <a:schemeClr val="accent6"/>
                </a:solidFill>
                <a:latin typeface="Times New Roman"/>
                <a:ea typeface="Times New Roman"/>
                <a:cs typeface="Times New Roman"/>
                <a:sym typeface="Times New Roman"/>
              </a:rPr>
              <a:t>Agent/Pathogen factors</a:t>
            </a:r>
            <a:endParaRPr>
              <a:solidFill>
                <a:schemeClr val="accent6"/>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Activity against known/suspected pathogens</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Disease believed responsible</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Infection vs colonization</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Narrow-spectrum coverage best</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Antimicrobial resistance patterns</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chemeClr val="accent6"/>
              </a:buClr>
              <a:buSzPts val="1200"/>
              <a:buFont typeface="Times New Roman"/>
              <a:buChar char="○"/>
            </a:pPr>
            <a:r>
              <a:rPr lang="en">
                <a:solidFill>
                  <a:schemeClr val="accent6"/>
                </a:solidFill>
                <a:latin typeface="Times New Roman"/>
                <a:ea typeface="Times New Roman"/>
                <a:cs typeface="Times New Roman"/>
                <a:sym typeface="Times New Roman"/>
              </a:rPr>
              <a:t>Patient</a:t>
            </a:r>
            <a:r>
              <a:rPr lang="en">
                <a:solidFill>
                  <a:schemeClr val="accent6"/>
                </a:solidFill>
                <a:latin typeface="Times New Roman"/>
                <a:ea typeface="Times New Roman"/>
                <a:cs typeface="Times New Roman"/>
                <a:sym typeface="Times New Roman"/>
              </a:rPr>
              <a:t> factors:</a:t>
            </a:r>
            <a:endParaRPr>
              <a:solidFill>
                <a:schemeClr val="accent6"/>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Severity of illness</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Age</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Immunosuppression</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Organ dysfunction</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Allergy</a:t>
            </a:r>
            <a:endParaRPr>
              <a:solidFill>
                <a:srgbClr val="000000"/>
              </a:solidFill>
              <a:latin typeface="Times New Roman"/>
              <a:ea typeface="Times New Roman"/>
              <a:cs typeface="Times New Roman"/>
              <a:sym typeface="Times New Roman"/>
            </a:endParaRPr>
          </a:p>
          <a:p>
            <a:pPr indent="0" lvl="0" marL="1005839" rtl="0" algn="l">
              <a:lnSpc>
                <a:spcPct val="115000"/>
              </a:lnSpc>
              <a:spcBef>
                <a:spcPts val="0"/>
              </a:spcBef>
              <a:spcAft>
                <a:spcPts val="0"/>
              </a:spcAft>
              <a:buNone/>
            </a:pPr>
            <a:r>
              <a:t/>
            </a:r>
            <a:endParaRPr>
              <a:solidFill>
                <a:srgbClr val="000000"/>
              </a:solidFill>
              <a:latin typeface="Times New Roman"/>
              <a:ea typeface="Times New Roman"/>
              <a:cs typeface="Times New Roman"/>
              <a:sym typeface="Times New Roman"/>
            </a:endParaRPr>
          </a:p>
          <a:p>
            <a:pPr indent="-213359" lvl="0" marL="274320" rtl="0" algn="l">
              <a:lnSpc>
                <a:spcPct val="115000"/>
              </a:lnSpc>
              <a:spcBef>
                <a:spcPts val="0"/>
              </a:spcBef>
              <a:spcAft>
                <a:spcPts val="0"/>
              </a:spcAft>
              <a:buSzPts val="1200"/>
              <a:buFont typeface="Times New Roman"/>
              <a:buChar char="●"/>
            </a:pPr>
            <a:r>
              <a:rPr lang="en" sz="1400">
                <a:latin typeface="Times New Roman"/>
                <a:ea typeface="Times New Roman"/>
                <a:cs typeface="Times New Roman"/>
                <a:sym typeface="Times New Roman"/>
              </a:rPr>
              <a:t>Surgical Site Infection (SSI) </a:t>
            </a:r>
            <a:endParaRPr>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FF0000"/>
              </a:buClr>
              <a:buSzPts val="1200"/>
              <a:buFont typeface="Times New Roman"/>
              <a:buChar char="○"/>
            </a:pPr>
            <a:r>
              <a:rPr lang="en">
                <a:solidFill>
                  <a:srgbClr val="FF0000"/>
                </a:solidFill>
                <a:latin typeface="Times New Roman"/>
                <a:ea typeface="Times New Roman"/>
                <a:cs typeface="Times New Roman"/>
                <a:sym typeface="Times New Roman"/>
              </a:rPr>
              <a:t>A clinical diagnosis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Most common cause of delay in wound healing</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b="1" lang="en">
                <a:solidFill>
                  <a:srgbClr val="FF0000"/>
                </a:solidFill>
                <a:latin typeface="Times New Roman"/>
                <a:ea typeface="Times New Roman"/>
                <a:cs typeface="Times New Roman"/>
                <a:sym typeface="Times New Roman"/>
              </a:rPr>
              <a:t>Superficial:</a:t>
            </a:r>
            <a:r>
              <a:rPr lang="en">
                <a:solidFill>
                  <a:srgbClr val="000000"/>
                </a:solidFill>
                <a:latin typeface="Times New Roman"/>
                <a:ea typeface="Times New Roman"/>
                <a:cs typeface="Times New Roman"/>
                <a:sym typeface="Times New Roman"/>
              </a:rPr>
              <a:t> Skin and subcutaneous tissues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b="1" lang="en">
                <a:solidFill>
                  <a:srgbClr val="FF0000"/>
                </a:solidFill>
                <a:latin typeface="Times New Roman"/>
                <a:ea typeface="Times New Roman"/>
                <a:cs typeface="Times New Roman"/>
                <a:sym typeface="Times New Roman"/>
              </a:rPr>
              <a:t>Deep:</a:t>
            </a:r>
            <a:r>
              <a:rPr lang="en">
                <a:solidFill>
                  <a:srgbClr val="000000"/>
                </a:solidFill>
                <a:latin typeface="Times New Roman"/>
                <a:ea typeface="Times New Roman"/>
                <a:cs typeface="Times New Roman"/>
                <a:sym typeface="Times New Roman"/>
              </a:rPr>
              <a:t> Fascia and muscle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b="1" lang="en">
                <a:solidFill>
                  <a:srgbClr val="FF0000"/>
                </a:solidFill>
                <a:latin typeface="Times New Roman"/>
                <a:ea typeface="Times New Roman"/>
                <a:cs typeface="Times New Roman"/>
                <a:sym typeface="Times New Roman"/>
              </a:rPr>
              <a:t>Organ space:</a:t>
            </a:r>
            <a:r>
              <a:rPr b="1" lang="en">
                <a:solidFill>
                  <a:srgbClr val="000000"/>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I</a:t>
            </a:r>
            <a:r>
              <a:rPr lang="en">
                <a:solidFill>
                  <a:srgbClr val="000000"/>
                </a:solidFill>
                <a:latin typeface="Times New Roman"/>
                <a:ea typeface="Times New Roman"/>
                <a:cs typeface="Times New Roman"/>
                <a:sym typeface="Times New Roman"/>
              </a:rPr>
              <a:t>nternal organs (cavities)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Rare in the first few days after surgery </a:t>
            </a:r>
            <a:r>
              <a:rPr b="1" lang="en">
                <a:solidFill>
                  <a:srgbClr val="FF0000"/>
                </a:solidFill>
                <a:latin typeface="Times New Roman"/>
                <a:ea typeface="Times New Roman"/>
                <a:cs typeface="Times New Roman"/>
                <a:sym typeface="Times New Roman"/>
              </a:rPr>
              <a:t>EXCEPT</a:t>
            </a:r>
            <a:r>
              <a:rPr b="1" lang="en">
                <a:solidFill>
                  <a:srgbClr val="000000"/>
                </a:solidFill>
                <a:latin typeface="Times New Roman"/>
                <a:ea typeface="Times New Roman"/>
                <a:cs typeface="Times New Roman"/>
                <a:sym typeface="Times New Roman"/>
              </a:rPr>
              <a:t> necrotizing soft tissue infection (necrotizing fasciitis)</a:t>
            </a:r>
            <a:r>
              <a:rPr lang="en">
                <a:solidFill>
                  <a:srgbClr val="000000"/>
                </a:solidFill>
                <a:latin typeface="Times New Roman"/>
                <a:ea typeface="Times New Roman"/>
                <a:cs typeface="Times New Roman"/>
                <a:sym typeface="Times New Roman"/>
              </a:rPr>
              <a:t> </a:t>
            </a:r>
            <a:r>
              <a:rPr lang="en">
                <a:solidFill>
                  <a:srgbClr val="6AA84F"/>
                </a:solidFill>
                <a:latin typeface="Times New Roman"/>
                <a:ea typeface="Times New Roman"/>
                <a:cs typeface="Times New Roman"/>
                <a:sym typeface="Times New Roman"/>
              </a:rPr>
              <a:t>very painful it relieved by GA only!</a:t>
            </a:r>
            <a:endParaRPr>
              <a:solidFill>
                <a:srgbClr val="6AA84F"/>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Caused by </a:t>
            </a:r>
            <a:r>
              <a:rPr lang="en">
                <a:solidFill>
                  <a:srgbClr val="FF0000"/>
                </a:solidFill>
                <a:latin typeface="Times New Roman"/>
                <a:ea typeface="Times New Roman"/>
                <a:cs typeface="Times New Roman"/>
                <a:sym typeface="Times New Roman"/>
              </a:rPr>
              <a:t>S. pyogenes or C. perfringens</a:t>
            </a:r>
            <a:endParaRPr>
              <a:solidFill>
                <a:srgbClr val="FF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They could appear in the first 24 hours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Necrotizing fasciitis is a surgical emergency; delay increases mortality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Presenting symptoms and signs depend on the depth of infection: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Pain-related immobility, wound drainage, </a:t>
            </a:r>
            <a:r>
              <a:rPr lang="en">
                <a:solidFill>
                  <a:srgbClr val="FF0000"/>
                </a:solidFill>
                <a:latin typeface="Times New Roman"/>
                <a:ea typeface="Times New Roman"/>
                <a:cs typeface="Times New Roman"/>
                <a:sym typeface="Times New Roman"/>
              </a:rPr>
              <a:t>crepitus</a:t>
            </a:r>
            <a:r>
              <a:rPr lang="en">
                <a:solidFill>
                  <a:srgbClr val="000000"/>
                </a:solidFill>
                <a:latin typeface="Times New Roman"/>
                <a:ea typeface="Times New Roman"/>
                <a:cs typeface="Times New Roman"/>
                <a:sym typeface="Times New Roman"/>
              </a:rPr>
              <a:t>, blisters/bullae</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Systemic Inflammatory Response Syndrome (SIRS) / Sepsis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Organ specific symptoms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chemeClr val="accent6"/>
              </a:buClr>
              <a:buSzPts val="1200"/>
              <a:buFont typeface="Times New Roman"/>
              <a:buChar char="○"/>
            </a:pPr>
            <a:r>
              <a:rPr lang="en">
                <a:solidFill>
                  <a:schemeClr val="accent6"/>
                </a:solidFill>
                <a:latin typeface="Times New Roman"/>
                <a:ea typeface="Times New Roman"/>
                <a:cs typeface="Times New Roman"/>
                <a:sym typeface="Times New Roman"/>
              </a:rPr>
              <a:t>Management</a:t>
            </a:r>
            <a:endParaRPr>
              <a:solidFill>
                <a:schemeClr val="accent6"/>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Local wound care</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Antibiotics</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Imaging</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Formal debridement</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Drainage</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Healing by secondary intention </a:t>
            </a:r>
            <a:r>
              <a:rPr lang="en" sz="1000">
                <a:solidFill>
                  <a:srgbClr val="999999"/>
                </a:solidFill>
                <a:latin typeface="Times New Roman"/>
                <a:ea typeface="Times New Roman"/>
                <a:cs typeface="Times New Roman"/>
                <a:sym typeface="Times New Roman"/>
              </a:rPr>
              <a:t>Abdominal dehiscence, Rupture aneurysm aortoduodenal fistula, In these cases leave it open to check every other day If the opening happened because of infection you do not close it</a:t>
            </a:r>
            <a:endParaRPr sz="1000">
              <a:solidFill>
                <a:srgbClr val="999999"/>
              </a:solidFill>
              <a:latin typeface="Times New Roman"/>
              <a:ea typeface="Times New Roman"/>
              <a:cs typeface="Times New Roman"/>
              <a:sym typeface="Times New Roman"/>
            </a:endParaRPr>
          </a:p>
        </p:txBody>
      </p:sp>
      <p:pic>
        <p:nvPicPr>
          <p:cNvPr descr="Cephalosporin Comparison - Coverage &#10;1st Generation ..." id="521" name="Google Shape;521;p34"/>
          <p:cNvPicPr preferRelativeResize="0"/>
          <p:nvPr/>
        </p:nvPicPr>
        <p:blipFill rotWithShape="1">
          <a:blip r:embed="rId3">
            <a:alphaModFix/>
          </a:blip>
          <a:srcRect b="2391" l="2404" r="2575" t="0"/>
          <a:stretch/>
        </p:blipFill>
        <p:spPr>
          <a:xfrm>
            <a:off x="3626400" y="1039075"/>
            <a:ext cx="2745350" cy="2565025"/>
          </a:xfrm>
          <a:prstGeom prst="rect">
            <a:avLst/>
          </a:prstGeom>
          <a:noFill/>
          <a:ln>
            <a:noFill/>
          </a:ln>
        </p:spPr>
      </p:pic>
      <p:sp>
        <p:nvSpPr>
          <p:cNvPr id="522" name="Google Shape;522;p34"/>
          <p:cNvSpPr txBox="1"/>
          <p:nvPr/>
        </p:nvSpPr>
        <p:spPr>
          <a:xfrm>
            <a:off x="5065050" y="2360583"/>
            <a:ext cx="11412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rgbClr val="6AA84F"/>
                </a:solidFill>
                <a:latin typeface="Times New Roman"/>
                <a:ea typeface="Times New Roman"/>
                <a:cs typeface="Times New Roman"/>
                <a:sym typeface="Times New Roman"/>
              </a:rPr>
              <a:t>anti-</a:t>
            </a:r>
            <a:r>
              <a:rPr lang="en" sz="800">
                <a:solidFill>
                  <a:srgbClr val="6AA84F"/>
                </a:solidFill>
                <a:latin typeface="Times New Roman"/>
                <a:ea typeface="Times New Roman"/>
                <a:cs typeface="Times New Roman"/>
                <a:sym typeface="Times New Roman"/>
              </a:rPr>
              <a:t>pseudomonal</a:t>
            </a:r>
            <a:endParaRPr sz="800">
              <a:latin typeface="Times New Roman"/>
              <a:ea typeface="Times New Roman"/>
              <a:cs typeface="Times New Roman"/>
              <a:sym typeface="Times New Roman"/>
            </a:endParaRPr>
          </a:p>
        </p:txBody>
      </p:sp>
      <p:sp>
        <p:nvSpPr>
          <p:cNvPr id="523" name="Google Shape;523;p34"/>
          <p:cNvSpPr/>
          <p:nvPr/>
        </p:nvSpPr>
        <p:spPr>
          <a:xfrm>
            <a:off x="4475825" y="368000"/>
            <a:ext cx="1572000" cy="3696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300"/>
              </a:spcAft>
              <a:buNone/>
            </a:pPr>
            <a:r>
              <a:rPr lang="en" sz="1200">
                <a:solidFill>
                  <a:srgbClr val="CC0000"/>
                </a:solidFill>
                <a:latin typeface="Times New Roman"/>
                <a:ea typeface="Times New Roman"/>
                <a:cs typeface="Times New Roman"/>
                <a:sym typeface="Times New Roman"/>
              </a:rPr>
              <a:t>IMPORTANT SLIDE</a:t>
            </a:r>
            <a:endParaRPr sz="1200">
              <a:solidFill>
                <a:srgbClr val="CC0000"/>
              </a:solidFill>
              <a:latin typeface="Times New Roman"/>
              <a:ea typeface="Times New Roman"/>
              <a:cs typeface="Times New Roman"/>
              <a:sym typeface="Times New Roman"/>
            </a:endParaRPr>
          </a:p>
        </p:txBody>
      </p:sp>
      <p:pic>
        <p:nvPicPr>
          <p:cNvPr id="524" name="Google Shape;524;p34"/>
          <p:cNvPicPr preferRelativeResize="0"/>
          <p:nvPr/>
        </p:nvPicPr>
        <p:blipFill>
          <a:blip r:embed="rId4">
            <a:alphaModFix/>
          </a:blip>
          <a:stretch>
            <a:fillRect/>
          </a:stretch>
        </p:blipFill>
        <p:spPr>
          <a:xfrm rot="2112048">
            <a:off x="5889945" y="67876"/>
            <a:ext cx="396771" cy="4278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5"/>
          <p:cNvSpPr txBox="1"/>
          <p:nvPr>
            <p:ph idx="1" type="body"/>
          </p:nvPr>
        </p:nvSpPr>
        <p:spPr>
          <a:xfrm>
            <a:off x="505350" y="362074"/>
            <a:ext cx="5469300" cy="8264100"/>
          </a:xfrm>
          <a:prstGeom prst="rect">
            <a:avLst/>
          </a:prstGeom>
        </p:spPr>
        <p:txBody>
          <a:bodyPr anchorCtr="0" anchor="t" bIns="91425" lIns="91425" spcFirstLastPara="1" rIns="91425" wrap="square" tIns="91425">
            <a:spAutoFit/>
          </a:bodyPr>
          <a:lstStyle/>
          <a:p>
            <a:pPr indent="-226059" lvl="0" marL="27432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Urinary Tract Infection (UTI)</a:t>
            </a:r>
            <a:endParaRPr sz="1400">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Rare in non-catheterized patients in ICU</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Bacteriuria/Candiduria +/- Pyuria </a:t>
            </a:r>
            <a:r>
              <a:rPr b="1" lang="en">
                <a:solidFill>
                  <a:srgbClr val="FF0000"/>
                </a:solidFill>
                <a:latin typeface="Times New Roman"/>
                <a:ea typeface="Times New Roman"/>
                <a:cs typeface="Times New Roman"/>
                <a:sym typeface="Times New Roman"/>
              </a:rPr>
              <a:t>≠</a:t>
            </a:r>
            <a:r>
              <a:rPr lang="en">
                <a:solidFill>
                  <a:srgbClr val="000000"/>
                </a:solidFill>
                <a:latin typeface="Times New Roman"/>
                <a:ea typeface="Times New Roman"/>
                <a:cs typeface="Times New Roman"/>
                <a:sym typeface="Times New Roman"/>
              </a:rPr>
              <a:t> established surgical infection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In ICU, MDR are more common to cause UTI in catheterized patient</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b="1" lang="en">
                <a:solidFill>
                  <a:srgbClr val="000000"/>
                </a:solidFill>
                <a:latin typeface="Times New Roman"/>
                <a:ea typeface="Times New Roman"/>
                <a:cs typeface="Times New Roman"/>
                <a:sym typeface="Times New Roman"/>
              </a:rPr>
              <a:t>Prevention</a:t>
            </a:r>
            <a:endParaRPr b="1">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Avoid </a:t>
            </a:r>
            <a:r>
              <a:rPr lang="en">
                <a:solidFill>
                  <a:srgbClr val="999999"/>
                </a:solidFill>
                <a:latin typeface="Times New Roman"/>
                <a:ea typeface="Times New Roman"/>
                <a:cs typeface="Times New Roman"/>
                <a:sym typeface="Times New Roman"/>
              </a:rPr>
              <a:t>catheterization</a:t>
            </a:r>
            <a:r>
              <a:rPr lang="en">
                <a:solidFill>
                  <a:srgbClr val="000000"/>
                </a:solidFill>
                <a:latin typeface="Times New Roman"/>
                <a:ea typeface="Times New Roman"/>
                <a:cs typeface="Times New Roman"/>
                <a:sym typeface="Times New Roman"/>
              </a:rPr>
              <a:t>, if possible</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Short catheter duration (&lt; 48 hours)</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Careful catheter care (e.g. insert with sterile gloves)</a:t>
            </a:r>
            <a:endParaRPr>
              <a:solidFill>
                <a:srgbClr val="000000"/>
              </a:solidFill>
              <a:latin typeface="Times New Roman"/>
              <a:ea typeface="Times New Roman"/>
              <a:cs typeface="Times New Roman"/>
              <a:sym typeface="Times New Roman"/>
            </a:endParaRPr>
          </a:p>
          <a:p>
            <a:pPr indent="0" lvl="0" marL="1005839" rtl="0" algn="l">
              <a:lnSpc>
                <a:spcPct val="115000"/>
              </a:lnSpc>
              <a:spcBef>
                <a:spcPts val="0"/>
              </a:spcBef>
              <a:spcAft>
                <a:spcPts val="0"/>
              </a:spcAft>
              <a:buNone/>
            </a:pPr>
            <a:r>
              <a:t/>
            </a:r>
            <a:endParaRPr sz="600">
              <a:solidFill>
                <a:srgbClr val="000000"/>
              </a:solidFill>
              <a:latin typeface="Times New Roman"/>
              <a:ea typeface="Times New Roman"/>
              <a:cs typeface="Times New Roman"/>
              <a:sym typeface="Times New Roman"/>
            </a:endParaRPr>
          </a:p>
          <a:p>
            <a:pPr indent="-213359" lvl="0" marL="274320" rtl="0" algn="l">
              <a:lnSpc>
                <a:spcPct val="115000"/>
              </a:lnSpc>
              <a:spcBef>
                <a:spcPts val="0"/>
              </a:spcBef>
              <a:spcAft>
                <a:spcPts val="0"/>
              </a:spcAft>
              <a:buSzPts val="1200"/>
              <a:buFont typeface="Times New Roman"/>
              <a:buChar char="●"/>
            </a:pPr>
            <a:r>
              <a:rPr lang="en" sz="1400">
                <a:latin typeface="Times New Roman"/>
                <a:ea typeface="Times New Roman"/>
                <a:cs typeface="Times New Roman"/>
                <a:sym typeface="Times New Roman"/>
              </a:rPr>
              <a:t>Postoperative Pneumonia</a:t>
            </a:r>
            <a:endParaRPr>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b="1" lang="en">
                <a:solidFill>
                  <a:srgbClr val="000000"/>
                </a:solidFill>
                <a:latin typeface="Times New Roman"/>
                <a:ea typeface="Times New Roman"/>
                <a:cs typeface="Times New Roman"/>
                <a:sym typeface="Times New Roman"/>
              </a:rPr>
              <a:t>Ventilator-associated pneumonia (VAP) </a:t>
            </a:r>
            <a:endParaRPr b="1">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Occurs 2-3 days after intubation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FF0000"/>
              </a:buClr>
              <a:buSzPts val="900"/>
              <a:buFont typeface="Times New Roman"/>
              <a:buChar char="■"/>
            </a:pPr>
            <a:r>
              <a:rPr lang="en">
                <a:solidFill>
                  <a:srgbClr val="FF0000"/>
                </a:solidFill>
                <a:latin typeface="Times New Roman"/>
                <a:ea typeface="Times New Roman"/>
                <a:cs typeface="Times New Roman"/>
                <a:sym typeface="Times New Roman"/>
              </a:rPr>
              <a:t>Most common surgical infection in ICU </a:t>
            </a:r>
            <a:endParaRPr>
              <a:solidFill>
                <a:srgbClr val="FF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Late VAP (&gt; 5 days); likely by </a:t>
            </a:r>
            <a:r>
              <a:rPr lang="en">
                <a:solidFill>
                  <a:srgbClr val="FF0000"/>
                </a:solidFill>
                <a:latin typeface="Times New Roman"/>
                <a:ea typeface="Times New Roman"/>
                <a:cs typeface="Times New Roman"/>
                <a:sym typeface="Times New Roman"/>
              </a:rPr>
              <a:t>MDR</a:t>
            </a:r>
            <a:r>
              <a:rPr lang="en">
                <a:solidFill>
                  <a:srgbClr val="000000"/>
                </a:solidFill>
                <a:latin typeface="Times New Roman"/>
                <a:ea typeface="Times New Roman"/>
                <a:cs typeface="Times New Roman"/>
                <a:sym typeface="Times New Roman"/>
              </a:rPr>
              <a:t> bacteria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b="1" lang="en">
                <a:solidFill>
                  <a:srgbClr val="000000"/>
                </a:solidFill>
                <a:latin typeface="Times New Roman"/>
                <a:ea typeface="Times New Roman"/>
                <a:cs typeface="Times New Roman"/>
                <a:sym typeface="Times New Roman"/>
              </a:rPr>
              <a:t>Prevention </a:t>
            </a:r>
            <a:endParaRPr b="1">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Avoid, if possible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Shorter intubation duration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Orotracheal better than nasotracheal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Standard weaning protocols </a:t>
            </a:r>
            <a:endParaRPr>
              <a:solidFill>
                <a:srgbClr val="000000"/>
              </a:solidFill>
              <a:latin typeface="Times New Roman"/>
              <a:ea typeface="Times New Roman"/>
              <a:cs typeface="Times New Roman"/>
              <a:sym typeface="Times New Roman"/>
            </a:endParaRPr>
          </a:p>
          <a:p>
            <a:pPr indent="0" lvl="0" marL="1005839" rtl="0" algn="l">
              <a:lnSpc>
                <a:spcPct val="115000"/>
              </a:lnSpc>
              <a:spcBef>
                <a:spcPts val="0"/>
              </a:spcBef>
              <a:spcAft>
                <a:spcPts val="0"/>
              </a:spcAft>
              <a:buNone/>
            </a:pPr>
            <a:r>
              <a:t/>
            </a:r>
            <a:endParaRPr sz="600">
              <a:solidFill>
                <a:srgbClr val="000000"/>
              </a:solidFill>
              <a:latin typeface="Times New Roman"/>
              <a:ea typeface="Times New Roman"/>
              <a:cs typeface="Times New Roman"/>
              <a:sym typeface="Times New Roman"/>
            </a:endParaRPr>
          </a:p>
          <a:p>
            <a:pPr indent="-213359" lvl="0" marL="274320" rtl="0" algn="l">
              <a:lnSpc>
                <a:spcPct val="115000"/>
              </a:lnSpc>
              <a:spcBef>
                <a:spcPts val="0"/>
              </a:spcBef>
              <a:spcAft>
                <a:spcPts val="0"/>
              </a:spcAft>
              <a:buSzPts val="1200"/>
              <a:buFont typeface="Times New Roman"/>
              <a:buChar char="●"/>
            </a:pPr>
            <a:r>
              <a:rPr lang="en" sz="1400">
                <a:latin typeface="Times New Roman"/>
                <a:ea typeface="Times New Roman"/>
                <a:cs typeface="Times New Roman"/>
                <a:sym typeface="Times New Roman"/>
              </a:rPr>
              <a:t>Central Line–Associated Bloodstream Infection (CLABSI)</a:t>
            </a:r>
            <a:endParaRPr sz="1400">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S. Epidermidis and other GBC – most common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A single +ve culture could be a contaminant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GNB: less common, but almost </a:t>
            </a:r>
            <a:r>
              <a:rPr b="1" lang="en">
                <a:solidFill>
                  <a:srgbClr val="000000"/>
                </a:solidFill>
                <a:latin typeface="Times New Roman"/>
                <a:ea typeface="Times New Roman"/>
                <a:cs typeface="Times New Roman"/>
                <a:sym typeface="Times New Roman"/>
              </a:rPr>
              <a:t>never contaminants </a:t>
            </a:r>
            <a:endParaRPr b="1">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Fungal CLABSI: in critically ill patients at risk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b="1" lang="en">
                <a:solidFill>
                  <a:srgbClr val="000000"/>
                </a:solidFill>
                <a:latin typeface="Times New Roman"/>
                <a:ea typeface="Times New Roman"/>
                <a:cs typeface="Times New Roman"/>
                <a:sym typeface="Times New Roman"/>
              </a:rPr>
              <a:t>Treatment </a:t>
            </a:r>
            <a:endParaRPr b="1">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Catheter removal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Antibiotic course – usually long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b="1" lang="en">
                <a:solidFill>
                  <a:srgbClr val="000000"/>
                </a:solidFill>
                <a:latin typeface="Times New Roman"/>
                <a:ea typeface="Times New Roman"/>
                <a:cs typeface="Times New Roman"/>
                <a:sym typeface="Times New Roman"/>
              </a:rPr>
              <a:t>Prevention </a:t>
            </a:r>
            <a:endParaRPr b="1">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Proper insertion techniques </a:t>
            </a:r>
            <a:endParaRPr>
              <a:solidFill>
                <a:srgbClr val="000000"/>
              </a:solidFill>
              <a:latin typeface="Times New Roman"/>
              <a:ea typeface="Times New Roman"/>
              <a:cs typeface="Times New Roman"/>
              <a:sym typeface="Times New Roman"/>
            </a:endParaRPr>
          </a:p>
          <a:p>
            <a:pPr indent="0" lvl="0" marL="1005839" rtl="0" algn="l">
              <a:lnSpc>
                <a:spcPct val="115000"/>
              </a:lnSpc>
              <a:spcBef>
                <a:spcPts val="0"/>
              </a:spcBef>
              <a:spcAft>
                <a:spcPts val="0"/>
              </a:spcAft>
              <a:buNone/>
            </a:pPr>
            <a:r>
              <a:t/>
            </a:r>
            <a:endParaRPr sz="600">
              <a:solidFill>
                <a:srgbClr val="000000"/>
              </a:solidFill>
              <a:latin typeface="Times New Roman"/>
              <a:ea typeface="Times New Roman"/>
              <a:cs typeface="Times New Roman"/>
              <a:sym typeface="Times New Roman"/>
            </a:endParaRPr>
          </a:p>
          <a:p>
            <a:pPr indent="-213359" lvl="0" marL="274320" rtl="0" algn="l">
              <a:lnSpc>
                <a:spcPct val="115000"/>
              </a:lnSpc>
              <a:spcBef>
                <a:spcPts val="0"/>
              </a:spcBef>
              <a:spcAft>
                <a:spcPts val="0"/>
              </a:spcAft>
              <a:buSzPts val="1200"/>
              <a:buFont typeface="Times New Roman"/>
              <a:buChar char="●"/>
            </a:pPr>
            <a:r>
              <a:rPr lang="en" sz="1400">
                <a:latin typeface="Times New Roman"/>
                <a:ea typeface="Times New Roman"/>
                <a:cs typeface="Times New Roman"/>
                <a:sym typeface="Times New Roman"/>
              </a:rPr>
              <a:t>Intra-Abdominal Infection</a:t>
            </a:r>
            <a:endParaRPr sz="1400">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Usually following abdominal surgery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Abscess vs general peritonitis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Clinical manifestations variable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b="1" lang="en">
                <a:solidFill>
                  <a:srgbClr val="000000"/>
                </a:solidFill>
                <a:latin typeface="Times New Roman"/>
                <a:ea typeface="Times New Roman"/>
                <a:cs typeface="Times New Roman"/>
                <a:sym typeface="Times New Roman"/>
              </a:rPr>
              <a:t>Treatment:</a:t>
            </a:r>
            <a:endParaRPr b="1">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Broad-spectrum antibiotics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Drainage, surgical intervention, or both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Delay causes higher morbidity and mortality  </a:t>
            </a:r>
            <a:endParaRPr>
              <a:solidFill>
                <a:srgbClr val="000000"/>
              </a:solidFill>
              <a:latin typeface="Times New Roman"/>
              <a:ea typeface="Times New Roman"/>
              <a:cs typeface="Times New Roman"/>
              <a:sym typeface="Times New Roman"/>
            </a:endParaRPr>
          </a:p>
        </p:txBody>
      </p:sp>
      <p:grpSp>
        <p:nvGrpSpPr>
          <p:cNvPr id="530" name="Google Shape;530;p35"/>
          <p:cNvGrpSpPr/>
          <p:nvPr/>
        </p:nvGrpSpPr>
        <p:grpSpPr>
          <a:xfrm>
            <a:off x="3713899" y="5617724"/>
            <a:ext cx="2681813" cy="1526150"/>
            <a:chOff x="1081639" y="4103151"/>
            <a:chExt cx="2364289" cy="1489653"/>
          </a:xfrm>
        </p:grpSpPr>
        <p:sp>
          <p:nvSpPr>
            <p:cNvPr id="531" name="Google Shape;531;p35"/>
            <p:cNvSpPr txBox="1"/>
            <p:nvPr/>
          </p:nvSpPr>
          <p:spPr>
            <a:xfrm>
              <a:off x="1204028" y="4555104"/>
              <a:ext cx="2241900" cy="10377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a:t>
              </a:r>
              <a:r>
                <a:rPr lang="en" sz="1000">
                  <a:solidFill>
                    <a:srgbClr val="6AA84F"/>
                  </a:solidFill>
                  <a:latin typeface="Times New Roman"/>
                  <a:ea typeface="Times New Roman"/>
                  <a:cs typeface="Times New Roman"/>
                  <a:sym typeface="Times New Roman"/>
                </a:rPr>
                <a:t>any suspected symptom of line infection specially central line you need to check it fast specially to rule out infective endocarditis</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6AA84F"/>
                  </a:solidFill>
                  <a:latin typeface="Times New Roman"/>
                  <a:ea typeface="Times New Roman"/>
                  <a:cs typeface="Times New Roman"/>
                  <a:sym typeface="Times New Roman"/>
                </a:rPr>
                <a:t>- you take a sample from line and sample from another location If one was positive probably its bad technique</a:t>
              </a:r>
              <a:endParaRPr sz="10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6AA84F"/>
                </a:solidFill>
                <a:latin typeface="Times New Roman"/>
                <a:ea typeface="Times New Roman"/>
                <a:cs typeface="Times New Roman"/>
                <a:sym typeface="Times New Roman"/>
              </a:endParaRPr>
            </a:p>
          </p:txBody>
        </p:sp>
        <p:grpSp>
          <p:nvGrpSpPr>
            <p:cNvPr id="532" name="Google Shape;532;p35"/>
            <p:cNvGrpSpPr/>
            <p:nvPr/>
          </p:nvGrpSpPr>
          <p:grpSpPr>
            <a:xfrm>
              <a:off x="1081639" y="4103151"/>
              <a:ext cx="814838" cy="451960"/>
              <a:chOff x="1081639" y="4103151"/>
              <a:chExt cx="814838" cy="451960"/>
            </a:xfrm>
          </p:grpSpPr>
          <p:grpSp>
            <p:nvGrpSpPr>
              <p:cNvPr id="533" name="Google Shape;533;p35"/>
              <p:cNvGrpSpPr/>
              <p:nvPr/>
            </p:nvGrpSpPr>
            <p:grpSpPr>
              <a:xfrm>
                <a:off x="1081639" y="4103151"/>
                <a:ext cx="302121" cy="396849"/>
                <a:chOff x="1081639" y="4103151"/>
                <a:chExt cx="302121" cy="396849"/>
              </a:xfrm>
            </p:grpSpPr>
            <p:sp>
              <p:nvSpPr>
                <p:cNvPr id="534" name="Google Shape;534;p35"/>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5" name="Google Shape;535;p35"/>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536" name="Google Shape;536;p35"/>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6"/>
          <p:cNvSpPr txBox="1"/>
          <p:nvPr>
            <p:ph idx="1" type="body"/>
          </p:nvPr>
        </p:nvSpPr>
        <p:spPr>
          <a:xfrm>
            <a:off x="505350" y="362072"/>
            <a:ext cx="5469300" cy="4794600"/>
          </a:xfrm>
          <a:prstGeom prst="rect">
            <a:avLst/>
          </a:prstGeom>
        </p:spPr>
        <p:txBody>
          <a:bodyPr anchorCtr="0" anchor="t" bIns="91425" lIns="91425" spcFirstLastPara="1" rIns="91425" wrap="square" tIns="91425">
            <a:spAutoFit/>
          </a:bodyPr>
          <a:lstStyle/>
          <a:p>
            <a:pPr indent="-226059" lvl="0" marL="274320" rtl="0" algn="l">
              <a:lnSpc>
                <a:spcPct val="115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Other Surgical Infection Pathogens</a:t>
            </a:r>
            <a:endParaRPr sz="1400">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Vancomycin-resistant Enterococci (VRE)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Methicillin-resistant S. Aureus (MRSA)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Pseudomonas aeruginosa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Multidrug-Resistant Enterobacteriaceae, e.g. Klebsiella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Acinetobacter baumannii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Fungal infection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b="1" lang="en">
                <a:solidFill>
                  <a:srgbClr val="000000"/>
                </a:solidFill>
                <a:latin typeface="Times New Roman"/>
                <a:ea typeface="Times New Roman"/>
                <a:cs typeface="Times New Roman"/>
                <a:sym typeface="Times New Roman"/>
              </a:rPr>
              <a:t>Susceptible patients </a:t>
            </a:r>
            <a:endParaRPr b="1">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Prolonged hospitalization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Critically ill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Prolonged ICU stay/intubation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Multi-organ involvement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Multiple courses of antibiotics </a:t>
            </a:r>
            <a:endParaRPr>
              <a:solidFill>
                <a:srgbClr val="000000"/>
              </a:solidFill>
              <a:latin typeface="Times New Roman"/>
              <a:ea typeface="Times New Roman"/>
              <a:cs typeface="Times New Roman"/>
              <a:sym typeface="Times New Roman"/>
            </a:endParaRPr>
          </a:p>
          <a:p>
            <a:pPr indent="0" lvl="0" marL="1005839" rtl="0" algn="l">
              <a:lnSpc>
                <a:spcPct val="115000"/>
              </a:lnSpc>
              <a:spcBef>
                <a:spcPts val="0"/>
              </a:spcBef>
              <a:spcAft>
                <a:spcPts val="0"/>
              </a:spcAft>
              <a:buNone/>
            </a:pPr>
            <a:r>
              <a:t/>
            </a:r>
            <a:endParaRPr sz="600">
              <a:solidFill>
                <a:srgbClr val="000000"/>
              </a:solidFill>
              <a:latin typeface="Times New Roman"/>
              <a:ea typeface="Times New Roman"/>
              <a:cs typeface="Times New Roman"/>
              <a:sym typeface="Times New Roman"/>
            </a:endParaRPr>
          </a:p>
          <a:p>
            <a:pPr indent="-213359" lvl="0" marL="274320" rtl="0" algn="l">
              <a:lnSpc>
                <a:spcPct val="115000"/>
              </a:lnSpc>
              <a:spcBef>
                <a:spcPts val="0"/>
              </a:spcBef>
              <a:spcAft>
                <a:spcPts val="0"/>
              </a:spcAft>
              <a:buSzPts val="1200"/>
              <a:buFont typeface="Times New Roman"/>
              <a:buChar char="●"/>
            </a:pPr>
            <a:r>
              <a:rPr lang="en" sz="1400">
                <a:latin typeface="Times New Roman"/>
                <a:ea typeface="Times New Roman"/>
                <a:cs typeface="Times New Roman"/>
                <a:sym typeface="Times New Roman"/>
              </a:rPr>
              <a:t>Surgical Infections </a:t>
            </a:r>
            <a:endParaRPr sz="1400">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Remains a major cause of morbidity – and mortality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Relatively, the deeper you get, the higher chance of getting infection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Any proven infection needs pathogen-directed therapy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Avoid or limit use of lines, tubes, and catheters. </a:t>
            </a:r>
            <a:endParaRPr>
              <a:solidFill>
                <a:srgbClr val="000000"/>
              </a:solidFill>
              <a:latin typeface="Times New Roman"/>
              <a:ea typeface="Times New Roman"/>
              <a:cs typeface="Times New Roman"/>
              <a:sym typeface="Times New Roman"/>
            </a:endParaRPr>
          </a:p>
          <a:p>
            <a:pPr indent="-194309" lvl="2" marL="1005839" rtl="0" algn="l">
              <a:lnSpc>
                <a:spcPct val="115000"/>
              </a:lnSpc>
              <a:spcBef>
                <a:spcPts val="0"/>
              </a:spcBef>
              <a:spcAft>
                <a:spcPts val="0"/>
              </a:spcAft>
              <a:buClr>
                <a:srgbClr val="000000"/>
              </a:buClr>
              <a:buSzPts val="900"/>
              <a:buFont typeface="Times New Roman"/>
              <a:buChar char="■"/>
            </a:pPr>
            <a:r>
              <a:rPr lang="en">
                <a:solidFill>
                  <a:srgbClr val="000000"/>
                </a:solidFill>
                <a:latin typeface="Times New Roman"/>
                <a:ea typeface="Times New Roman"/>
                <a:cs typeface="Times New Roman"/>
                <a:sym typeface="Times New Roman"/>
              </a:rPr>
              <a:t>Remove them if infected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Prevention the is the best management strategy  </a:t>
            </a:r>
            <a:endParaRPr>
              <a:solidFill>
                <a:srgbClr val="000000"/>
              </a:solidFill>
              <a:latin typeface="Times New Roman"/>
              <a:ea typeface="Times New Roman"/>
              <a:cs typeface="Times New Roman"/>
              <a:sym typeface="Times New Roman"/>
            </a:endParaRPr>
          </a:p>
          <a:p>
            <a:pPr indent="-213360" lvl="1" marL="640080" rtl="0" algn="l">
              <a:lnSpc>
                <a:spcPct val="115000"/>
              </a:lnSpc>
              <a:spcBef>
                <a:spcPts val="0"/>
              </a:spcBef>
              <a:spcAft>
                <a:spcPts val="0"/>
              </a:spcAft>
              <a:buClr>
                <a:srgbClr val="FF0000"/>
              </a:buClr>
              <a:buSzPts val="1200"/>
              <a:buFont typeface="Times New Roman"/>
              <a:buChar char="○"/>
            </a:pPr>
            <a:r>
              <a:rPr lang="en">
                <a:solidFill>
                  <a:srgbClr val="FF0000"/>
                </a:solidFill>
                <a:latin typeface="Times New Roman"/>
                <a:ea typeface="Times New Roman"/>
                <a:cs typeface="Times New Roman"/>
                <a:sym typeface="Times New Roman"/>
              </a:rPr>
              <a:t>Wash Your Hands! </a:t>
            </a:r>
            <a:endParaRPr>
              <a:solidFill>
                <a:srgbClr val="FF0000"/>
              </a:solidFill>
              <a:latin typeface="Times New Roman"/>
              <a:ea typeface="Times New Roman"/>
              <a:cs typeface="Times New Roman"/>
              <a:sym typeface="Times New Roman"/>
            </a:endParaRPr>
          </a:p>
        </p:txBody>
      </p:sp>
      <p:grpSp>
        <p:nvGrpSpPr>
          <p:cNvPr id="542" name="Google Shape;542;p36"/>
          <p:cNvGrpSpPr/>
          <p:nvPr/>
        </p:nvGrpSpPr>
        <p:grpSpPr>
          <a:xfrm>
            <a:off x="404824" y="5412249"/>
            <a:ext cx="5397327" cy="2969773"/>
            <a:chOff x="1081639" y="4103151"/>
            <a:chExt cx="4758289" cy="2898753"/>
          </a:xfrm>
        </p:grpSpPr>
        <p:sp>
          <p:nvSpPr>
            <p:cNvPr id="543" name="Google Shape;543;p36"/>
            <p:cNvSpPr txBox="1"/>
            <p:nvPr/>
          </p:nvSpPr>
          <p:spPr>
            <a:xfrm>
              <a:off x="1204028" y="4555104"/>
              <a:ext cx="4635900" cy="24468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Q: 62 year old female came with fever hypotension and all symptoms of UTI, she was admitted 7 times before with sepsis due to pyelonephritis, kidney is non functioning, you put nephrostomy tube, on Abx, after a day she got better, after a week discharged, after 2 weeks, loss of appetite and weak, the port for the drain is not good, you took urine for culture:</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A. Pseudo B. </a:t>
              </a:r>
              <a:r>
                <a:rPr lang="en" sz="1000">
                  <a:solidFill>
                    <a:srgbClr val="999999"/>
                  </a:solidFill>
                  <a:latin typeface="Times New Roman"/>
                  <a:ea typeface="Times New Roman"/>
                  <a:cs typeface="Times New Roman"/>
                  <a:sym typeface="Times New Roman"/>
                </a:rPr>
                <a:t>Klebsiella</a:t>
              </a:r>
              <a:r>
                <a:rPr lang="en" sz="1000">
                  <a:solidFill>
                    <a:srgbClr val="999999"/>
                  </a:solidFill>
                  <a:latin typeface="Times New Roman"/>
                  <a:ea typeface="Times New Roman"/>
                  <a:cs typeface="Times New Roman"/>
                  <a:sym typeface="Times New Roman"/>
                </a:rPr>
                <a:t> C. VRE D. Negative culture</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u="sng">
                  <a:solidFill>
                    <a:srgbClr val="999999"/>
                  </a:solidFill>
                  <a:latin typeface="Times New Roman"/>
                  <a:ea typeface="Times New Roman"/>
                  <a:cs typeface="Times New Roman"/>
                  <a:sym typeface="Times New Roman"/>
                </a:rPr>
                <a:t>Most likely D</a:t>
              </a:r>
              <a:r>
                <a:rPr lang="en" sz="1000">
                  <a:solidFill>
                    <a:srgbClr val="999999"/>
                  </a:solidFill>
                  <a:latin typeface="Times New Roman"/>
                  <a:ea typeface="Times New Roman"/>
                  <a:cs typeface="Times New Roman"/>
                  <a:sym typeface="Times New Roman"/>
                </a:rPr>
                <a:t> negative culture because recurrent infections because she is taking </a:t>
              </a:r>
              <a:r>
                <a:rPr lang="en" sz="1000">
                  <a:solidFill>
                    <a:srgbClr val="999999"/>
                  </a:solidFill>
                  <a:latin typeface="Times New Roman"/>
                  <a:ea typeface="Times New Roman"/>
                  <a:cs typeface="Times New Roman"/>
                  <a:sym typeface="Times New Roman"/>
                </a:rPr>
                <a:t>piperacillin</a:t>
              </a:r>
              <a:r>
                <a:rPr lang="en" sz="1000">
                  <a:solidFill>
                    <a:srgbClr val="999999"/>
                  </a:solidFill>
                  <a:latin typeface="Times New Roman"/>
                  <a:ea typeface="Times New Roman"/>
                  <a:cs typeface="Times New Roman"/>
                  <a:sym typeface="Times New Roman"/>
                </a:rPr>
                <a:t> tazobactam</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What will you do now?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A. Stop Abx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B. Change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C. Take out the drain and offer nephrectomy for non functional kidney infection with Abx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D. Admission and exchange of nephrostomy of tube</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Definitive management? </a:t>
              </a:r>
              <a:r>
                <a:rPr lang="en" sz="1000" u="sng">
                  <a:solidFill>
                    <a:srgbClr val="999999"/>
                  </a:solidFill>
                  <a:latin typeface="Times New Roman"/>
                  <a:ea typeface="Times New Roman"/>
                  <a:cs typeface="Times New Roman"/>
                  <a:sym typeface="Times New Roman"/>
                </a:rPr>
                <a:t>Answer C</a:t>
              </a:r>
              <a:endParaRPr sz="1000">
                <a:solidFill>
                  <a:srgbClr val="999999"/>
                </a:solidFill>
                <a:latin typeface="Times New Roman"/>
                <a:ea typeface="Times New Roman"/>
                <a:cs typeface="Times New Roman"/>
                <a:sym typeface="Times New Roman"/>
              </a:endParaRPr>
            </a:p>
          </p:txBody>
        </p:sp>
        <p:grpSp>
          <p:nvGrpSpPr>
            <p:cNvPr id="544" name="Google Shape;544;p36"/>
            <p:cNvGrpSpPr/>
            <p:nvPr/>
          </p:nvGrpSpPr>
          <p:grpSpPr>
            <a:xfrm>
              <a:off x="1081639" y="4103151"/>
              <a:ext cx="814838" cy="451960"/>
              <a:chOff x="1081639" y="4103151"/>
              <a:chExt cx="814838" cy="451960"/>
            </a:xfrm>
          </p:grpSpPr>
          <p:grpSp>
            <p:nvGrpSpPr>
              <p:cNvPr id="545" name="Google Shape;545;p36"/>
              <p:cNvGrpSpPr/>
              <p:nvPr/>
            </p:nvGrpSpPr>
            <p:grpSpPr>
              <a:xfrm>
                <a:off x="1081639" y="4103151"/>
                <a:ext cx="302121" cy="396849"/>
                <a:chOff x="1081639" y="4103151"/>
                <a:chExt cx="302121" cy="396849"/>
              </a:xfrm>
            </p:grpSpPr>
            <p:sp>
              <p:nvSpPr>
                <p:cNvPr id="546" name="Google Shape;546;p36"/>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7" name="Google Shape;547;p36"/>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548" name="Google Shape;548;p36"/>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grpSp>
        <p:nvGrpSpPr>
          <p:cNvPr id="553" name="Google Shape;553;p37"/>
          <p:cNvGrpSpPr/>
          <p:nvPr/>
        </p:nvGrpSpPr>
        <p:grpSpPr>
          <a:xfrm>
            <a:off x="404824" y="1068849"/>
            <a:ext cx="5397327" cy="2217380"/>
            <a:chOff x="1081639" y="4103151"/>
            <a:chExt cx="4758289" cy="2164353"/>
          </a:xfrm>
        </p:grpSpPr>
        <p:sp>
          <p:nvSpPr>
            <p:cNvPr id="554" name="Google Shape;554;p37"/>
            <p:cNvSpPr txBox="1"/>
            <p:nvPr/>
          </p:nvSpPr>
          <p:spPr>
            <a:xfrm>
              <a:off x="1204028" y="4555104"/>
              <a:ext cx="4635900" cy="17124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Q. Sebaceous cyst boil, ER removed it, he itched his head, it turned out red on edges of stitches, dr said its cool, then it all become red, he felt dizzy, discharge and pus and one of the sutures is out</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You need to worry of deep infection, do culture CTA MRI rule out meningitis and treat empirically</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Q. 36 year old drunk Stab wound and removed it, BP is 40, resuscitated, They call you, think of artery, vein and tetanus shot and broad spectrum Abx</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Q. ACL</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rgbClr val="999999"/>
                  </a:solidFill>
                  <a:latin typeface="Times New Roman"/>
                  <a:ea typeface="Times New Roman"/>
                  <a:cs typeface="Times New Roman"/>
                  <a:sym typeface="Times New Roman"/>
                </a:rPr>
                <a:t>Intra OP the Dr sneezed, he should remove scope and make sure pt is on ABx</a:t>
              </a:r>
              <a:endParaRPr sz="1000">
                <a:solidFill>
                  <a:srgbClr val="999999"/>
                </a:solidFill>
                <a:latin typeface="Times New Roman"/>
                <a:ea typeface="Times New Roman"/>
                <a:cs typeface="Times New Roman"/>
                <a:sym typeface="Times New Roman"/>
              </a:endParaRPr>
            </a:p>
          </p:txBody>
        </p:sp>
        <p:grpSp>
          <p:nvGrpSpPr>
            <p:cNvPr id="555" name="Google Shape;555;p37"/>
            <p:cNvGrpSpPr/>
            <p:nvPr/>
          </p:nvGrpSpPr>
          <p:grpSpPr>
            <a:xfrm>
              <a:off x="1081639" y="4103151"/>
              <a:ext cx="814838" cy="451960"/>
              <a:chOff x="1081639" y="4103151"/>
              <a:chExt cx="814838" cy="451960"/>
            </a:xfrm>
          </p:grpSpPr>
          <p:grpSp>
            <p:nvGrpSpPr>
              <p:cNvPr id="556" name="Google Shape;556;p37"/>
              <p:cNvGrpSpPr/>
              <p:nvPr/>
            </p:nvGrpSpPr>
            <p:grpSpPr>
              <a:xfrm>
                <a:off x="1081639" y="4103151"/>
                <a:ext cx="302121" cy="396849"/>
                <a:chOff x="1081639" y="4103151"/>
                <a:chExt cx="302121" cy="396849"/>
              </a:xfrm>
            </p:grpSpPr>
            <p:sp>
              <p:nvSpPr>
                <p:cNvPr id="557" name="Google Shape;557;p37"/>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8" name="Google Shape;558;p37"/>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559" name="Google Shape;559;p37"/>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grpSp>
        <p:nvGrpSpPr>
          <p:cNvPr id="560" name="Google Shape;560;p37"/>
          <p:cNvGrpSpPr/>
          <p:nvPr/>
        </p:nvGrpSpPr>
        <p:grpSpPr>
          <a:xfrm>
            <a:off x="252424" y="3583449"/>
            <a:ext cx="5837322" cy="4474558"/>
            <a:chOff x="1081639" y="4103151"/>
            <a:chExt cx="5146189" cy="4367553"/>
          </a:xfrm>
        </p:grpSpPr>
        <p:sp>
          <p:nvSpPr>
            <p:cNvPr id="561" name="Google Shape;561;p37"/>
            <p:cNvSpPr txBox="1"/>
            <p:nvPr/>
          </p:nvSpPr>
          <p:spPr>
            <a:xfrm>
              <a:off x="1204028" y="4555104"/>
              <a:ext cx="5023800" cy="39156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AA84F"/>
                  </a:solidFill>
                  <a:latin typeface="Times New Roman"/>
                  <a:ea typeface="Times New Roman"/>
                  <a:cs typeface="Times New Roman"/>
                  <a:sym typeface="Times New Roman"/>
                </a:rPr>
                <a:t>1. Open aneurysm repair with foley catheter , medically stable after surgery , they removed all types of catheter , 3 days  later , the patient complaint of Burning sensation, dysuria, Treat or not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6AA84F"/>
                  </a:solidFill>
                  <a:latin typeface="Times New Roman"/>
                  <a:ea typeface="Times New Roman"/>
                  <a:cs typeface="Times New Roman"/>
                  <a:sym typeface="Times New Roman"/>
                </a:rPr>
                <a:t>You should treat since the pt had graft “ if it was bacteremia and reached the </a:t>
              </a:r>
              <a:r>
                <a:rPr lang="en" sz="1200">
                  <a:solidFill>
                    <a:srgbClr val="6AA84F"/>
                  </a:solidFill>
                  <a:latin typeface="Times New Roman"/>
                  <a:ea typeface="Times New Roman"/>
                  <a:cs typeface="Times New Roman"/>
                  <a:sym typeface="Times New Roman"/>
                </a:rPr>
                <a:t>graft</a:t>
              </a:r>
              <a:r>
                <a:rPr lang="en" sz="1200">
                  <a:solidFill>
                    <a:srgbClr val="6AA84F"/>
                  </a:solidFill>
                  <a:latin typeface="Times New Roman"/>
                  <a:ea typeface="Times New Roman"/>
                  <a:cs typeface="Times New Roman"/>
                  <a:sym typeface="Times New Roman"/>
                </a:rPr>
                <a:t> it will destroy it “If no graft you may wait ” up to clinical picture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6AA84F"/>
                  </a:solidFill>
                  <a:latin typeface="Times New Roman"/>
                  <a:ea typeface="Times New Roman"/>
                  <a:cs typeface="Times New Roman"/>
                  <a:sym typeface="Times New Roman"/>
                </a:rPr>
                <a:t>2. Young female with appendicitis symptoms, tender abdomen ,temp 38 for 24 Hours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6AA84F"/>
                  </a:solidFill>
                  <a:latin typeface="Times New Roman"/>
                  <a:ea typeface="Times New Roman"/>
                  <a:cs typeface="Times New Roman"/>
                  <a:sym typeface="Times New Roman"/>
                </a:rPr>
                <a:t>Lab appendectomy , complicated with perforation and contamination You washed out everything 2 weeks later , pt comes and complaint of abdominal pain , less appetite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6AA84F"/>
                  </a:solidFill>
                  <a:latin typeface="Times New Roman"/>
                  <a:ea typeface="Times New Roman"/>
                  <a:cs typeface="Times New Roman"/>
                  <a:sym typeface="Times New Roman"/>
                </a:rPr>
                <a:t>Examination revealed mild tenderness, not Febrile , Dx : SSI “clinical diagnosis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6AA84F"/>
                  </a:solidFill>
                  <a:latin typeface="Times New Roman"/>
                  <a:ea typeface="Times New Roman"/>
                  <a:cs typeface="Times New Roman"/>
                  <a:sym typeface="Times New Roman"/>
                </a:rPr>
                <a:t>Do CT or ultrasound “ looking for abscess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rPr lang="en" sz="1200">
                  <a:solidFill>
                    <a:srgbClr val="6AA84F"/>
                  </a:solidFill>
                  <a:latin typeface="Times New Roman"/>
                  <a:ea typeface="Times New Roman"/>
                  <a:cs typeface="Times New Roman"/>
                  <a:sym typeface="Times New Roman"/>
                </a:rPr>
                <a:t>3. Pt complaint of bowel obstruction with vomiting, the intern tried to put an NG tube , but it goes to the lung instead , he removed it and try to put another one and it was successful  , 2 days later pt complaint of shortness of breath, fever. What the most important measure that could prevent this from happening?</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300"/>
                </a:spcAft>
                <a:buNone/>
              </a:pPr>
              <a:r>
                <a:rPr lang="en" sz="1200">
                  <a:solidFill>
                    <a:srgbClr val="6AA84F"/>
                  </a:solidFill>
                  <a:latin typeface="Times New Roman"/>
                  <a:ea typeface="Times New Roman"/>
                  <a:cs typeface="Times New Roman"/>
                  <a:sym typeface="Times New Roman"/>
                </a:rPr>
                <a:t>Wash hand or hand hygiene </a:t>
              </a:r>
              <a:endParaRPr sz="1200">
                <a:solidFill>
                  <a:srgbClr val="6AA84F"/>
                </a:solidFill>
                <a:latin typeface="Times New Roman"/>
                <a:ea typeface="Times New Roman"/>
                <a:cs typeface="Times New Roman"/>
                <a:sym typeface="Times New Roman"/>
              </a:endParaRPr>
            </a:p>
          </p:txBody>
        </p:sp>
        <p:grpSp>
          <p:nvGrpSpPr>
            <p:cNvPr id="562" name="Google Shape;562;p37"/>
            <p:cNvGrpSpPr/>
            <p:nvPr/>
          </p:nvGrpSpPr>
          <p:grpSpPr>
            <a:xfrm>
              <a:off x="1081639" y="4103151"/>
              <a:ext cx="814838" cy="451960"/>
              <a:chOff x="1081639" y="4103151"/>
              <a:chExt cx="814838" cy="451960"/>
            </a:xfrm>
          </p:grpSpPr>
          <p:grpSp>
            <p:nvGrpSpPr>
              <p:cNvPr id="563" name="Google Shape;563;p37"/>
              <p:cNvGrpSpPr/>
              <p:nvPr/>
            </p:nvGrpSpPr>
            <p:grpSpPr>
              <a:xfrm>
                <a:off x="1081639" y="4103151"/>
                <a:ext cx="302121" cy="396849"/>
                <a:chOff x="1081639" y="4103151"/>
                <a:chExt cx="302121" cy="396849"/>
              </a:xfrm>
            </p:grpSpPr>
            <p:sp>
              <p:nvSpPr>
                <p:cNvPr id="564" name="Google Shape;564;p37"/>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5" name="Google Shape;565;p37"/>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566" name="Google Shape;566;p37"/>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