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9000000" cx="6480000"/>
  <p:notesSz cx="6858000" cy="9144000"/>
  <p:embeddedFontLst>
    <p:embeddedFont>
      <p:font typeface="Caveat"/>
      <p:regular r:id="rId27"/>
      <p:bold r:id="rId28"/>
    </p:embeddedFont>
    <p:embeddedFont>
      <p:font typeface="Rochester"/>
      <p:regular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20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0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aveat-bold.fntdata"/><Relationship Id="rId27" Type="http://schemas.openxmlformats.org/officeDocument/2006/relationships/font" Target="fonts/Cave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chest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3d4b239d_0_34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3d4b239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03d25d369a_0_2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103d25d369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033d4b239d_0_54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033d4b239d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03538334f6_0_2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03538334f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033d4b239d_0_54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1033d4b239d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033d4b239d_0_55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1033d4b239d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103538334f6_0_33: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103538334f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03d25d369a_0_3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103d25d369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103538334f6_0_4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103538334f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103538334f6_0_4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103538334f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03538334f6_0_5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103538334f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5d4378a9a_0_15: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5d4378a9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03538334f6_0_5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103538334f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03538334f6_0_5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103538334f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03538334f6_0_1: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03538334f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03538334f6_0_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03538334f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03538334f6_0_13: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03538334f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033d4b239d_0_53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1033d4b239d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0852aede4b_0_3: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10852aede4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033d4b239d_0_53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033d4b239d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033d4b239d_0_53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033d4b239d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flipH="1" rot="10800000">
            <a:off x="-38497" y="6181639"/>
            <a:ext cx="839587" cy="1182490"/>
          </a:xfrm>
          <a:prstGeom prst="rect">
            <a:avLst/>
          </a:prstGeom>
          <a:noFill/>
          <a:ln>
            <a:noFill/>
          </a:ln>
        </p:spPr>
      </p:pic>
      <p:pic>
        <p:nvPicPr>
          <p:cNvPr id="11" name="Google Shape;11;p2"/>
          <p:cNvPicPr preferRelativeResize="0"/>
          <p:nvPr/>
        </p:nvPicPr>
        <p:blipFill>
          <a:blip r:embed="rId3">
            <a:alphaModFix/>
          </a:blip>
          <a:stretch>
            <a:fillRect/>
          </a:stretch>
        </p:blipFill>
        <p:spPr>
          <a:xfrm rot="2101867">
            <a:off x="331405" y="1742654"/>
            <a:ext cx="1006123" cy="327189"/>
          </a:xfrm>
          <a:prstGeom prst="rect">
            <a:avLst/>
          </a:prstGeom>
          <a:noFill/>
          <a:ln>
            <a:noFill/>
          </a:ln>
        </p:spPr>
      </p:pic>
      <p:sp>
        <p:nvSpPr>
          <p:cNvPr id="12" name="Google Shape;12;p2"/>
          <p:cNvSpPr txBox="1"/>
          <p:nvPr>
            <p:ph idx="1" type="subTitle"/>
          </p:nvPr>
        </p:nvSpPr>
        <p:spPr>
          <a:xfrm>
            <a:off x="1439167" y="6232896"/>
            <a:ext cx="4535400" cy="8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 name="Google Shape;13;p2"/>
          <p:cNvSpPr txBox="1"/>
          <p:nvPr>
            <p:ph type="ctrTitle"/>
          </p:nvPr>
        </p:nvSpPr>
        <p:spPr>
          <a:xfrm>
            <a:off x="1439167" y="1689370"/>
            <a:ext cx="4535400" cy="42015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0" sz="6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 name="Google Shape;14;p2"/>
          <p:cNvPicPr preferRelativeResize="0"/>
          <p:nvPr/>
        </p:nvPicPr>
        <p:blipFill>
          <a:blip r:embed="rId4">
            <a:alphaModFix/>
          </a:blip>
          <a:stretch>
            <a:fillRect/>
          </a:stretch>
        </p:blipFill>
        <p:spPr>
          <a:xfrm rot="4065819">
            <a:off x="1277417" y="-1158955"/>
            <a:ext cx="827201" cy="969745"/>
          </a:xfrm>
          <a:prstGeom prst="rect">
            <a:avLst/>
          </a:prstGeom>
          <a:noFill/>
          <a:ln>
            <a:noFill/>
          </a:ln>
        </p:spPr>
      </p:pic>
      <p:pic>
        <p:nvPicPr>
          <p:cNvPr id="15" name="Google Shape;15;p2"/>
          <p:cNvPicPr preferRelativeResize="0"/>
          <p:nvPr/>
        </p:nvPicPr>
        <p:blipFill>
          <a:blip r:embed="rId5">
            <a:alphaModFix/>
          </a:blip>
          <a:stretch>
            <a:fillRect/>
          </a:stretch>
        </p:blipFill>
        <p:spPr>
          <a:xfrm>
            <a:off x="-762172" y="-1980184"/>
            <a:ext cx="2580655" cy="2168605"/>
          </a:xfrm>
          <a:prstGeom prst="rect">
            <a:avLst/>
          </a:prstGeom>
          <a:noFill/>
          <a:ln>
            <a:noFill/>
          </a:ln>
        </p:spPr>
      </p:pic>
      <p:pic>
        <p:nvPicPr>
          <p:cNvPr id="16" name="Google Shape;16;p2"/>
          <p:cNvPicPr preferRelativeResize="0"/>
          <p:nvPr/>
        </p:nvPicPr>
        <p:blipFill>
          <a:blip r:embed="rId6">
            <a:alphaModFix/>
          </a:blip>
          <a:stretch>
            <a:fillRect/>
          </a:stretch>
        </p:blipFill>
        <p:spPr>
          <a:xfrm rot="1392350">
            <a:off x="-664743" y="1168987"/>
            <a:ext cx="1932060" cy="1715857"/>
          </a:xfrm>
          <a:prstGeom prst="rect">
            <a:avLst/>
          </a:prstGeom>
          <a:noFill/>
          <a:ln>
            <a:noFill/>
          </a:ln>
        </p:spPr>
      </p:pic>
      <p:pic>
        <p:nvPicPr>
          <p:cNvPr id="17" name="Google Shape;17;p2"/>
          <p:cNvPicPr preferRelativeResize="0"/>
          <p:nvPr/>
        </p:nvPicPr>
        <p:blipFill>
          <a:blip r:embed="rId7">
            <a:alphaModFix/>
          </a:blip>
          <a:stretch>
            <a:fillRect/>
          </a:stretch>
        </p:blipFill>
        <p:spPr>
          <a:xfrm rot="1203612">
            <a:off x="5432318" y="5213528"/>
            <a:ext cx="1780895" cy="4772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hasCustomPrompt="1" type="title"/>
          </p:nvPr>
        </p:nvSpPr>
        <p:spPr>
          <a:xfrm>
            <a:off x="1788254" y="2911267"/>
            <a:ext cx="2902500" cy="199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200"/>
              <a:buNone/>
              <a:defRPr sz="7200"/>
            </a:lvl1pPr>
            <a:lvl2pPr lvl="1" rtl="0" algn="ctr">
              <a:spcBef>
                <a:spcPts val="0"/>
              </a:spcBef>
              <a:spcAft>
                <a:spcPts val="0"/>
              </a:spcAft>
              <a:buClr>
                <a:schemeClr val="lt1"/>
              </a:buClr>
              <a:buSzPts val="8200"/>
              <a:buNone/>
              <a:defRPr sz="8200">
                <a:solidFill>
                  <a:schemeClr val="lt1"/>
                </a:solidFill>
              </a:defRPr>
            </a:lvl2pPr>
            <a:lvl3pPr lvl="2" rtl="0" algn="ctr">
              <a:spcBef>
                <a:spcPts val="0"/>
              </a:spcBef>
              <a:spcAft>
                <a:spcPts val="0"/>
              </a:spcAft>
              <a:buClr>
                <a:schemeClr val="lt1"/>
              </a:buClr>
              <a:buSzPts val="8200"/>
              <a:buNone/>
              <a:defRPr sz="8200">
                <a:solidFill>
                  <a:schemeClr val="lt1"/>
                </a:solidFill>
              </a:defRPr>
            </a:lvl3pPr>
            <a:lvl4pPr lvl="3" rtl="0" algn="ctr">
              <a:spcBef>
                <a:spcPts val="0"/>
              </a:spcBef>
              <a:spcAft>
                <a:spcPts val="0"/>
              </a:spcAft>
              <a:buClr>
                <a:schemeClr val="lt1"/>
              </a:buClr>
              <a:buSzPts val="8200"/>
              <a:buNone/>
              <a:defRPr sz="8200">
                <a:solidFill>
                  <a:schemeClr val="lt1"/>
                </a:solidFill>
              </a:defRPr>
            </a:lvl4pPr>
            <a:lvl5pPr lvl="4" rtl="0" algn="ctr">
              <a:spcBef>
                <a:spcPts val="0"/>
              </a:spcBef>
              <a:spcAft>
                <a:spcPts val="0"/>
              </a:spcAft>
              <a:buClr>
                <a:schemeClr val="lt1"/>
              </a:buClr>
              <a:buSzPts val="8200"/>
              <a:buNone/>
              <a:defRPr sz="8200">
                <a:solidFill>
                  <a:schemeClr val="lt1"/>
                </a:solidFill>
              </a:defRPr>
            </a:lvl5pPr>
            <a:lvl6pPr lvl="5" rtl="0" algn="ctr">
              <a:spcBef>
                <a:spcPts val="0"/>
              </a:spcBef>
              <a:spcAft>
                <a:spcPts val="0"/>
              </a:spcAft>
              <a:buClr>
                <a:schemeClr val="lt1"/>
              </a:buClr>
              <a:buSzPts val="8200"/>
              <a:buNone/>
              <a:defRPr sz="8200">
                <a:solidFill>
                  <a:schemeClr val="lt1"/>
                </a:solidFill>
              </a:defRPr>
            </a:lvl6pPr>
            <a:lvl7pPr lvl="6" rtl="0" algn="ctr">
              <a:spcBef>
                <a:spcPts val="0"/>
              </a:spcBef>
              <a:spcAft>
                <a:spcPts val="0"/>
              </a:spcAft>
              <a:buClr>
                <a:schemeClr val="lt1"/>
              </a:buClr>
              <a:buSzPts val="8200"/>
              <a:buNone/>
              <a:defRPr sz="8200">
                <a:solidFill>
                  <a:schemeClr val="lt1"/>
                </a:solidFill>
              </a:defRPr>
            </a:lvl7pPr>
            <a:lvl8pPr lvl="7" rtl="0" algn="ctr">
              <a:spcBef>
                <a:spcPts val="0"/>
              </a:spcBef>
              <a:spcAft>
                <a:spcPts val="0"/>
              </a:spcAft>
              <a:buClr>
                <a:schemeClr val="lt1"/>
              </a:buClr>
              <a:buSzPts val="8200"/>
              <a:buNone/>
              <a:defRPr sz="8200">
                <a:solidFill>
                  <a:schemeClr val="lt1"/>
                </a:solidFill>
              </a:defRPr>
            </a:lvl8pPr>
            <a:lvl9pPr lvl="8" rtl="0" algn="ctr">
              <a:spcBef>
                <a:spcPts val="0"/>
              </a:spcBef>
              <a:spcAft>
                <a:spcPts val="0"/>
              </a:spcAft>
              <a:buClr>
                <a:schemeClr val="lt1"/>
              </a:buClr>
              <a:buSzPts val="8200"/>
              <a:buNone/>
              <a:defRPr sz="8200">
                <a:solidFill>
                  <a:schemeClr val="lt1"/>
                </a:solidFill>
              </a:defRPr>
            </a:lvl9pPr>
          </a:lstStyle>
          <a:p>
            <a:r>
              <a:t>xx%</a:t>
            </a:r>
          </a:p>
        </p:txBody>
      </p:sp>
      <p:sp>
        <p:nvSpPr>
          <p:cNvPr id="99" name="Google Shape;99;p11"/>
          <p:cNvSpPr txBox="1"/>
          <p:nvPr>
            <p:ph idx="1" type="subTitle"/>
          </p:nvPr>
        </p:nvSpPr>
        <p:spPr>
          <a:xfrm>
            <a:off x="1788661" y="4903956"/>
            <a:ext cx="2902500" cy="1184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grpSp>
        <p:nvGrpSpPr>
          <p:cNvPr id="100" name="Google Shape;100;p11"/>
          <p:cNvGrpSpPr/>
          <p:nvPr/>
        </p:nvGrpSpPr>
        <p:grpSpPr>
          <a:xfrm>
            <a:off x="-642669" y="3346530"/>
            <a:ext cx="3857228" cy="3101286"/>
            <a:chOff x="-895350" y="1792053"/>
            <a:chExt cx="5442681" cy="4376020"/>
          </a:xfrm>
        </p:grpSpPr>
        <p:pic>
          <p:nvPicPr>
            <p:cNvPr id="101" name="Google Shape;101;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02" name="Google Shape;102;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03" name="Google Shape;103;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04" name="Google Shape;104;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05" name="Google Shape;105;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pic>
        <p:nvPicPr>
          <p:cNvPr id="106" name="Google Shape;106;p11"/>
          <p:cNvPicPr preferRelativeResize="0"/>
          <p:nvPr/>
        </p:nvPicPr>
        <p:blipFill>
          <a:blip r:embed="rId6">
            <a:alphaModFix/>
          </a:blip>
          <a:stretch>
            <a:fillRect/>
          </a:stretch>
        </p:blipFill>
        <p:spPr>
          <a:xfrm flipH="1" rot="10256769">
            <a:off x="-175896" y="2034929"/>
            <a:ext cx="707469" cy="230066"/>
          </a:xfrm>
          <a:prstGeom prst="rect">
            <a:avLst/>
          </a:prstGeom>
          <a:noFill/>
          <a:ln>
            <a:noFill/>
          </a:ln>
        </p:spPr>
      </p:pic>
      <p:pic>
        <p:nvPicPr>
          <p:cNvPr id="107" name="Google Shape;107;p11"/>
          <p:cNvPicPr preferRelativeResize="0"/>
          <p:nvPr/>
        </p:nvPicPr>
        <p:blipFill>
          <a:blip r:embed="rId6">
            <a:alphaModFix/>
          </a:blip>
          <a:stretch>
            <a:fillRect/>
          </a:stretch>
        </p:blipFill>
        <p:spPr>
          <a:xfrm flipH="1" rot="-8953592">
            <a:off x="6166996" y="7129520"/>
            <a:ext cx="707471" cy="230066"/>
          </a:xfrm>
          <a:prstGeom prst="rect">
            <a:avLst/>
          </a:prstGeom>
          <a:noFill/>
          <a:ln>
            <a:noFill/>
          </a:ln>
        </p:spPr>
      </p:pic>
      <p:grpSp>
        <p:nvGrpSpPr>
          <p:cNvPr id="108" name="Google Shape;108;p11"/>
          <p:cNvGrpSpPr/>
          <p:nvPr/>
        </p:nvGrpSpPr>
        <p:grpSpPr>
          <a:xfrm rot="10800000">
            <a:off x="3265441" y="-2003777"/>
            <a:ext cx="3857228" cy="3101286"/>
            <a:chOff x="-895350" y="1792053"/>
            <a:chExt cx="5442681" cy="4376020"/>
          </a:xfrm>
        </p:grpSpPr>
        <p:pic>
          <p:nvPicPr>
            <p:cNvPr id="109" name="Google Shape;109;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10" name="Google Shape;110;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11" name="Google Shape;111;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12" name="Google Shape;112;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13" name="Google Shape;113;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15" name="Shape 115"/>
        <p:cNvGrpSpPr/>
        <p:nvPr/>
      </p:nvGrpSpPr>
      <p:grpSpPr>
        <a:xfrm>
          <a:off x="0" y="0"/>
          <a:ext cx="0" cy="0"/>
          <a:chOff x="0" y="0"/>
          <a:chExt cx="0" cy="0"/>
        </a:xfrm>
      </p:grpSpPr>
      <p:sp>
        <p:nvSpPr>
          <p:cNvPr id="116" name="Google Shape;116;p13"/>
          <p:cNvSpPr txBox="1"/>
          <p:nvPr>
            <p:ph idx="1" type="subTitle"/>
          </p:nvPr>
        </p:nvSpPr>
        <p:spPr>
          <a:xfrm>
            <a:off x="1342770"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17" name="Google Shape;117;p13"/>
          <p:cNvSpPr txBox="1"/>
          <p:nvPr>
            <p:ph hasCustomPrompt="1" type="title"/>
          </p:nvPr>
        </p:nvSpPr>
        <p:spPr>
          <a:xfrm>
            <a:off x="689165"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p:nvPr>
            <p:ph idx="2" type="subTitle"/>
          </p:nvPr>
        </p:nvSpPr>
        <p:spPr>
          <a:xfrm>
            <a:off x="1342770" y="379052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19" name="Google Shape;119;p13"/>
          <p:cNvSpPr txBox="1"/>
          <p:nvPr>
            <p:ph hasCustomPrompt="1" idx="3" type="title"/>
          </p:nvPr>
        </p:nvSpPr>
        <p:spPr>
          <a:xfrm>
            <a:off x="3500691"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p:nvPr>
            <p:ph hasCustomPrompt="1" idx="4" type="title"/>
          </p:nvPr>
        </p:nvSpPr>
        <p:spPr>
          <a:xfrm>
            <a:off x="689164"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p:nvPr>
            <p:ph hasCustomPrompt="1" idx="5" type="title"/>
          </p:nvPr>
        </p:nvSpPr>
        <p:spPr>
          <a:xfrm>
            <a:off x="3500691"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p:nvPr>
            <p:ph idx="6" type="subTitle"/>
          </p:nvPr>
        </p:nvSpPr>
        <p:spPr>
          <a:xfrm>
            <a:off x="4158425"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3" name="Google Shape;123;p13"/>
          <p:cNvSpPr txBox="1"/>
          <p:nvPr>
            <p:ph idx="7" type="subTitle"/>
          </p:nvPr>
        </p:nvSpPr>
        <p:spPr>
          <a:xfrm>
            <a:off x="4158425" y="3790522"/>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4" name="Google Shape;124;p13"/>
          <p:cNvSpPr txBox="1"/>
          <p:nvPr>
            <p:ph idx="8" type="subTitle"/>
          </p:nvPr>
        </p:nvSpPr>
        <p:spPr>
          <a:xfrm>
            <a:off x="1342763" y="5770327"/>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5" name="Google Shape;125;p13"/>
          <p:cNvSpPr txBox="1"/>
          <p:nvPr>
            <p:ph idx="9" type="subTitle"/>
          </p:nvPr>
        </p:nvSpPr>
        <p:spPr>
          <a:xfrm>
            <a:off x="1344292" y="6310827"/>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6" name="Google Shape;126;p13"/>
          <p:cNvSpPr txBox="1"/>
          <p:nvPr>
            <p:ph idx="13" type="subTitle"/>
          </p:nvPr>
        </p:nvSpPr>
        <p:spPr>
          <a:xfrm>
            <a:off x="4158425" y="5763370"/>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7" name="Google Shape;127;p13"/>
          <p:cNvSpPr txBox="1"/>
          <p:nvPr>
            <p:ph idx="14" type="subTitle"/>
          </p:nvPr>
        </p:nvSpPr>
        <p:spPr>
          <a:xfrm>
            <a:off x="4158425" y="630387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8" name="Google Shape;128;p13"/>
          <p:cNvSpPr txBox="1"/>
          <p:nvPr>
            <p:ph idx="15"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3"/>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3"/>
          <p:cNvPicPr preferRelativeResize="0"/>
          <p:nvPr/>
        </p:nvPicPr>
        <p:blipFill>
          <a:blip r:embed="rId2">
            <a:alphaModFix/>
          </a:blip>
          <a:stretch>
            <a:fillRect/>
          </a:stretch>
        </p:blipFill>
        <p:spPr>
          <a:xfrm>
            <a:off x="5001449" y="-1818066"/>
            <a:ext cx="2378304" cy="1998568"/>
          </a:xfrm>
          <a:prstGeom prst="rect">
            <a:avLst/>
          </a:prstGeom>
          <a:noFill/>
          <a:ln>
            <a:noFill/>
          </a:ln>
        </p:spPr>
      </p:pic>
      <p:pic>
        <p:nvPicPr>
          <p:cNvPr id="131" name="Google Shape;131;p13"/>
          <p:cNvPicPr preferRelativeResize="0"/>
          <p:nvPr/>
        </p:nvPicPr>
        <p:blipFill>
          <a:blip r:embed="rId3">
            <a:alphaModFix/>
          </a:blip>
          <a:stretch>
            <a:fillRect/>
          </a:stretch>
        </p:blipFill>
        <p:spPr>
          <a:xfrm flipH="1" rot="-3753509">
            <a:off x="-570352" y="7315786"/>
            <a:ext cx="1681763" cy="2314701"/>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5">
            <a:off x="4421306" y="176888"/>
            <a:ext cx="721440" cy="1016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33" name="Shape 133"/>
        <p:cNvGrpSpPr/>
        <p:nvPr/>
      </p:nvGrpSpPr>
      <p:grpSpPr>
        <a:xfrm>
          <a:off x="0" y="0"/>
          <a:ext cx="0" cy="0"/>
          <a:chOff x="0" y="0"/>
          <a:chExt cx="0" cy="0"/>
        </a:xfrm>
      </p:grpSpPr>
      <p:sp>
        <p:nvSpPr>
          <p:cNvPr id="134" name="Google Shape;134;p14"/>
          <p:cNvSpPr txBox="1"/>
          <p:nvPr>
            <p:ph type="title"/>
          </p:nvPr>
        </p:nvSpPr>
        <p:spPr>
          <a:xfrm>
            <a:off x="1478781" y="5498469"/>
            <a:ext cx="3522900" cy="1131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b="1" sz="3000"/>
            </a:lvl2pPr>
            <a:lvl3pPr lvl="2" rtl="0" algn="ctr">
              <a:spcBef>
                <a:spcPts val="0"/>
              </a:spcBef>
              <a:spcAft>
                <a:spcPts val="0"/>
              </a:spcAft>
              <a:buNone/>
              <a:defRPr b="1" sz="3000"/>
            </a:lvl3pPr>
            <a:lvl4pPr lvl="3" rtl="0" algn="ctr">
              <a:spcBef>
                <a:spcPts val="0"/>
              </a:spcBef>
              <a:spcAft>
                <a:spcPts val="0"/>
              </a:spcAft>
              <a:buNone/>
              <a:defRPr b="1" sz="3000"/>
            </a:lvl4pPr>
            <a:lvl5pPr lvl="4" rtl="0" algn="ctr">
              <a:spcBef>
                <a:spcPts val="0"/>
              </a:spcBef>
              <a:spcAft>
                <a:spcPts val="0"/>
              </a:spcAft>
              <a:buNone/>
              <a:defRPr b="1" sz="3000"/>
            </a:lvl5pPr>
            <a:lvl6pPr lvl="5" rtl="0" algn="ctr">
              <a:spcBef>
                <a:spcPts val="0"/>
              </a:spcBef>
              <a:spcAft>
                <a:spcPts val="0"/>
              </a:spcAft>
              <a:buNone/>
              <a:defRPr b="1" sz="3000"/>
            </a:lvl6pPr>
            <a:lvl7pPr lvl="6" rtl="0" algn="ctr">
              <a:spcBef>
                <a:spcPts val="0"/>
              </a:spcBef>
              <a:spcAft>
                <a:spcPts val="0"/>
              </a:spcAft>
              <a:buNone/>
              <a:defRPr b="1" sz="3000"/>
            </a:lvl7pPr>
            <a:lvl8pPr lvl="7" rtl="0" algn="ctr">
              <a:spcBef>
                <a:spcPts val="0"/>
              </a:spcBef>
              <a:spcAft>
                <a:spcPts val="0"/>
              </a:spcAft>
              <a:buNone/>
              <a:defRPr b="1" sz="3000"/>
            </a:lvl8pPr>
            <a:lvl9pPr lvl="8" rtl="0" algn="ctr">
              <a:spcBef>
                <a:spcPts val="0"/>
              </a:spcBef>
              <a:spcAft>
                <a:spcPts val="0"/>
              </a:spcAft>
              <a:buNone/>
              <a:defRPr b="1" sz="3000"/>
            </a:lvl9pPr>
          </a:lstStyle>
          <a:p/>
        </p:txBody>
      </p:sp>
      <p:sp>
        <p:nvSpPr>
          <p:cNvPr id="135" name="Google Shape;135;p14"/>
          <p:cNvSpPr txBox="1"/>
          <p:nvPr>
            <p:ph idx="1" type="subTitle"/>
          </p:nvPr>
        </p:nvSpPr>
        <p:spPr>
          <a:xfrm>
            <a:off x="1478250" y="2370319"/>
            <a:ext cx="3523500" cy="290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lvl1pPr>
            <a:lvl2pPr lvl="1" rtl="0" algn="ctr">
              <a:spcBef>
                <a:spcPts val="0"/>
              </a:spcBef>
              <a:spcAft>
                <a:spcPts val="0"/>
              </a:spcAft>
              <a:buNone/>
              <a:defRPr b="1" sz="2400"/>
            </a:lvl2pPr>
            <a:lvl3pPr lvl="2" rtl="0" algn="ctr">
              <a:spcBef>
                <a:spcPts val="0"/>
              </a:spcBef>
              <a:spcAft>
                <a:spcPts val="0"/>
              </a:spcAft>
              <a:buNone/>
              <a:defRPr b="1" sz="2400"/>
            </a:lvl3pPr>
            <a:lvl4pPr lvl="3" rtl="0" algn="ctr">
              <a:spcBef>
                <a:spcPts val="0"/>
              </a:spcBef>
              <a:spcAft>
                <a:spcPts val="0"/>
              </a:spcAft>
              <a:buNone/>
              <a:defRPr b="1" sz="2400"/>
            </a:lvl4pPr>
            <a:lvl5pPr lvl="4" rtl="0" algn="ctr">
              <a:spcBef>
                <a:spcPts val="0"/>
              </a:spcBef>
              <a:spcAft>
                <a:spcPts val="0"/>
              </a:spcAft>
              <a:buNone/>
              <a:defRPr b="1" sz="2400"/>
            </a:lvl5pPr>
            <a:lvl6pPr lvl="5" rtl="0" algn="ctr">
              <a:spcBef>
                <a:spcPts val="0"/>
              </a:spcBef>
              <a:spcAft>
                <a:spcPts val="0"/>
              </a:spcAft>
              <a:buNone/>
              <a:defRPr b="1" sz="2400"/>
            </a:lvl6pPr>
            <a:lvl7pPr lvl="6" rtl="0" algn="ctr">
              <a:spcBef>
                <a:spcPts val="0"/>
              </a:spcBef>
              <a:spcAft>
                <a:spcPts val="0"/>
              </a:spcAft>
              <a:buNone/>
              <a:defRPr b="1" sz="2400"/>
            </a:lvl7pPr>
            <a:lvl8pPr lvl="7" rtl="0" algn="ctr">
              <a:spcBef>
                <a:spcPts val="0"/>
              </a:spcBef>
              <a:spcAft>
                <a:spcPts val="0"/>
              </a:spcAft>
              <a:buNone/>
              <a:defRPr b="1" sz="2400"/>
            </a:lvl8pPr>
            <a:lvl9pPr lvl="8" rtl="0" algn="ctr">
              <a:spcBef>
                <a:spcPts val="0"/>
              </a:spcBef>
              <a:spcAft>
                <a:spcPts val="0"/>
              </a:spcAft>
              <a:buNone/>
              <a:defRPr b="1" sz="2400"/>
            </a:lvl9pPr>
          </a:lstStyle>
          <a:p/>
        </p:txBody>
      </p:sp>
      <p:sp>
        <p:nvSpPr>
          <p:cNvPr id="136" name="Google Shape;136;p14"/>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4"/>
          <p:cNvGrpSpPr/>
          <p:nvPr/>
        </p:nvGrpSpPr>
        <p:grpSpPr>
          <a:xfrm>
            <a:off x="4725789" y="4521186"/>
            <a:ext cx="2146805" cy="2129222"/>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flipH="1" rot="5172484">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144099" y="-1792896"/>
            <a:ext cx="2677242" cy="2644809"/>
            <a:chOff x="395551" y="-262634"/>
            <a:chExt cx="3777681" cy="3731916"/>
          </a:xfrm>
        </p:grpSpPr>
        <p:pic>
          <p:nvPicPr>
            <p:cNvPr id="144" name="Google Shape;144;p14"/>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flipH="1" rot="-1867234">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flipH="1" rot="-9823376">
            <a:off x="5309746" y="690952"/>
            <a:ext cx="978377" cy="318163"/>
          </a:xfrm>
          <a:prstGeom prst="rect">
            <a:avLst/>
          </a:prstGeom>
          <a:noFill/>
          <a:ln>
            <a:noFill/>
          </a:ln>
        </p:spPr>
      </p:pic>
      <p:pic>
        <p:nvPicPr>
          <p:cNvPr id="150" name="Google Shape;150;p14"/>
          <p:cNvPicPr preferRelativeResize="0"/>
          <p:nvPr/>
        </p:nvPicPr>
        <p:blipFill>
          <a:blip r:embed="rId2">
            <a:alphaModFix/>
          </a:blip>
          <a:stretch>
            <a:fillRect/>
          </a:stretch>
        </p:blipFill>
        <p:spPr>
          <a:xfrm rot="-2063647">
            <a:off x="-267753" y="8276501"/>
            <a:ext cx="669129" cy="2175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51" name="Shape 151"/>
        <p:cNvGrpSpPr/>
        <p:nvPr/>
      </p:nvGrpSpPr>
      <p:grpSpPr>
        <a:xfrm>
          <a:off x="0" y="0"/>
          <a:ext cx="0" cy="0"/>
          <a:chOff x="0" y="0"/>
          <a:chExt cx="0" cy="0"/>
        </a:xfrm>
      </p:grpSpPr>
      <p:sp>
        <p:nvSpPr>
          <p:cNvPr id="152" name="Google Shape;152;p15"/>
          <p:cNvSpPr txBox="1"/>
          <p:nvPr>
            <p:ph hasCustomPrompt="1" type="title"/>
          </p:nvPr>
        </p:nvSpPr>
        <p:spPr>
          <a:xfrm flipH="1">
            <a:off x="3592540" y="2753281"/>
            <a:ext cx="1768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3" name="Google Shape;153;p15"/>
          <p:cNvSpPr txBox="1"/>
          <p:nvPr>
            <p:ph idx="1" type="subTitle"/>
          </p:nvPr>
        </p:nvSpPr>
        <p:spPr>
          <a:xfrm flipH="1">
            <a:off x="795057"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154" name="Google Shape;154;p15"/>
          <p:cNvSpPr txBox="1"/>
          <p:nvPr>
            <p:ph idx="2" type="title"/>
          </p:nvPr>
        </p:nvSpPr>
        <p:spPr>
          <a:xfrm flipH="1">
            <a:off x="795057"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55" name="Google Shape;155;p15"/>
          <p:cNvPicPr preferRelativeResize="0"/>
          <p:nvPr/>
        </p:nvPicPr>
        <p:blipFill>
          <a:blip r:embed="rId2">
            <a:alphaModFix/>
          </a:blip>
          <a:stretch>
            <a:fillRect/>
          </a:stretch>
        </p:blipFill>
        <p:spPr>
          <a:xfrm flipH="1" rot="-6302887">
            <a:off x="5490763" y="-586446"/>
            <a:ext cx="827201" cy="969745"/>
          </a:xfrm>
          <a:prstGeom prst="rect">
            <a:avLst/>
          </a:prstGeom>
          <a:noFill/>
          <a:ln>
            <a:noFill/>
          </a:ln>
        </p:spPr>
      </p:pic>
      <p:pic>
        <p:nvPicPr>
          <p:cNvPr id="156" name="Google Shape;156;p15"/>
          <p:cNvPicPr preferRelativeResize="0"/>
          <p:nvPr/>
        </p:nvPicPr>
        <p:blipFill>
          <a:blip r:embed="rId3">
            <a:alphaModFix/>
          </a:blip>
          <a:stretch>
            <a:fillRect/>
          </a:stretch>
        </p:blipFill>
        <p:spPr>
          <a:xfrm rot="-9407646">
            <a:off x="-113882" y="9420569"/>
            <a:ext cx="1516930" cy="13471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
    <p:spTree>
      <p:nvGrpSpPr>
        <p:cNvPr id="157" name="Shape 157"/>
        <p:cNvGrpSpPr/>
        <p:nvPr/>
      </p:nvGrpSpPr>
      <p:grpSpPr>
        <a:xfrm>
          <a:off x="0" y="0"/>
          <a:ext cx="0" cy="0"/>
          <a:chOff x="0" y="0"/>
          <a:chExt cx="0" cy="0"/>
        </a:xfrm>
      </p:grpSpPr>
      <p:sp>
        <p:nvSpPr>
          <p:cNvPr id="158" name="Google Shape;158;p1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6"/>
          <p:cNvSpPr txBox="1"/>
          <p:nvPr>
            <p:ph idx="1" type="subTitle"/>
          </p:nvPr>
        </p:nvSpPr>
        <p:spPr>
          <a:xfrm>
            <a:off x="62278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0" name="Google Shape;160;p16"/>
          <p:cNvSpPr txBox="1"/>
          <p:nvPr>
            <p:ph idx="2" type="subTitle"/>
          </p:nvPr>
        </p:nvSpPr>
        <p:spPr>
          <a:xfrm>
            <a:off x="62283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1" name="Google Shape;161;p16"/>
          <p:cNvSpPr txBox="1"/>
          <p:nvPr>
            <p:ph idx="3" type="subTitle"/>
          </p:nvPr>
        </p:nvSpPr>
        <p:spPr>
          <a:xfrm>
            <a:off x="2487614"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2" name="Google Shape;162;p16"/>
          <p:cNvSpPr txBox="1"/>
          <p:nvPr>
            <p:ph idx="4" type="subTitle"/>
          </p:nvPr>
        </p:nvSpPr>
        <p:spPr>
          <a:xfrm>
            <a:off x="248761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3" name="Google Shape;163;p16"/>
          <p:cNvSpPr txBox="1"/>
          <p:nvPr>
            <p:ph idx="5" type="subTitle"/>
          </p:nvPr>
        </p:nvSpPr>
        <p:spPr>
          <a:xfrm>
            <a:off x="435242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4" name="Google Shape;164;p16"/>
          <p:cNvSpPr txBox="1"/>
          <p:nvPr>
            <p:ph idx="6" type="subTitle"/>
          </p:nvPr>
        </p:nvSpPr>
        <p:spPr>
          <a:xfrm>
            <a:off x="4352421"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5" name="Google Shape;165;p16"/>
          <p:cNvSpPr txBox="1"/>
          <p:nvPr>
            <p:ph hasCustomPrompt="1" idx="7" type="title"/>
          </p:nvPr>
        </p:nvSpPr>
        <p:spPr>
          <a:xfrm>
            <a:off x="1027692"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6" name="Google Shape;166;p16"/>
          <p:cNvSpPr txBox="1"/>
          <p:nvPr>
            <p:ph hasCustomPrompt="1" idx="8" type="title"/>
          </p:nvPr>
        </p:nvSpPr>
        <p:spPr>
          <a:xfrm>
            <a:off x="2892508"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7" name="Google Shape;167;p16"/>
          <p:cNvSpPr txBox="1"/>
          <p:nvPr>
            <p:ph hasCustomPrompt="1" idx="9" type="title"/>
          </p:nvPr>
        </p:nvSpPr>
        <p:spPr>
          <a:xfrm>
            <a:off x="4757315"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grpSp>
        <p:nvGrpSpPr>
          <p:cNvPr id="168" name="Google Shape;168;p16"/>
          <p:cNvGrpSpPr/>
          <p:nvPr/>
        </p:nvGrpSpPr>
        <p:grpSpPr>
          <a:xfrm>
            <a:off x="-1537053" y="-3134922"/>
            <a:ext cx="8996946" cy="6219290"/>
            <a:chOff x="-2168835" y="-1791568"/>
            <a:chExt cx="12694999" cy="8775632"/>
          </a:xfrm>
        </p:grpSpPr>
        <p:pic>
          <p:nvPicPr>
            <p:cNvPr id="169" name="Google Shape;169;p16"/>
            <p:cNvPicPr preferRelativeResize="0"/>
            <p:nvPr/>
          </p:nvPicPr>
          <p:blipFill>
            <a:blip r:embed="rId2">
              <a:alphaModFix/>
            </a:blip>
            <a:stretch>
              <a:fillRect/>
            </a:stretch>
          </p:blipFill>
          <p:spPr>
            <a:xfrm flipH="1" rot="3550003">
              <a:off x="-420581" y="2624336"/>
              <a:ext cx="1094281" cy="1282844"/>
            </a:xfrm>
            <a:prstGeom prst="rect">
              <a:avLst/>
            </a:prstGeom>
            <a:noFill/>
            <a:ln>
              <a:noFill/>
            </a:ln>
          </p:spPr>
        </p:pic>
        <p:pic>
          <p:nvPicPr>
            <p:cNvPr id="170" name="Google Shape;170;p1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171" name="Google Shape;171;p16"/>
            <p:cNvPicPr preferRelativeResize="0"/>
            <p:nvPr/>
          </p:nvPicPr>
          <p:blipFill>
            <a:blip r:embed="rId2">
              <a:alphaModFix/>
            </a:blip>
            <a:stretch>
              <a:fillRect/>
            </a:stretch>
          </p:blipFill>
          <p:spPr>
            <a:xfrm rot="-8653970">
              <a:off x="6114019" y="-1032514"/>
              <a:ext cx="1480484" cy="1735598"/>
            </a:xfrm>
            <a:prstGeom prst="rect">
              <a:avLst/>
            </a:prstGeom>
            <a:noFill/>
            <a:ln>
              <a:noFill/>
            </a:ln>
          </p:spPr>
        </p:pic>
        <p:pic>
          <p:nvPicPr>
            <p:cNvPr id="172" name="Google Shape;172;p16"/>
            <p:cNvPicPr preferRelativeResize="0"/>
            <p:nvPr/>
          </p:nvPicPr>
          <p:blipFill>
            <a:blip r:embed="rId4">
              <a:alphaModFix/>
            </a:blip>
            <a:stretch>
              <a:fillRect/>
            </a:stretch>
          </p:blipFill>
          <p:spPr>
            <a:xfrm flipH="1" rot="10800000">
              <a:off x="-704650" y="4263388"/>
              <a:ext cx="3237624" cy="2720675"/>
            </a:xfrm>
            <a:prstGeom prst="rect">
              <a:avLst/>
            </a:prstGeom>
            <a:noFill/>
            <a:ln>
              <a:noFill/>
            </a:ln>
          </p:spPr>
        </p:pic>
        <p:pic>
          <p:nvPicPr>
            <p:cNvPr id="173" name="Google Shape;173;p1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174" name="Google Shape;174;p16"/>
            <p:cNvPicPr preferRelativeResize="0"/>
            <p:nvPr/>
          </p:nvPicPr>
          <p:blipFill>
            <a:blip r:embed="rId4">
              <a:alphaModFix/>
            </a:blip>
            <a:stretch>
              <a:fillRect/>
            </a:stretch>
          </p:blipFill>
          <p:spPr>
            <a:xfrm flipH="1" rot="-4822062">
              <a:off x="7956721" y="102712"/>
              <a:ext cx="2574835" cy="2163721"/>
            </a:xfrm>
            <a:prstGeom prst="rect">
              <a:avLst/>
            </a:prstGeom>
            <a:noFill/>
            <a:ln>
              <a:noFill/>
            </a:ln>
          </p:spPr>
        </p:pic>
      </p:grpSp>
      <p:pic>
        <p:nvPicPr>
          <p:cNvPr id="175" name="Google Shape;175;p16"/>
          <p:cNvPicPr preferRelativeResize="0"/>
          <p:nvPr/>
        </p:nvPicPr>
        <p:blipFill>
          <a:blip r:embed="rId5">
            <a:alphaModFix/>
          </a:blip>
          <a:stretch>
            <a:fillRect/>
          </a:stretch>
        </p:blipFill>
        <p:spPr>
          <a:xfrm flipH="1" rot="4578009">
            <a:off x="-17809" y="590759"/>
            <a:ext cx="602667" cy="8488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
    <p:spTree>
      <p:nvGrpSpPr>
        <p:cNvPr id="176" name="Shape 176"/>
        <p:cNvGrpSpPr/>
        <p:nvPr/>
      </p:nvGrpSpPr>
      <p:grpSpPr>
        <a:xfrm>
          <a:off x="0" y="0"/>
          <a:ext cx="0" cy="0"/>
          <a:chOff x="0" y="0"/>
          <a:chExt cx="0" cy="0"/>
        </a:xfrm>
      </p:grpSpPr>
      <p:sp>
        <p:nvSpPr>
          <p:cNvPr id="177" name="Google Shape;177;p17"/>
          <p:cNvSpPr txBox="1"/>
          <p:nvPr>
            <p:ph idx="1" type="subTitle"/>
          </p:nvPr>
        </p:nvSpPr>
        <p:spPr>
          <a:xfrm>
            <a:off x="1137703" y="3087466"/>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78" name="Google Shape;178;p17"/>
          <p:cNvSpPr txBox="1"/>
          <p:nvPr>
            <p:ph idx="2" type="subTitle"/>
          </p:nvPr>
        </p:nvSpPr>
        <p:spPr>
          <a:xfrm>
            <a:off x="1137703" y="3628788"/>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79" name="Google Shape;179;p17"/>
          <p:cNvSpPr txBox="1"/>
          <p:nvPr>
            <p:ph idx="3" type="subTitle"/>
          </p:nvPr>
        </p:nvSpPr>
        <p:spPr>
          <a:xfrm>
            <a:off x="3560953" y="3083842"/>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0" name="Google Shape;180;p17"/>
          <p:cNvSpPr txBox="1"/>
          <p:nvPr>
            <p:ph idx="4" type="subTitle"/>
          </p:nvPr>
        </p:nvSpPr>
        <p:spPr>
          <a:xfrm>
            <a:off x="3560953" y="362838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1" name="Google Shape;181;p17"/>
          <p:cNvSpPr txBox="1"/>
          <p:nvPr>
            <p:ph idx="5" type="subTitle"/>
          </p:nvPr>
        </p:nvSpPr>
        <p:spPr>
          <a:xfrm>
            <a:off x="2349319" y="5896294"/>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2" name="Google Shape;182;p17"/>
          <p:cNvSpPr txBox="1"/>
          <p:nvPr>
            <p:ph idx="6" type="subTitle"/>
          </p:nvPr>
        </p:nvSpPr>
        <p:spPr>
          <a:xfrm>
            <a:off x="2349319" y="644405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3" name="Google Shape;183;p17"/>
          <p:cNvSpPr txBox="1"/>
          <p:nvPr>
            <p:ph type="title"/>
          </p:nvPr>
        </p:nvSpPr>
        <p:spPr>
          <a:xfrm>
            <a:off x="1286575" y="791470"/>
            <a:ext cx="39069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84" name="Google Shape;184;p17"/>
          <p:cNvPicPr preferRelativeResize="0"/>
          <p:nvPr/>
        </p:nvPicPr>
        <p:blipFill>
          <a:blip r:embed="rId2">
            <a:alphaModFix/>
          </a:blip>
          <a:stretch>
            <a:fillRect/>
          </a:stretch>
        </p:blipFill>
        <p:spPr>
          <a:xfrm rot="3644117">
            <a:off x="4677267" y="5851002"/>
            <a:ext cx="1932058" cy="1715855"/>
          </a:xfrm>
          <a:prstGeom prst="rect">
            <a:avLst/>
          </a:prstGeom>
          <a:noFill/>
          <a:ln>
            <a:noFill/>
          </a:ln>
        </p:spPr>
      </p:pic>
      <p:pic>
        <p:nvPicPr>
          <p:cNvPr id="185" name="Google Shape;185;p17"/>
          <p:cNvPicPr preferRelativeResize="0"/>
          <p:nvPr/>
        </p:nvPicPr>
        <p:blipFill>
          <a:blip r:embed="rId3">
            <a:alphaModFix/>
          </a:blip>
          <a:stretch>
            <a:fillRect/>
          </a:stretch>
        </p:blipFill>
        <p:spPr>
          <a:xfrm rot="7">
            <a:off x="-290757" y="4353559"/>
            <a:ext cx="839587" cy="1182490"/>
          </a:xfrm>
          <a:prstGeom prst="rect">
            <a:avLst/>
          </a:prstGeom>
          <a:noFill/>
          <a:ln>
            <a:noFill/>
          </a:ln>
        </p:spPr>
      </p:pic>
      <p:pic>
        <p:nvPicPr>
          <p:cNvPr id="186" name="Google Shape;186;p17"/>
          <p:cNvPicPr preferRelativeResize="0"/>
          <p:nvPr/>
        </p:nvPicPr>
        <p:blipFill>
          <a:blip r:embed="rId4">
            <a:alphaModFix/>
          </a:blip>
          <a:stretch>
            <a:fillRect/>
          </a:stretch>
        </p:blipFill>
        <p:spPr>
          <a:xfrm flipH="1" rot="-2146034">
            <a:off x="4241043" y="7183061"/>
            <a:ext cx="1049161" cy="1229951"/>
          </a:xfrm>
          <a:prstGeom prst="rect">
            <a:avLst/>
          </a:prstGeom>
          <a:noFill/>
          <a:ln>
            <a:noFill/>
          </a:ln>
        </p:spPr>
      </p:pic>
      <p:pic>
        <p:nvPicPr>
          <p:cNvPr id="187" name="Google Shape;187;p17"/>
          <p:cNvPicPr preferRelativeResize="0"/>
          <p:nvPr/>
        </p:nvPicPr>
        <p:blipFill>
          <a:blip r:embed="rId5">
            <a:alphaModFix/>
          </a:blip>
          <a:stretch>
            <a:fillRect/>
          </a:stretch>
        </p:blipFill>
        <p:spPr>
          <a:xfrm>
            <a:off x="-290764" y="-3549999"/>
            <a:ext cx="2294380" cy="1928038"/>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7">
            <a:off x="-1073733" y="-1768376"/>
            <a:ext cx="1932058" cy="1715855"/>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3">
            <a:off x="-784767" y="9474682"/>
            <a:ext cx="2580655" cy="2168606"/>
          </a:xfrm>
          <a:prstGeom prst="rect">
            <a:avLst/>
          </a:prstGeom>
          <a:noFill/>
          <a:ln>
            <a:noFill/>
          </a:ln>
        </p:spPr>
      </p:pic>
      <p:pic>
        <p:nvPicPr>
          <p:cNvPr id="190" name="Google Shape;190;p17"/>
          <p:cNvPicPr preferRelativeResize="0"/>
          <p:nvPr/>
        </p:nvPicPr>
        <p:blipFill>
          <a:blip r:embed="rId6">
            <a:alphaModFix/>
          </a:blip>
          <a:stretch>
            <a:fillRect/>
          </a:stretch>
        </p:blipFill>
        <p:spPr>
          <a:xfrm rot="3849200">
            <a:off x="635668" y="8115357"/>
            <a:ext cx="2324874" cy="3047506"/>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9">
            <a:off x="5631774" y="6930540"/>
            <a:ext cx="1824686" cy="1533347"/>
          </a:xfrm>
          <a:prstGeom prst="rect">
            <a:avLst/>
          </a:prstGeom>
          <a:noFill/>
          <a:ln>
            <a:noFill/>
          </a:ln>
        </p:spPr>
      </p:pic>
      <p:pic>
        <p:nvPicPr>
          <p:cNvPr id="192" name="Google Shape;192;p17"/>
          <p:cNvPicPr preferRelativeResize="0"/>
          <p:nvPr/>
        </p:nvPicPr>
        <p:blipFill>
          <a:blip r:embed="rId6">
            <a:alphaModFix/>
          </a:blip>
          <a:stretch>
            <a:fillRect/>
          </a:stretch>
        </p:blipFill>
        <p:spPr>
          <a:xfrm flipH="1" rot="-6595857">
            <a:off x="5151825" y="-589186"/>
            <a:ext cx="2585131" cy="2754537"/>
          </a:xfrm>
          <a:prstGeom prst="rect">
            <a:avLst/>
          </a:prstGeom>
          <a:noFill/>
          <a:ln>
            <a:noFill/>
          </a:ln>
        </p:spPr>
      </p:pic>
      <p:pic>
        <p:nvPicPr>
          <p:cNvPr id="193" name="Google Shape;193;p17"/>
          <p:cNvPicPr preferRelativeResize="0"/>
          <p:nvPr/>
        </p:nvPicPr>
        <p:blipFill>
          <a:blip r:embed="rId3">
            <a:alphaModFix/>
          </a:blip>
          <a:stretch>
            <a:fillRect/>
          </a:stretch>
        </p:blipFill>
        <p:spPr>
          <a:xfrm flipH="1" rot="-5219238">
            <a:off x="5256628" y="-988786"/>
            <a:ext cx="839587" cy="11824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94" name="Shape 194"/>
        <p:cNvGrpSpPr/>
        <p:nvPr/>
      </p:nvGrpSpPr>
      <p:grpSpPr>
        <a:xfrm>
          <a:off x="0" y="0"/>
          <a:ext cx="0" cy="0"/>
          <a:chOff x="0" y="0"/>
          <a:chExt cx="0" cy="0"/>
        </a:xfrm>
      </p:grpSpPr>
      <p:sp>
        <p:nvSpPr>
          <p:cNvPr id="195" name="Google Shape;195;p18"/>
          <p:cNvSpPr txBox="1"/>
          <p:nvPr>
            <p:ph type="title"/>
          </p:nvPr>
        </p:nvSpPr>
        <p:spPr>
          <a:xfrm>
            <a:off x="505346" y="791470"/>
            <a:ext cx="2916900" cy="22083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96" name="Google Shape;196;p18"/>
          <p:cNvSpPr txBox="1"/>
          <p:nvPr>
            <p:ph idx="1" type="subTitle"/>
          </p:nvPr>
        </p:nvSpPr>
        <p:spPr>
          <a:xfrm>
            <a:off x="505559"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7" name="Google Shape;197;p18"/>
          <p:cNvSpPr txBox="1"/>
          <p:nvPr>
            <p:ph idx="2" type="subTitle"/>
          </p:nvPr>
        </p:nvSpPr>
        <p:spPr>
          <a:xfrm>
            <a:off x="507331" y="4465661"/>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98" name="Google Shape;198;p18"/>
          <p:cNvSpPr txBox="1"/>
          <p:nvPr>
            <p:ph idx="3" type="subTitle"/>
          </p:nvPr>
        </p:nvSpPr>
        <p:spPr>
          <a:xfrm>
            <a:off x="2304071"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9" name="Google Shape;199;p18"/>
          <p:cNvSpPr txBox="1"/>
          <p:nvPr>
            <p:ph idx="4" type="subTitle"/>
          </p:nvPr>
        </p:nvSpPr>
        <p:spPr>
          <a:xfrm>
            <a:off x="2304071"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0" name="Google Shape;200;p18"/>
          <p:cNvSpPr txBox="1"/>
          <p:nvPr>
            <p:ph idx="5" type="subTitle"/>
          </p:nvPr>
        </p:nvSpPr>
        <p:spPr>
          <a:xfrm>
            <a:off x="4102583"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1" name="Google Shape;201;p18"/>
          <p:cNvSpPr txBox="1"/>
          <p:nvPr>
            <p:ph idx="6" type="subTitle"/>
          </p:nvPr>
        </p:nvSpPr>
        <p:spPr>
          <a:xfrm>
            <a:off x="4102583"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2" name="Google Shape;202;p18"/>
          <p:cNvSpPr txBox="1"/>
          <p:nvPr>
            <p:ph idx="7" type="subTitle"/>
          </p:nvPr>
        </p:nvSpPr>
        <p:spPr>
          <a:xfrm>
            <a:off x="505559" y="6303381"/>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3" name="Google Shape;203;p18"/>
          <p:cNvSpPr txBox="1"/>
          <p:nvPr>
            <p:ph idx="8" type="subTitle"/>
          </p:nvPr>
        </p:nvSpPr>
        <p:spPr>
          <a:xfrm>
            <a:off x="505559" y="6817930"/>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4" name="Google Shape;204;p18"/>
          <p:cNvSpPr txBox="1"/>
          <p:nvPr>
            <p:ph idx="9" type="subTitle"/>
          </p:nvPr>
        </p:nvSpPr>
        <p:spPr>
          <a:xfrm>
            <a:off x="2304071"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5" name="Google Shape;205;p18"/>
          <p:cNvSpPr txBox="1"/>
          <p:nvPr>
            <p:ph idx="13" type="subTitle"/>
          </p:nvPr>
        </p:nvSpPr>
        <p:spPr>
          <a:xfrm>
            <a:off x="2304071"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6" name="Google Shape;206;p18"/>
          <p:cNvSpPr txBox="1"/>
          <p:nvPr>
            <p:ph idx="14" type="subTitle"/>
          </p:nvPr>
        </p:nvSpPr>
        <p:spPr>
          <a:xfrm>
            <a:off x="4102583"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7" name="Google Shape;207;p18"/>
          <p:cNvSpPr txBox="1"/>
          <p:nvPr>
            <p:ph idx="15" type="subTitle"/>
          </p:nvPr>
        </p:nvSpPr>
        <p:spPr>
          <a:xfrm>
            <a:off x="4102583"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pic>
        <p:nvPicPr>
          <p:cNvPr id="208" name="Google Shape;208;p18"/>
          <p:cNvPicPr preferRelativeResize="0"/>
          <p:nvPr/>
        </p:nvPicPr>
        <p:blipFill>
          <a:blip r:embed="rId2">
            <a:alphaModFix/>
          </a:blip>
          <a:stretch>
            <a:fillRect/>
          </a:stretch>
        </p:blipFill>
        <p:spPr>
          <a:xfrm flipH="1" rot="-5219234">
            <a:off x="4107327" y="-398403"/>
            <a:ext cx="602760" cy="84894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4102576" y="-2953630"/>
            <a:ext cx="2294380" cy="1928038"/>
          </a:xfrm>
          <a:prstGeom prst="rect">
            <a:avLst/>
          </a:prstGeom>
          <a:noFill/>
          <a:ln>
            <a:noFill/>
          </a:ln>
        </p:spPr>
      </p:pic>
      <p:pic>
        <p:nvPicPr>
          <p:cNvPr id="210" name="Google Shape;210;p18"/>
          <p:cNvPicPr preferRelativeResize="0"/>
          <p:nvPr/>
        </p:nvPicPr>
        <p:blipFill>
          <a:blip r:embed="rId4">
            <a:alphaModFix/>
          </a:blip>
          <a:stretch>
            <a:fillRect/>
          </a:stretch>
        </p:blipFill>
        <p:spPr>
          <a:xfrm flipH="1" rot="-3644110">
            <a:off x="5568031" y="-909478"/>
            <a:ext cx="1614300" cy="1433658"/>
          </a:xfrm>
          <a:prstGeom prst="rect">
            <a:avLst/>
          </a:prstGeom>
          <a:noFill/>
          <a:ln>
            <a:noFill/>
          </a:ln>
        </p:spPr>
      </p:pic>
      <p:pic>
        <p:nvPicPr>
          <p:cNvPr id="211" name="Google Shape;211;p18"/>
          <p:cNvPicPr preferRelativeResize="0"/>
          <p:nvPr/>
        </p:nvPicPr>
        <p:blipFill>
          <a:blip r:embed="rId5">
            <a:alphaModFix/>
          </a:blip>
          <a:stretch>
            <a:fillRect/>
          </a:stretch>
        </p:blipFill>
        <p:spPr>
          <a:xfrm rot="1534262">
            <a:off x="15916" y="8369140"/>
            <a:ext cx="677891" cy="220454"/>
          </a:xfrm>
          <a:prstGeom prst="rect">
            <a:avLst/>
          </a:prstGeom>
          <a:noFill/>
          <a:ln>
            <a:noFill/>
          </a:ln>
        </p:spPr>
      </p:pic>
      <p:pic>
        <p:nvPicPr>
          <p:cNvPr id="212" name="Google Shape;212;p18"/>
          <p:cNvPicPr preferRelativeResize="0"/>
          <p:nvPr/>
        </p:nvPicPr>
        <p:blipFill>
          <a:blip r:embed="rId6">
            <a:alphaModFix/>
          </a:blip>
          <a:stretch>
            <a:fillRect/>
          </a:stretch>
        </p:blipFill>
        <p:spPr>
          <a:xfrm flipH="1" rot="-6595855">
            <a:off x="5521239" y="3402546"/>
            <a:ext cx="2059911" cy="2194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spTree>
      <p:nvGrpSpPr>
        <p:cNvPr id="213" name="Shape 213"/>
        <p:cNvGrpSpPr/>
        <p:nvPr/>
      </p:nvGrpSpPr>
      <p:grpSpPr>
        <a:xfrm>
          <a:off x="0" y="0"/>
          <a:ext cx="0" cy="0"/>
          <a:chOff x="0" y="0"/>
          <a:chExt cx="0" cy="0"/>
        </a:xfrm>
      </p:grpSpPr>
      <p:sp>
        <p:nvSpPr>
          <p:cNvPr id="214" name="Google Shape;214;p19"/>
          <p:cNvSpPr txBox="1"/>
          <p:nvPr>
            <p:ph idx="1" type="subTitle"/>
          </p:nvPr>
        </p:nvSpPr>
        <p:spPr>
          <a:xfrm>
            <a:off x="1342346"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5" name="Google Shape;215;p19"/>
          <p:cNvSpPr txBox="1"/>
          <p:nvPr>
            <p:ph idx="2" type="subTitle"/>
          </p:nvPr>
        </p:nvSpPr>
        <p:spPr>
          <a:xfrm>
            <a:off x="1342348" y="3518863"/>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16" name="Google Shape;216;p19"/>
          <p:cNvSpPr txBox="1"/>
          <p:nvPr>
            <p:ph idx="3" type="subTitle"/>
          </p:nvPr>
        </p:nvSpPr>
        <p:spPr>
          <a:xfrm>
            <a:off x="3946081"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7" name="Google Shape;217;p19"/>
          <p:cNvSpPr txBox="1"/>
          <p:nvPr>
            <p:ph idx="4" type="subTitle"/>
          </p:nvPr>
        </p:nvSpPr>
        <p:spPr>
          <a:xfrm>
            <a:off x="3946081" y="3518850"/>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b="1" sz="1600">
                <a:latin typeface="Muli"/>
                <a:ea typeface="Muli"/>
                <a:cs typeface="Muli"/>
                <a:sym typeface="Muli"/>
              </a:defRPr>
            </a:lvl2pPr>
            <a:lvl3pPr lvl="2" rtl="0">
              <a:spcBef>
                <a:spcPts val="0"/>
              </a:spcBef>
              <a:spcAft>
                <a:spcPts val="0"/>
              </a:spcAft>
              <a:buNone/>
              <a:defRPr b="1" sz="1600">
                <a:latin typeface="Muli"/>
                <a:ea typeface="Muli"/>
                <a:cs typeface="Muli"/>
                <a:sym typeface="Muli"/>
              </a:defRPr>
            </a:lvl3pPr>
            <a:lvl4pPr lvl="3" rtl="0">
              <a:spcBef>
                <a:spcPts val="0"/>
              </a:spcBef>
              <a:spcAft>
                <a:spcPts val="0"/>
              </a:spcAft>
              <a:buNone/>
              <a:defRPr b="1" sz="1600">
                <a:latin typeface="Muli"/>
                <a:ea typeface="Muli"/>
                <a:cs typeface="Muli"/>
                <a:sym typeface="Muli"/>
              </a:defRPr>
            </a:lvl4pPr>
            <a:lvl5pPr lvl="4" rtl="0">
              <a:spcBef>
                <a:spcPts val="0"/>
              </a:spcBef>
              <a:spcAft>
                <a:spcPts val="0"/>
              </a:spcAft>
              <a:buNone/>
              <a:defRPr b="1" sz="1600">
                <a:latin typeface="Muli"/>
                <a:ea typeface="Muli"/>
                <a:cs typeface="Muli"/>
                <a:sym typeface="Muli"/>
              </a:defRPr>
            </a:lvl5pPr>
            <a:lvl6pPr lvl="5" rtl="0">
              <a:spcBef>
                <a:spcPts val="0"/>
              </a:spcBef>
              <a:spcAft>
                <a:spcPts val="0"/>
              </a:spcAft>
              <a:buNone/>
              <a:defRPr b="1" sz="1600">
                <a:latin typeface="Muli"/>
                <a:ea typeface="Muli"/>
                <a:cs typeface="Muli"/>
                <a:sym typeface="Muli"/>
              </a:defRPr>
            </a:lvl6pPr>
            <a:lvl7pPr lvl="6" rtl="0">
              <a:spcBef>
                <a:spcPts val="0"/>
              </a:spcBef>
              <a:spcAft>
                <a:spcPts val="0"/>
              </a:spcAft>
              <a:buNone/>
              <a:defRPr b="1" sz="1600">
                <a:latin typeface="Muli"/>
                <a:ea typeface="Muli"/>
                <a:cs typeface="Muli"/>
                <a:sym typeface="Muli"/>
              </a:defRPr>
            </a:lvl7pPr>
            <a:lvl8pPr lvl="7" rtl="0">
              <a:spcBef>
                <a:spcPts val="0"/>
              </a:spcBef>
              <a:spcAft>
                <a:spcPts val="0"/>
              </a:spcAft>
              <a:buNone/>
              <a:defRPr b="1" sz="1600">
                <a:latin typeface="Muli"/>
                <a:ea typeface="Muli"/>
                <a:cs typeface="Muli"/>
                <a:sym typeface="Muli"/>
              </a:defRPr>
            </a:lvl8pPr>
            <a:lvl9pPr lvl="8" rtl="0">
              <a:spcBef>
                <a:spcPts val="0"/>
              </a:spcBef>
              <a:spcAft>
                <a:spcPts val="0"/>
              </a:spcAft>
              <a:buNone/>
              <a:defRPr b="1" sz="1600">
                <a:latin typeface="Muli"/>
                <a:ea typeface="Muli"/>
                <a:cs typeface="Muli"/>
                <a:sym typeface="Muli"/>
              </a:defRPr>
            </a:lvl9pPr>
          </a:lstStyle>
          <a:p/>
        </p:txBody>
      </p:sp>
      <p:sp>
        <p:nvSpPr>
          <p:cNvPr id="218" name="Google Shape;218;p19"/>
          <p:cNvSpPr txBox="1"/>
          <p:nvPr>
            <p:ph idx="5" type="subTitle"/>
          </p:nvPr>
        </p:nvSpPr>
        <p:spPr>
          <a:xfrm>
            <a:off x="1342346" y="5459186"/>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9" name="Google Shape;219;p19"/>
          <p:cNvSpPr txBox="1"/>
          <p:nvPr>
            <p:ph idx="6" type="subTitle"/>
          </p:nvPr>
        </p:nvSpPr>
        <p:spPr>
          <a:xfrm>
            <a:off x="1342348" y="5990428"/>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0" name="Google Shape;220;p19"/>
          <p:cNvSpPr txBox="1"/>
          <p:nvPr>
            <p:ph idx="7" type="subTitle"/>
          </p:nvPr>
        </p:nvSpPr>
        <p:spPr>
          <a:xfrm>
            <a:off x="3946082" y="5459185"/>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21" name="Google Shape;221;p19"/>
          <p:cNvSpPr txBox="1"/>
          <p:nvPr>
            <p:ph idx="8" type="subTitle"/>
          </p:nvPr>
        </p:nvSpPr>
        <p:spPr>
          <a:xfrm>
            <a:off x="3946089" y="5990427"/>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2" name="Google Shape;222;p19"/>
          <p:cNvSpPr txBox="1"/>
          <p:nvPr>
            <p:ph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19"/>
          <p:cNvSpPr/>
          <p:nvPr/>
        </p:nvSpPr>
        <p:spPr>
          <a:xfrm flipH="1">
            <a:off x="170"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9"/>
          <p:cNvGrpSpPr/>
          <p:nvPr/>
        </p:nvGrpSpPr>
        <p:grpSpPr>
          <a:xfrm rot="10800000">
            <a:off x="4620411" y="1942620"/>
            <a:ext cx="3232237" cy="3784653"/>
            <a:chOff x="-1320398" y="-1131675"/>
            <a:chExt cx="4560798" cy="5340275"/>
          </a:xfrm>
        </p:grpSpPr>
        <p:pic>
          <p:nvPicPr>
            <p:cNvPr id="225" name="Google Shape;225;p19"/>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82">
            <a:off x="-347943" y="2131225"/>
            <a:ext cx="710939" cy="231195"/>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6">
            <a:off x="-203494" y="92023"/>
            <a:ext cx="978377" cy="3181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1" name="Shape 231"/>
        <p:cNvGrpSpPr/>
        <p:nvPr/>
      </p:nvGrpSpPr>
      <p:grpSpPr>
        <a:xfrm>
          <a:off x="0" y="0"/>
          <a:ext cx="0" cy="0"/>
          <a:chOff x="0" y="0"/>
          <a:chExt cx="0" cy="0"/>
        </a:xfrm>
      </p:grpSpPr>
      <p:sp>
        <p:nvSpPr>
          <p:cNvPr id="232" name="Google Shape;232;p20"/>
          <p:cNvSpPr txBox="1"/>
          <p:nvPr>
            <p:ph idx="1" type="body"/>
          </p:nvPr>
        </p:nvSpPr>
        <p:spPr>
          <a:xfrm>
            <a:off x="1195547" y="3078742"/>
            <a:ext cx="4089000" cy="40578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Font typeface="Karla"/>
              <a:buChar char="●"/>
              <a:defRPr sz="1600"/>
            </a:lvl1pPr>
            <a:lvl2pPr indent="-317500" lvl="1" marL="914400" rtl="0">
              <a:spcBef>
                <a:spcPts val="1600"/>
              </a:spcBef>
              <a:spcAft>
                <a:spcPts val="0"/>
              </a:spcAft>
              <a:buSzPts val="1400"/>
              <a:buFont typeface="Karla"/>
              <a:buChar char="○"/>
              <a:defRPr/>
            </a:lvl2pPr>
            <a:lvl3pPr indent="-317500" lvl="2" marL="1371600" rtl="0">
              <a:spcBef>
                <a:spcPts val="0"/>
              </a:spcBef>
              <a:spcAft>
                <a:spcPts val="0"/>
              </a:spcAft>
              <a:buSzPts val="1400"/>
              <a:buFont typeface="Karla"/>
              <a:buChar char="■"/>
              <a:defRPr/>
            </a:lvl3pPr>
            <a:lvl4pPr indent="-317500" lvl="3" marL="1828800" rtl="0">
              <a:spcBef>
                <a:spcPts val="0"/>
              </a:spcBef>
              <a:spcAft>
                <a:spcPts val="0"/>
              </a:spcAft>
              <a:buSzPts val="1400"/>
              <a:buFont typeface="Karla"/>
              <a:buChar char="●"/>
              <a:defRPr/>
            </a:lvl4pPr>
            <a:lvl5pPr indent="-317500" lvl="4" marL="2286000" rtl="0">
              <a:spcBef>
                <a:spcPts val="0"/>
              </a:spcBef>
              <a:spcAft>
                <a:spcPts val="0"/>
              </a:spcAft>
              <a:buSzPts val="1400"/>
              <a:buFont typeface="Karla"/>
              <a:buChar char="○"/>
              <a:defRPr/>
            </a:lvl5pPr>
            <a:lvl6pPr indent="-317500" lvl="5" marL="2743200" rtl="0">
              <a:spcBef>
                <a:spcPts val="0"/>
              </a:spcBef>
              <a:spcAft>
                <a:spcPts val="0"/>
              </a:spcAft>
              <a:buSzPts val="1400"/>
              <a:buFont typeface="Karla"/>
              <a:buChar char="■"/>
              <a:defRPr/>
            </a:lvl6pPr>
            <a:lvl7pPr indent="-317500" lvl="6" marL="3200400" rtl="0">
              <a:spcBef>
                <a:spcPts val="0"/>
              </a:spcBef>
              <a:spcAft>
                <a:spcPts val="0"/>
              </a:spcAft>
              <a:buSzPts val="1400"/>
              <a:buFont typeface="Karla"/>
              <a:buChar char="●"/>
              <a:defRPr/>
            </a:lvl7pPr>
            <a:lvl8pPr indent="-317500" lvl="7" marL="3657600" rtl="0">
              <a:spcBef>
                <a:spcPts val="0"/>
              </a:spcBef>
              <a:spcAft>
                <a:spcPts val="0"/>
              </a:spcAft>
              <a:buSzPts val="1400"/>
              <a:buFont typeface="Karla"/>
              <a:buChar char="○"/>
              <a:defRPr/>
            </a:lvl8pPr>
            <a:lvl9pPr indent="-317500" lvl="8" marL="4114800" rtl="0">
              <a:spcBef>
                <a:spcPts val="0"/>
              </a:spcBef>
              <a:spcAft>
                <a:spcPts val="0"/>
              </a:spcAft>
              <a:buSzPts val="1400"/>
              <a:buFont typeface="Karla"/>
              <a:buChar char="■"/>
              <a:defRPr/>
            </a:lvl9pPr>
          </a:lstStyle>
          <a:p/>
        </p:txBody>
      </p:sp>
      <p:sp>
        <p:nvSpPr>
          <p:cNvPr id="233" name="Google Shape;233;p20"/>
          <p:cNvSpPr txBox="1"/>
          <p:nvPr>
            <p:ph type="title"/>
          </p:nvPr>
        </p:nvSpPr>
        <p:spPr>
          <a:xfrm>
            <a:off x="1195547" y="1863517"/>
            <a:ext cx="40890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34" name="Google Shape;234;p20"/>
          <p:cNvPicPr preferRelativeResize="0"/>
          <p:nvPr/>
        </p:nvPicPr>
        <p:blipFill>
          <a:blip r:embed="rId2">
            <a:alphaModFix/>
          </a:blip>
          <a:stretch>
            <a:fillRect/>
          </a:stretch>
        </p:blipFill>
        <p:spPr>
          <a:xfrm flipH="1" rot="10800000">
            <a:off x="-112748" y="2887552"/>
            <a:ext cx="740498" cy="1042938"/>
          </a:xfrm>
          <a:prstGeom prst="rect">
            <a:avLst/>
          </a:prstGeom>
          <a:noFill/>
          <a:ln>
            <a:noFill/>
          </a:ln>
        </p:spPr>
      </p:pic>
      <p:sp>
        <p:nvSpPr>
          <p:cNvPr id="235" name="Google Shape;235;p20"/>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0"/>
          <p:cNvPicPr preferRelativeResize="0"/>
          <p:nvPr/>
        </p:nvPicPr>
        <p:blipFill>
          <a:blip r:embed="rId3">
            <a:alphaModFix/>
          </a:blip>
          <a:stretch>
            <a:fillRect/>
          </a:stretch>
        </p:blipFill>
        <p:spPr>
          <a:xfrm flipH="1" rot="-287321">
            <a:off x="5956728" y="6870616"/>
            <a:ext cx="601935" cy="705663"/>
          </a:xfrm>
          <a:prstGeom prst="rect">
            <a:avLst/>
          </a:prstGeom>
          <a:noFill/>
          <a:ln>
            <a:noFill/>
          </a:ln>
        </p:spPr>
      </p:pic>
      <p:sp>
        <p:nvSpPr>
          <p:cNvPr id="237" name="Google Shape;237;p20"/>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0"/>
          <p:cNvPicPr preferRelativeResize="0"/>
          <p:nvPr/>
        </p:nvPicPr>
        <p:blipFill>
          <a:blip r:embed="rId4">
            <a:alphaModFix/>
          </a:blip>
          <a:stretch>
            <a:fillRect/>
          </a:stretch>
        </p:blipFill>
        <p:spPr>
          <a:xfrm flipH="1" rot="9407650">
            <a:off x="-941493" y="1253520"/>
            <a:ext cx="1932060" cy="1715857"/>
          </a:xfrm>
          <a:prstGeom prst="rect">
            <a:avLst/>
          </a:prstGeom>
          <a:noFill/>
          <a:ln>
            <a:noFill/>
          </a:ln>
        </p:spPr>
      </p:pic>
      <p:pic>
        <p:nvPicPr>
          <p:cNvPr id="239" name="Google Shape;239;p20"/>
          <p:cNvPicPr preferRelativeResize="0"/>
          <p:nvPr/>
        </p:nvPicPr>
        <p:blipFill>
          <a:blip r:embed="rId5">
            <a:alphaModFix/>
          </a:blip>
          <a:stretch>
            <a:fillRect/>
          </a:stretch>
        </p:blipFill>
        <p:spPr>
          <a:xfrm rot="-847289">
            <a:off x="880799" y="695963"/>
            <a:ext cx="617728" cy="200884"/>
          </a:xfrm>
          <a:prstGeom prst="rect">
            <a:avLst/>
          </a:prstGeom>
          <a:noFill/>
          <a:ln>
            <a:noFill/>
          </a:ln>
        </p:spPr>
      </p:pic>
      <p:pic>
        <p:nvPicPr>
          <p:cNvPr id="240" name="Google Shape;240;p20"/>
          <p:cNvPicPr preferRelativeResize="0"/>
          <p:nvPr/>
        </p:nvPicPr>
        <p:blipFill>
          <a:blip r:embed="rId5">
            <a:alphaModFix/>
          </a:blip>
          <a:stretch>
            <a:fillRect/>
          </a:stretch>
        </p:blipFill>
        <p:spPr>
          <a:xfrm rot="721005">
            <a:off x="5342655" y="7622891"/>
            <a:ext cx="617727" cy="200884"/>
          </a:xfrm>
          <a:prstGeom prst="rect">
            <a:avLst/>
          </a:prstGeom>
          <a:noFill/>
          <a:ln>
            <a:noFill/>
          </a:ln>
        </p:spPr>
      </p:pic>
      <p:pic>
        <p:nvPicPr>
          <p:cNvPr id="241" name="Google Shape;241;p20"/>
          <p:cNvPicPr preferRelativeResize="0"/>
          <p:nvPr/>
        </p:nvPicPr>
        <p:blipFill>
          <a:blip r:embed="rId5">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hasCustomPrompt="1" type="title"/>
          </p:nvPr>
        </p:nvSpPr>
        <p:spPr>
          <a:xfrm>
            <a:off x="1242283" y="2753281"/>
            <a:ext cx="1426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0" name="Google Shape;20;p3"/>
          <p:cNvSpPr txBox="1"/>
          <p:nvPr>
            <p:ph idx="1" type="subTitle"/>
          </p:nvPr>
        </p:nvSpPr>
        <p:spPr>
          <a:xfrm>
            <a:off x="3795555"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21" name="Google Shape;21;p3"/>
          <p:cNvSpPr txBox="1"/>
          <p:nvPr>
            <p:ph idx="2" type="title"/>
          </p:nvPr>
        </p:nvSpPr>
        <p:spPr>
          <a:xfrm>
            <a:off x="3795555"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flipH="1" rot="-7814352">
            <a:off x="4656548" y="-1443919"/>
            <a:ext cx="2860080" cy="390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spTree>
      <p:nvGrpSpPr>
        <p:cNvPr id="242" name="Shape 242"/>
        <p:cNvGrpSpPr/>
        <p:nvPr/>
      </p:nvGrpSpPr>
      <p:grpSpPr>
        <a:xfrm>
          <a:off x="0" y="0"/>
          <a:ext cx="0" cy="0"/>
          <a:chOff x="0" y="0"/>
          <a:chExt cx="0" cy="0"/>
        </a:xfrm>
      </p:grpSpPr>
      <p:sp>
        <p:nvSpPr>
          <p:cNvPr id="243" name="Google Shape;243;p21"/>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ph idx="1" type="subTitle"/>
          </p:nvPr>
        </p:nvSpPr>
        <p:spPr>
          <a:xfrm>
            <a:off x="3629994" y="3830971"/>
            <a:ext cx="2158200" cy="2484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45" name="Google Shape;245;p21"/>
          <p:cNvSpPr txBox="1"/>
          <p:nvPr>
            <p:ph type="title"/>
          </p:nvPr>
        </p:nvSpPr>
        <p:spPr>
          <a:xfrm>
            <a:off x="3632925" y="2151181"/>
            <a:ext cx="2158200" cy="1679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1"/>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flipH="1">
            <a:off x="-1299317" y="-2176214"/>
            <a:ext cx="3148286" cy="3023971"/>
            <a:chOff x="287899" y="-262634"/>
            <a:chExt cx="3885333" cy="3731916"/>
          </a:xfrm>
        </p:grpSpPr>
        <p:pic>
          <p:nvPicPr>
            <p:cNvPr id="248" name="Google Shape;248;p21"/>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249" name="Google Shape;249;p21"/>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250" name="Google Shape;250;p21"/>
            <p:cNvPicPr preferRelativeResize="0"/>
            <p:nvPr/>
          </p:nvPicPr>
          <p:blipFill>
            <a:blip r:embed="rId3">
              <a:alphaModFix/>
            </a:blip>
            <a:stretch>
              <a:fillRect/>
            </a:stretch>
          </p:blipFill>
          <p:spPr>
            <a:xfrm rot="-6957330">
              <a:off x="574897" y="504323"/>
              <a:ext cx="1167271" cy="1368417"/>
            </a:xfrm>
            <a:prstGeom prst="rect">
              <a:avLst/>
            </a:prstGeom>
            <a:noFill/>
            <a:ln>
              <a:noFill/>
            </a:ln>
          </p:spPr>
        </p:pic>
        <p:pic>
          <p:nvPicPr>
            <p:cNvPr id="251" name="Google Shape;251;p21"/>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252" name="Google Shape;252;p21"/>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pic>
        <p:nvPicPr>
          <p:cNvPr id="253" name="Google Shape;253;p21"/>
          <p:cNvPicPr preferRelativeResize="0"/>
          <p:nvPr/>
        </p:nvPicPr>
        <p:blipFill>
          <a:blip r:embed="rId6">
            <a:alphaModFix/>
          </a:blip>
          <a:stretch>
            <a:fillRect/>
          </a:stretch>
        </p:blipFill>
        <p:spPr>
          <a:xfrm rot="-4877404">
            <a:off x="4500869" y="7533274"/>
            <a:ext cx="2175912" cy="1203137"/>
          </a:xfrm>
          <a:prstGeom prst="rect">
            <a:avLst/>
          </a:prstGeom>
          <a:noFill/>
          <a:ln>
            <a:noFill/>
          </a:ln>
        </p:spPr>
      </p:pic>
      <p:grpSp>
        <p:nvGrpSpPr>
          <p:cNvPr id="254" name="Google Shape;254;p21"/>
          <p:cNvGrpSpPr/>
          <p:nvPr/>
        </p:nvGrpSpPr>
        <p:grpSpPr>
          <a:xfrm>
            <a:off x="5582018" y="6379123"/>
            <a:ext cx="1369509" cy="1358292"/>
            <a:chOff x="5325298" y="1774194"/>
            <a:chExt cx="3029216" cy="3004406"/>
          </a:xfrm>
        </p:grpSpPr>
        <p:pic>
          <p:nvPicPr>
            <p:cNvPr id="255" name="Google Shape;255;p21"/>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56" name="Google Shape;256;p21"/>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57" name="Google Shape;257;p21"/>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258" name="Google Shape;258;p21"/>
            <p:cNvPicPr preferRelativeResize="0"/>
            <p:nvPr/>
          </p:nvPicPr>
          <p:blipFill>
            <a:blip r:embed="rId7">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259" name="Shape 259"/>
        <p:cNvGrpSpPr/>
        <p:nvPr/>
      </p:nvGrpSpPr>
      <p:grpSpPr>
        <a:xfrm>
          <a:off x="0" y="0"/>
          <a:ext cx="0" cy="0"/>
          <a:chOff x="0" y="0"/>
          <a:chExt cx="0" cy="0"/>
        </a:xfrm>
      </p:grpSpPr>
      <p:sp>
        <p:nvSpPr>
          <p:cNvPr id="260" name="Google Shape;260;p22"/>
          <p:cNvSpPr txBox="1"/>
          <p:nvPr>
            <p:ph idx="1" type="subTitle"/>
          </p:nvPr>
        </p:nvSpPr>
        <p:spPr>
          <a:xfrm>
            <a:off x="647096" y="3823364"/>
            <a:ext cx="2126400" cy="2479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61" name="Google Shape;261;p22"/>
          <p:cNvSpPr txBox="1"/>
          <p:nvPr>
            <p:ph type="title"/>
          </p:nvPr>
        </p:nvSpPr>
        <p:spPr>
          <a:xfrm>
            <a:off x="647096" y="2696850"/>
            <a:ext cx="21264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2" name="Google Shape;262;p22"/>
          <p:cNvGrpSpPr/>
          <p:nvPr/>
        </p:nvGrpSpPr>
        <p:grpSpPr>
          <a:xfrm rot="10800000">
            <a:off x="4790554" y="543932"/>
            <a:ext cx="2743274" cy="3784653"/>
            <a:chOff x="-1304773" y="-1131675"/>
            <a:chExt cx="3870854" cy="5340275"/>
          </a:xfrm>
        </p:grpSpPr>
        <p:pic>
          <p:nvPicPr>
            <p:cNvPr id="263" name="Google Shape;263;p22"/>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64" name="Google Shape;264;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5" name="Google Shape;265;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grpSp>
        <p:nvGrpSpPr>
          <p:cNvPr id="266" name="Google Shape;266;p22"/>
          <p:cNvGrpSpPr/>
          <p:nvPr/>
        </p:nvGrpSpPr>
        <p:grpSpPr>
          <a:xfrm flipH="1" rot="-5400000">
            <a:off x="-283887" y="-2200171"/>
            <a:ext cx="1914912" cy="2608085"/>
            <a:chOff x="-1304773" y="-1131675"/>
            <a:chExt cx="3870854" cy="5272054"/>
          </a:xfrm>
        </p:grpSpPr>
        <p:pic>
          <p:nvPicPr>
            <p:cNvPr id="267" name="Google Shape;267;p22"/>
            <p:cNvPicPr preferRelativeResize="0"/>
            <p:nvPr/>
          </p:nvPicPr>
          <p:blipFill>
            <a:blip r:embed="rId2">
              <a:alphaModFix/>
            </a:blip>
            <a:stretch>
              <a:fillRect/>
            </a:stretch>
          </p:blipFill>
          <p:spPr>
            <a:xfrm flipH="1" rot="10800000">
              <a:off x="314069" y="2471754"/>
              <a:ext cx="1184750" cy="1668625"/>
            </a:xfrm>
            <a:prstGeom prst="rect">
              <a:avLst/>
            </a:prstGeom>
            <a:noFill/>
            <a:ln>
              <a:noFill/>
            </a:ln>
          </p:spPr>
        </p:pic>
        <p:pic>
          <p:nvPicPr>
            <p:cNvPr id="268" name="Google Shape;268;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9" name="Google Shape;269;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pic>
        <p:nvPicPr>
          <p:cNvPr id="270" name="Google Shape;270;p22"/>
          <p:cNvPicPr preferRelativeResize="0"/>
          <p:nvPr/>
        </p:nvPicPr>
        <p:blipFill>
          <a:blip r:embed="rId5">
            <a:alphaModFix/>
          </a:blip>
          <a:stretch>
            <a:fillRect/>
          </a:stretch>
        </p:blipFill>
        <p:spPr>
          <a:xfrm rot="4510732">
            <a:off x="-1015440" y="7919555"/>
            <a:ext cx="2631116" cy="2255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7">
    <p:spTree>
      <p:nvGrpSpPr>
        <p:cNvPr id="271" name="Shape 271"/>
        <p:cNvGrpSpPr/>
        <p:nvPr/>
      </p:nvGrpSpPr>
      <p:grpSpPr>
        <a:xfrm>
          <a:off x="0" y="0"/>
          <a:ext cx="0" cy="0"/>
          <a:chOff x="0" y="0"/>
          <a:chExt cx="0" cy="0"/>
        </a:xfrm>
      </p:grpSpPr>
      <p:sp>
        <p:nvSpPr>
          <p:cNvPr id="272" name="Google Shape;272;p23"/>
          <p:cNvSpPr txBox="1"/>
          <p:nvPr>
            <p:ph idx="1" type="subTitle"/>
          </p:nvPr>
        </p:nvSpPr>
        <p:spPr>
          <a:xfrm>
            <a:off x="529994" y="3823360"/>
            <a:ext cx="2460000" cy="2908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73" name="Google Shape;273;p23"/>
          <p:cNvSpPr txBox="1"/>
          <p:nvPr>
            <p:ph type="title"/>
          </p:nvPr>
        </p:nvSpPr>
        <p:spPr>
          <a:xfrm>
            <a:off x="529990" y="2696850"/>
            <a:ext cx="24600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3"/>
          <p:cNvSpPr/>
          <p:nvPr/>
        </p:nvSpPr>
        <p:spPr>
          <a:xfrm rot="10800000">
            <a:off x="170" y="-20"/>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3"/>
          <p:cNvGrpSpPr/>
          <p:nvPr/>
        </p:nvGrpSpPr>
        <p:grpSpPr>
          <a:xfrm flipH="1" rot="5400000">
            <a:off x="4120766" y="4063217"/>
            <a:ext cx="2505773" cy="2846901"/>
            <a:chOff x="-1304773" y="-1131675"/>
            <a:chExt cx="4700380" cy="5340275"/>
          </a:xfrm>
        </p:grpSpPr>
        <p:pic>
          <p:nvPicPr>
            <p:cNvPr id="277" name="Google Shape;277;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78" name="Google Shape;278;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79" name="Google Shape;279;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0" name="Google Shape;280;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grpSp>
        <p:nvGrpSpPr>
          <p:cNvPr id="281" name="Google Shape;281;p23"/>
          <p:cNvGrpSpPr/>
          <p:nvPr/>
        </p:nvGrpSpPr>
        <p:grpSpPr>
          <a:xfrm flipH="1" rot="-5400000">
            <a:off x="-489564" y="-2218290"/>
            <a:ext cx="2505773" cy="2846901"/>
            <a:chOff x="-1304773" y="-1131675"/>
            <a:chExt cx="4700380" cy="5340275"/>
          </a:xfrm>
        </p:grpSpPr>
        <p:pic>
          <p:nvPicPr>
            <p:cNvPr id="282" name="Google Shape;282;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83" name="Google Shape;283;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84" name="Google Shape;284;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5" name="Google Shape;285;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286" name="Shape 286"/>
        <p:cNvGrpSpPr/>
        <p:nvPr/>
      </p:nvGrpSpPr>
      <p:grpSpPr>
        <a:xfrm>
          <a:off x="0" y="0"/>
          <a:ext cx="0" cy="0"/>
          <a:chOff x="0" y="0"/>
          <a:chExt cx="0" cy="0"/>
        </a:xfrm>
      </p:grpSpPr>
      <p:sp>
        <p:nvSpPr>
          <p:cNvPr id="287" name="Google Shape;287;p24"/>
          <p:cNvSpPr txBox="1"/>
          <p:nvPr>
            <p:ph type="title"/>
          </p:nvPr>
        </p:nvSpPr>
        <p:spPr>
          <a:xfrm>
            <a:off x="1911706" y="1674869"/>
            <a:ext cx="2656500" cy="290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8" name="Google Shape;288;p24"/>
          <p:cNvSpPr txBox="1"/>
          <p:nvPr>
            <p:ph idx="1" type="subTitle"/>
          </p:nvPr>
        </p:nvSpPr>
        <p:spPr>
          <a:xfrm>
            <a:off x="2207250" y="4426794"/>
            <a:ext cx="2065500" cy="20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1_1">
    <p:spTree>
      <p:nvGrpSpPr>
        <p:cNvPr id="289" name="Shape 289"/>
        <p:cNvGrpSpPr/>
        <p:nvPr/>
      </p:nvGrpSpPr>
      <p:grpSpPr>
        <a:xfrm>
          <a:off x="0" y="0"/>
          <a:ext cx="0" cy="0"/>
          <a:chOff x="0" y="0"/>
          <a:chExt cx="0" cy="0"/>
        </a:xfrm>
      </p:grpSpPr>
      <p:sp>
        <p:nvSpPr>
          <p:cNvPr id="290" name="Google Shape;290;p25"/>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5"/>
          <p:cNvSpPr txBox="1"/>
          <p:nvPr>
            <p:ph idx="1" type="subTitle"/>
          </p:nvPr>
        </p:nvSpPr>
        <p:spPr>
          <a:xfrm>
            <a:off x="1120075"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2" name="Google Shape;292;p25"/>
          <p:cNvSpPr txBox="1"/>
          <p:nvPr>
            <p:ph idx="2" type="subTitle"/>
          </p:nvPr>
        </p:nvSpPr>
        <p:spPr>
          <a:xfrm>
            <a:off x="1120075"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293" name="Google Shape;293;p25"/>
          <p:cNvSpPr txBox="1"/>
          <p:nvPr>
            <p:ph idx="3" type="subTitle"/>
          </p:nvPr>
        </p:nvSpPr>
        <p:spPr>
          <a:xfrm>
            <a:off x="3558570"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4" name="Google Shape;294;p25"/>
          <p:cNvSpPr txBox="1"/>
          <p:nvPr>
            <p:ph idx="4" type="subTitle"/>
          </p:nvPr>
        </p:nvSpPr>
        <p:spPr>
          <a:xfrm>
            <a:off x="3558570"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295" name="Google Shape;295;p25"/>
          <p:cNvGrpSpPr/>
          <p:nvPr/>
        </p:nvGrpSpPr>
        <p:grpSpPr>
          <a:xfrm flipH="1">
            <a:off x="-713000" y="5769107"/>
            <a:ext cx="1523858" cy="4338807"/>
            <a:chOff x="5325298" y="1417267"/>
            <a:chExt cx="2914801" cy="3361332"/>
          </a:xfrm>
        </p:grpSpPr>
        <p:pic>
          <p:nvPicPr>
            <p:cNvPr id="296" name="Google Shape;296;p25"/>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97" name="Google Shape;297;p25"/>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98" name="Google Shape;298;p25"/>
            <p:cNvPicPr preferRelativeResize="0"/>
            <p:nvPr/>
          </p:nvPicPr>
          <p:blipFill>
            <a:blip r:embed="rId3">
              <a:alphaModFix/>
            </a:blip>
            <a:stretch>
              <a:fillRect/>
            </a:stretch>
          </p:blipFill>
          <p:spPr>
            <a:xfrm flipH="1" rot="-395810">
              <a:off x="5715995" y="1469559"/>
              <a:ext cx="990785" cy="1395436"/>
            </a:xfrm>
            <a:prstGeom prst="rect">
              <a:avLst/>
            </a:prstGeom>
            <a:noFill/>
            <a:ln>
              <a:noFill/>
            </a:ln>
          </p:spPr>
        </p:pic>
        <p:pic>
          <p:nvPicPr>
            <p:cNvPr id="299" name="Google Shape;299;p25"/>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300" name="Google Shape;300;p25"/>
          <p:cNvGrpSpPr/>
          <p:nvPr/>
        </p:nvGrpSpPr>
        <p:grpSpPr>
          <a:xfrm>
            <a:off x="5141493" y="-1927643"/>
            <a:ext cx="2206288" cy="2163765"/>
            <a:chOff x="367974" y="-262634"/>
            <a:chExt cx="3805257" cy="3731916"/>
          </a:xfrm>
        </p:grpSpPr>
        <p:pic>
          <p:nvPicPr>
            <p:cNvPr id="301" name="Google Shape;301;p25"/>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302" name="Google Shape;302;p25"/>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303" name="Google Shape;303;p25"/>
            <p:cNvPicPr preferRelativeResize="0"/>
            <p:nvPr/>
          </p:nvPicPr>
          <p:blipFill>
            <a:blip r:embed="rId5">
              <a:alphaModFix/>
            </a:blip>
            <a:stretch>
              <a:fillRect/>
            </a:stretch>
          </p:blipFill>
          <p:spPr>
            <a:xfrm flipH="1" rot="-4593619">
              <a:off x="585459" y="919108"/>
              <a:ext cx="1167270" cy="1368416"/>
            </a:xfrm>
            <a:prstGeom prst="rect">
              <a:avLst/>
            </a:prstGeom>
            <a:noFill/>
            <a:ln>
              <a:noFill/>
            </a:ln>
          </p:spPr>
        </p:pic>
        <p:pic>
          <p:nvPicPr>
            <p:cNvPr id="304" name="Google Shape;304;p25"/>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305" name="Google Shape;305;p25"/>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306" name="Google Shape;306;p25"/>
          <p:cNvPicPr preferRelativeResize="0"/>
          <p:nvPr/>
        </p:nvPicPr>
        <p:blipFill>
          <a:blip r:embed="rId7">
            <a:alphaModFix/>
          </a:blip>
          <a:stretch>
            <a:fillRect/>
          </a:stretch>
        </p:blipFill>
        <p:spPr>
          <a:xfrm rot="-8903080">
            <a:off x="-416684" y="1260402"/>
            <a:ext cx="1079318" cy="1244899"/>
          </a:xfrm>
          <a:prstGeom prst="rect">
            <a:avLst/>
          </a:prstGeom>
          <a:noFill/>
          <a:ln>
            <a:noFill/>
          </a:ln>
        </p:spPr>
      </p:pic>
      <p:pic>
        <p:nvPicPr>
          <p:cNvPr id="307" name="Google Shape;307;p25"/>
          <p:cNvPicPr preferRelativeResize="0"/>
          <p:nvPr/>
        </p:nvPicPr>
        <p:blipFill>
          <a:blip r:embed="rId3">
            <a:alphaModFix/>
          </a:blip>
          <a:stretch>
            <a:fillRect/>
          </a:stretch>
        </p:blipFill>
        <p:spPr>
          <a:xfrm flipH="1" rot="-5400010">
            <a:off x="6119971" y="6684206"/>
            <a:ext cx="600632" cy="845942"/>
          </a:xfrm>
          <a:prstGeom prst="rect">
            <a:avLst/>
          </a:prstGeom>
          <a:noFill/>
          <a:ln>
            <a:noFill/>
          </a:ln>
        </p:spPr>
      </p:pic>
      <p:pic>
        <p:nvPicPr>
          <p:cNvPr id="308" name="Google Shape;308;p25"/>
          <p:cNvPicPr preferRelativeResize="0"/>
          <p:nvPr/>
        </p:nvPicPr>
        <p:blipFill>
          <a:blip r:embed="rId5">
            <a:alphaModFix/>
          </a:blip>
          <a:stretch>
            <a:fillRect/>
          </a:stretch>
        </p:blipFill>
        <p:spPr>
          <a:xfrm flipH="1" rot="-4412676">
            <a:off x="5887193" y="7903975"/>
            <a:ext cx="554767" cy="650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309" name="Shape 309"/>
        <p:cNvGrpSpPr/>
        <p:nvPr/>
      </p:nvGrpSpPr>
      <p:grpSpPr>
        <a:xfrm>
          <a:off x="0" y="0"/>
          <a:ext cx="0" cy="0"/>
          <a:chOff x="0" y="0"/>
          <a:chExt cx="0" cy="0"/>
        </a:xfrm>
      </p:grpSpPr>
      <p:sp>
        <p:nvSpPr>
          <p:cNvPr id="310" name="Google Shape;310;p26"/>
          <p:cNvSpPr txBox="1"/>
          <p:nvPr>
            <p:ph hasCustomPrompt="1" type="title"/>
          </p:nvPr>
        </p:nvSpPr>
        <p:spPr>
          <a:xfrm>
            <a:off x="3677501" y="5164567"/>
            <a:ext cx="17538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1" name="Google Shape;311;p26"/>
          <p:cNvSpPr txBox="1"/>
          <p:nvPr>
            <p:ph idx="1" type="subTitle"/>
          </p:nvPr>
        </p:nvSpPr>
        <p:spPr>
          <a:xfrm>
            <a:off x="3678845" y="5815486"/>
            <a:ext cx="1751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2" name="Google Shape;312;p26"/>
          <p:cNvSpPr txBox="1"/>
          <p:nvPr>
            <p:ph hasCustomPrompt="1" idx="2" type="title"/>
          </p:nvPr>
        </p:nvSpPr>
        <p:spPr>
          <a:xfrm>
            <a:off x="2361756" y="1968766"/>
            <a:ext cx="17565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3" name="Google Shape;313;p26"/>
          <p:cNvSpPr txBox="1"/>
          <p:nvPr>
            <p:ph idx="3" type="subTitle"/>
          </p:nvPr>
        </p:nvSpPr>
        <p:spPr>
          <a:xfrm>
            <a:off x="2363722" y="2619685"/>
            <a:ext cx="17538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4" name="Google Shape;314;p26"/>
          <p:cNvSpPr txBox="1"/>
          <p:nvPr>
            <p:ph hasCustomPrompt="1" idx="4" type="title"/>
          </p:nvPr>
        </p:nvSpPr>
        <p:spPr>
          <a:xfrm>
            <a:off x="1050156" y="5164567"/>
            <a:ext cx="17511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5" name="Google Shape;315;p26"/>
          <p:cNvSpPr txBox="1"/>
          <p:nvPr>
            <p:ph idx="5" type="subTitle"/>
          </p:nvPr>
        </p:nvSpPr>
        <p:spPr>
          <a:xfrm>
            <a:off x="1051501" y="5815486"/>
            <a:ext cx="1748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6" name="Google Shape;316;p26"/>
          <p:cNvGrpSpPr/>
          <p:nvPr/>
        </p:nvGrpSpPr>
        <p:grpSpPr>
          <a:xfrm>
            <a:off x="-1537053" y="-3449354"/>
            <a:ext cx="9079551" cy="15670067"/>
            <a:chOff x="-2168835" y="-1971284"/>
            <a:chExt cx="12811557" cy="8955348"/>
          </a:xfrm>
        </p:grpSpPr>
        <p:pic>
          <p:nvPicPr>
            <p:cNvPr id="317" name="Google Shape;317;p26"/>
            <p:cNvPicPr preferRelativeResize="0"/>
            <p:nvPr/>
          </p:nvPicPr>
          <p:blipFill>
            <a:blip r:embed="rId2">
              <a:alphaModFix/>
            </a:blip>
            <a:stretch>
              <a:fillRect/>
            </a:stretch>
          </p:blipFill>
          <p:spPr>
            <a:xfrm flipH="1" rot="7332328">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flipH="1" rot="10800000">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flipH="1" rot="-4822066">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flipH="1" rot="-4822062">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flipH="1" rot="3550003">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28" name="Shape 328"/>
        <p:cNvGrpSpPr/>
        <p:nvPr/>
      </p:nvGrpSpPr>
      <p:grpSpPr>
        <a:xfrm>
          <a:off x="0" y="0"/>
          <a:ext cx="0" cy="0"/>
          <a:chOff x="0" y="0"/>
          <a:chExt cx="0" cy="0"/>
        </a:xfrm>
      </p:grpSpPr>
      <p:sp>
        <p:nvSpPr>
          <p:cNvPr id="329" name="Google Shape;329;p27"/>
          <p:cNvSpPr txBox="1"/>
          <p:nvPr>
            <p:ph type="title"/>
          </p:nvPr>
        </p:nvSpPr>
        <p:spPr>
          <a:xfrm>
            <a:off x="1078689" y="3665092"/>
            <a:ext cx="2087400" cy="166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30" name="Google Shape;330;p27"/>
          <p:cNvSpPr txBox="1"/>
          <p:nvPr>
            <p:ph idx="1" type="subTitle"/>
          </p:nvPr>
        </p:nvSpPr>
        <p:spPr>
          <a:xfrm>
            <a:off x="3954738" y="1158486"/>
            <a:ext cx="2087400" cy="1184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331" name="Google Shape;331;p27"/>
          <p:cNvSpPr txBox="1"/>
          <p:nvPr>
            <p:ph idx="2" type="subTitle"/>
          </p:nvPr>
        </p:nvSpPr>
        <p:spPr>
          <a:xfrm>
            <a:off x="3954738" y="2433465"/>
            <a:ext cx="2087400" cy="145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332" name="Google Shape;332;p27"/>
          <p:cNvSpPr txBox="1"/>
          <p:nvPr/>
        </p:nvSpPr>
        <p:spPr>
          <a:xfrm>
            <a:off x="3954738" y="5809099"/>
            <a:ext cx="2087400" cy="1293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accent3"/>
                </a:solidFill>
                <a:latin typeface="Open Sans"/>
                <a:ea typeface="Open Sans"/>
                <a:cs typeface="Open Sans"/>
                <a:sym typeface="Open Sans"/>
              </a:rPr>
              <a:t>CREDITS: This presentation template was created by </a:t>
            </a:r>
            <a:r>
              <a:rPr b="1" lang="en" sz="1200">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accent3"/>
                </a:solidFill>
                <a:latin typeface="Open Sans"/>
                <a:ea typeface="Open Sans"/>
                <a:cs typeface="Open Sans"/>
                <a:sym typeface="Open Sans"/>
              </a:rPr>
              <a:t>, including icons by </a:t>
            </a:r>
            <a:r>
              <a:rPr b="1" lang="en" sz="1200">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accent3"/>
                </a:solidFill>
                <a:latin typeface="Open Sans"/>
                <a:ea typeface="Open Sans"/>
                <a:cs typeface="Open Sans"/>
                <a:sym typeface="Open Sans"/>
              </a:rPr>
              <a:t>, and infographics &amp; images by </a:t>
            </a:r>
            <a:r>
              <a:rPr b="1" lang="en" sz="1200">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accent3"/>
                </a:solidFill>
                <a:latin typeface="Open Sans"/>
                <a:ea typeface="Open Sans"/>
                <a:cs typeface="Open Sans"/>
                <a:sym typeface="Open Sans"/>
              </a:rPr>
              <a:t> </a:t>
            </a:r>
            <a:endParaRPr b="1" sz="1200">
              <a:solidFill>
                <a:schemeClr val="accent3"/>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333" name="Shape 333"/>
        <p:cNvGrpSpPr/>
        <p:nvPr/>
      </p:nvGrpSpPr>
      <p:grpSpPr>
        <a:xfrm>
          <a:off x="0" y="0"/>
          <a:ext cx="0" cy="0"/>
          <a:chOff x="0" y="0"/>
          <a:chExt cx="0" cy="0"/>
        </a:xfrm>
      </p:grpSpPr>
      <p:sp>
        <p:nvSpPr>
          <p:cNvPr id="334" name="Google Shape;334;p28"/>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2">
            <a:alphaModFix/>
          </a:blip>
          <a:stretch>
            <a:fillRect/>
          </a:stretch>
        </p:blipFill>
        <p:spPr>
          <a:xfrm flipH="1" rot="-287321">
            <a:off x="5956728" y="6870616"/>
            <a:ext cx="601935" cy="705663"/>
          </a:xfrm>
          <a:prstGeom prst="rect">
            <a:avLst/>
          </a:prstGeom>
          <a:noFill/>
          <a:ln>
            <a:noFill/>
          </a:ln>
        </p:spPr>
      </p:pic>
      <p:sp>
        <p:nvSpPr>
          <p:cNvPr id="336" name="Google Shape;336;p28"/>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28"/>
          <p:cNvPicPr preferRelativeResize="0"/>
          <p:nvPr/>
        </p:nvPicPr>
        <p:blipFill>
          <a:blip r:embed="rId3">
            <a:alphaModFix/>
          </a:blip>
          <a:stretch>
            <a:fillRect/>
          </a:stretch>
        </p:blipFill>
        <p:spPr>
          <a:xfrm flipH="1" rot="9407650">
            <a:off x="-941493" y="1253520"/>
            <a:ext cx="1932060" cy="1715857"/>
          </a:xfrm>
          <a:prstGeom prst="rect">
            <a:avLst/>
          </a:prstGeom>
          <a:noFill/>
          <a:ln>
            <a:noFill/>
          </a:ln>
        </p:spPr>
      </p:pic>
      <p:pic>
        <p:nvPicPr>
          <p:cNvPr id="338" name="Google Shape;338;p28"/>
          <p:cNvPicPr preferRelativeResize="0"/>
          <p:nvPr/>
        </p:nvPicPr>
        <p:blipFill>
          <a:blip r:embed="rId4">
            <a:alphaModFix/>
          </a:blip>
          <a:stretch>
            <a:fillRect/>
          </a:stretch>
        </p:blipFill>
        <p:spPr>
          <a:xfrm rot="721005">
            <a:off x="5342655" y="7622891"/>
            <a:ext cx="617727" cy="200884"/>
          </a:xfrm>
          <a:prstGeom prst="rect">
            <a:avLst/>
          </a:prstGeom>
          <a:noFill/>
          <a:ln>
            <a:noFill/>
          </a:ln>
        </p:spPr>
      </p:pic>
      <p:pic>
        <p:nvPicPr>
          <p:cNvPr id="339" name="Google Shape;339;p28"/>
          <p:cNvPicPr preferRelativeResize="0"/>
          <p:nvPr/>
        </p:nvPicPr>
        <p:blipFill>
          <a:blip r:embed="rId4">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340" name="Shape 340"/>
        <p:cNvGrpSpPr/>
        <p:nvPr/>
      </p:nvGrpSpPr>
      <p:grpSpPr>
        <a:xfrm>
          <a:off x="0" y="0"/>
          <a:ext cx="0" cy="0"/>
          <a:chOff x="0" y="0"/>
          <a:chExt cx="0" cy="0"/>
        </a:xfrm>
      </p:grpSpPr>
      <p:sp>
        <p:nvSpPr>
          <p:cNvPr id="341" name="Google Shape;341;p29"/>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9"/>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343" name="Google Shape;343;p29"/>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344" name="Google Shape;344;p29"/>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5" name="Shape 345"/>
        <p:cNvGrpSpPr/>
        <p:nvPr/>
      </p:nvGrpSpPr>
      <p:grpSpPr>
        <a:xfrm>
          <a:off x="0" y="0"/>
          <a:ext cx="0" cy="0"/>
          <a:chOff x="0" y="0"/>
          <a:chExt cx="0" cy="0"/>
        </a:xfrm>
      </p:grpSpPr>
      <p:sp>
        <p:nvSpPr>
          <p:cNvPr id="346" name="Google Shape;346;p30"/>
          <p:cNvSpPr txBox="1"/>
          <p:nvPr>
            <p:ph type="ctrTitle"/>
          </p:nvPr>
        </p:nvSpPr>
        <p:spPr>
          <a:xfrm>
            <a:off x="220896" y="1302843"/>
            <a:ext cx="6038100" cy="35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7" name="Google Shape;347;p30"/>
          <p:cNvSpPr txBox="1"/>
          <p:nvPr>
            <p:ph idx="1" type="subTitle"/>
          </p:nvPr>
        </p:nvSpPr>
        <p:spPr>
          <a:xfrm>
            <a:off x="220890" y="4959099"/>
            <a:ext cx="6038100" cy="13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8" name="Google Shape;348;p30"/>
          <p:cNvSpPr txBox="1"/>
          <p:nvPr>
            <p:ph idx="12" type="sldNum"/>
          </p:nvPr>
        </p:nvSpPr>
        <p:spPr>
          <a:xfrm>
            <a:off x="6004104" y="8159609"/>
            <a:ext cx="388800" cy="688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505346" y="2008661"/>
            <a:ext cx="5469300" cy="6175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AutoNum type="arabicPeriod"/>
              <a:defRPr sz="1100">
                <a:solidFill>
                  <a:schemeClr val="accent3"/>
                </a:solidFill>
              </a:defRPr>
            </a:lvl1pPr>
            <a:lvl2pPr indent="-304800" lvl="1" marL="914400" rtl="0">
              <a:spcBef>
                <a:spcPts val="300"/>
              </a:spcBef>
              <a:spcAft>
                <a:spcPts val="0"/>
              </a:spcAft>
              <a:buClr>
                <a:schemeClr val="accent3"/>
              </a:buClr>
              <a:buSzPts val="1200"/>
              <a:buFont typeface="Roboto Condensed Light"/>
              <a:buAutoNum type="alphaLcPeriod"/>
              <a:defRPr sz="1200">
                <a:solidFill>
                  <a:schemeClr val="accent3"/>
                </a:solidFill>
              </a:defRPr>
            </a:lvl2pPr>
            <a:lvl3pPr indent="-304800" lvl="2" marL="1371600" rtl="0">
              <a:spcBef>
                <a:spcPts val="0"/>
              </a:spcBef>
              <a:spcAft>
                <a:spcPts val="0"/>
              </a:spcAft>
              <a:buClr>
                <a:schemeClr val="accent3"/>
              </a:buClr>
              <a:buSzPts val="1200"/>
              <a:buFont typeface="Roboto Condensed Light"/>
              <a:buAutoNum type="romanLcPeriod"/>
              <a:defRPr sz="1200">
                <a:solidFill>
                  <a:schemeClr val="accent3"/>
                </a:solidFill>
              </a:defRPr>
            </a:lvl3pPr>
            <a:lvl4pPr indent="-304800" lvl="3" marL="1828800" rtl="0">
              <a:spcBef>
                <a:spcPts val="0"/>
              </a:spcBef>
              <a:spcAft>
                <a:spcPts val="0"/>
              </a:spcAft>
              <a:buClr>
                <a:schemeClr val="accent3"/>
              </a:buClr>
              <a:buSzPts val="1200"/>
              <a:buFont typeface="Roboto Condensed Light"/>
              <a:buAutoNum type="arabicPeriod"/>
              <a:defRPr sz="1200">
                <a:solidFill>
                  <a:schemeClr val="accent3"/>
                </a:solidFill>
              </a:defRPr>
            </a:lvl4pPr>
            <a:lvl5pPr indent="-304800" lvl="4" marL="2286000" rtl="0">
              <a:spcBef>
                <a:spcPts val="0"/>
              </a:spcBef>
              <a:spcAft>
                <a:spcPts val="0"/>
              </a:spcAft>
              <a:buClr>
                <a:schemeClr val="accent3"/>
              </a:buClr>
              <a:buSzPts val="1200"/>
              <a:buFont typeface="Roboto Condensed Light"/>
              <a:buAutoNum type="alphaLcPeriod"/>
              <a:defRPr sz="1200">
                <a:solidFill>
                  <a:schemeClr val="accent3"/>
                </a:solidFill>
              </a:defRPr>
            </a:lvl5pPr>
            <a:lvl6pPr indent="-304800" lvl="5" marL="2743200" rtl="0">
              <a:spcBef>
                <a:spcPts val="0"/>
              </a:spcBef>
              <a:spcAft>
                <a:spcPts val="0"/>
              </a:spcAft>
              <a:buClr>
                <a:schemeClr val="accent3"/>
              </a:buClr>
              <a:buSzPts val="1200"/>
              <a:buFont typeface="Roboto Condensed Light"/>
              <a:buAutoNum type="romanLcPeriod"/>
              <a:defRPr sz="1200">
                <a:solidFill>
                  <a:schemeClr val="accent3"/>
                </a:solidFill>
              </a:defRPr>
            </a:lvl6pPr>
            <a:lvl7pPr indent="-304800" lvl="6" marL="3200400" rtl="0">
              <a:spcBef>
                <a:spcPts val="0"/>
              </a:spcBef>
              <a:spcAft>
                <a:spcPts val="0"/>
              </a:spcAft>
              <a:buClr>
                <a:schemeClr val="accent3"/>
              </a:buClr>
              <a:buSzPts val="1200"/>
              <a:buFont typeface="Roboto Condensed Light"/>
              <a:buAutoNum type="arabicPeriod"/>
              <a:defRPr sz="1200">
                <a:solidFill>
                  <a:schemeClr val="accent3"/>
                </a:solidFill>
              </a:defRPr>
            </a:lvl7pPr>
            <a:lvl8pPr indent="-304800" lvl="7" marL="3657600" rtl="0">
              <a:spcBef>
                <a:spcPts val="0"/>
              </a:spcBef>
              <a:spcAft>
                <a:spcPts val="0"/>
              </a:spcAft>
              <a:buClr>
                <a:schemeClr val="accent3"/>
              </a:buClr>
              <a:buSzPts val="1200"/>
              <a:buFont typeface="Roboto Condensed Light"/>
              <a:buAutoNum type="alphaLcPeriod"/>
              <a:defRPr sz="1200">
                <a:solidFill>
                  <a:schemeClr val="accent3"/>
                </a:solidFill>
              </a:defRPr>
            </a:lvl8pPr>
            <a:lvl9pPr indent="-304800" lvl="8" marL="4114800" rtl="0">
              <a:spcBef>
                <a:spcPts val="0"/>
              </a:spcBef>
              <a:spcAft>
                <a:spcPts val="0"/>
              </a:spcAft>
              <a:buClr>
                <a:schemeClr val="accent3"/>
              </a:buClr>
              <a:buSzPts val="1200"/>
              <a:buFont typeface="Roboto Condensed Light"/>
              <a:buAutoNum type="romanLcPeriod"/>
              <a:defRPr sz="1200">
                <a:solidFill>
                  <a:schemeClr val="accent3"/>
                </a:solidFill>
              </a:defRPr>
            </a:lvl9pPr>
          </a:lstStyle>
          <a:p/>
        </p:txBody>
      </p:sp>
      <p:sp>
        <p:nvSpPr>
          <p:cNvPr id="25" name="Google Shape;25;p4"/>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6" name="Google Shape;26;p4"/>
          <p:cNvPicPr preferRelativeResize="0"/>
          <p:nvPr/>
        </p:nvPicPr>
        <p:blipFill>
          <a:blip r:embed="rId2">
            <a:alphaModFix/>
          </a:blip>
          <a:stretch>
            <a:fillRect/>
          </a:stretch>
        </p:blipFill>
        <p:spPr>
          <a:xfrm rot="10250945">
            <a:off x="31854" y="420565"/>
            <a:ext cx="523541" cy="737363"/>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5883171" y="6919208"/>
            <a:ext cx="888060" cy="1024278"/>
          </a:xfrm>
          <a:prstGeom prst="rect">
            <a:avLst/>
          </a:prstGeom>
          <a:noFill/>
          <a:ln>
            <a:noFill/>
          </a:ln>
        </p:spPr>
      </p:pic>
      <p:pic>
        <p:nvPicPr>
          <p:cNvPr id="28" name="Google Shape;28;p4"/>
          <p:cNvPicPr preferRelativeResize="0"/>
          <p:nvPr/>
        </p:nvPicPr>
        <p:blipFill>
          <a:blip r:embed="rId4">
            <a:alphaModFix/>
          </a:blip>
          <a:stretch>
            <a:fillRect/>
          </a:stretch>
        </p:blipFill>
        <p:spPr>
          <a:xfrm flipH="1" rot="1378965">
            <a:off x="5703002" y="7894100"/>
            <a:ext cx="543052" cy="6366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1033778"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1" name="Google Shape;31;p5"/>
          <p:cNvSpPr txBox="1"/>
          <p:nvPr>
            <p:ph idx="2" type="subTitle"/>
          </p:nvPr>
        </p:nvSpPr>
        <p:spPr>
          <a:xfrm>
            <a:off x="1035549" y="5873053"/>
            <a:ext cx="20931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2" name="Google Shape;32;p5"/>
          <p:cNvSpPr txBox="1"/>
          <p:nvPr>
            <p:ph idx="3" type="subTitle"/>
          </p:nvPr>
        </p:nvSpPr>
        <p:spPr>
          <a:xfrm>
            <a:off x="3351499"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3" name="Google Shape;33;p5"/>
          <p:cNvSpPr txBox="1"/>
          <p:nvPr>
            <p:ph idx="4" type="subTitle"/>
          </p:nvPr>
        </p:nvSpPr>
        <p:spPr>
          <a:xfrm>
            <a:off x="3353687" y="5873053"/>
            <a:ext cx="20904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4" name="Google Shape;34;p5"/>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35" name="Google Shape;35;p5"/>
          <p:cNvPicPr preferRelativeResize="0"/>
          <p:nvPr/>
        </p:nvPicPr>
        <p:blipFill>
          <a:blip r:embed="rId2">
            <a:alphaModFix/>
          </a:blip>
          <a:stretch>
            <a:fillRect/>
          </a:stretch>
        </p:blipFill>
        <p:spPr>
          <a:xfrm rot="1058411">
            <a:off x="-81482" y="5164394"/>
            <a:ext cx="483151" cy="566408"/>
          </a:xfrm>
          <a:prstGeom prst="rect">
            <a:avLst/>
          </a:prstGeom>
          <a:noFill/>
          <a:ln>
            <a:noFill/>
          </a:ln>
        </p:spPr>
      </p:pic>
      <p:sp>
        <p:nvSpPr>
          <p:cNvPr id="36" name="Google Shape;36;p5"/>
          <p:cNvSpPr/>
          <p:nvPr/>
        </p:nvSpPr>
        <p:spPr>
          <a:xfrm flipH="1">
            <a:off x="176" y="8197555"/>
            <a:ext cx="6479966" cy="802486"/>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5"/>
          <p:cNvPicPr preferRelativeResize="0"/>
          <p:nvPr/>
        </p:nvPicPr>
        <p:blipFill>
          <a:blip r:embed="rId3">
            <a:alphaModFix/>
          </a:blip>
          <a:stretch>
            <a:fillRect/>
          </a:stretch>
        </p:blipFill>
        <p:spPr>
          <a:xfrm flipH="1" rot="8424068">
            <a:off x="-588605" y="8168433"/>
            <a:ext cx="1233473" cy="1095450"/>
          </a:xfrm>
          <a:prstGeom prst="rect">
            <a:avLst/>
          </a:prstGeom>
          <a:noFill/>
          <a:ln>
            <a:noFill/>
          </a:ln>
        </p:spPr>
      </p:pic>
      <p:pic>
        <p:nvPicPr>
          <p:cNvPr id="38" name="Google Shape;38;p5"/>
          <p:cNvPicPr preferRelativeResize="0"/>
          <p:nvPr/>
        </p:nvPicPr>
        <p:blipFill>
          <a:blip r:embed="rId3">
            <a:alphaModFix/>
          </a:blip>
          <a:stretch>
            <a:fillRect/>
          </a:stretch>
        </p:blipFill>
        <p:spPr>
          <a:xfrm flipH="1" rot="9407649">
            <a:off x="5779021" y="2608845"/>
            <a:ext cx="1407465" cy="1249965"/>
          </a:xfrm>
          <a:prstGeom prst="rect">
            <a:avLst/>
          </a:prstGeom>
          <a:noFill/>
          <a:ln>
            <a:noFill/>
          </a:ln>
        </p:spPr>
      </p:pic>
      <p:pic>
        <p:nvPicPr>
          <p:cNvPr id="39" name="Google Shape;39;p5"/>
          <p:cNvPicPr preferRelativeResize="0"/>
          <p:nvPr/>
        </p:nvPicPr>
        <p:blipFill>
          <a:blip r:embed="rId4">
            <a:alphaModFix/>
          </a:blip>
          <a:stretch>
            <a:fillRect/>
          </a:stretch>
        </p:blipFill>
        <p:spPr>
          <a:xfrm rot="5015043">
            <a:off x="-617873" y="8256439"/>
            <a:ext cx="2062264" cy="1160655"/>
          </a:xfrm>
          <a:prstGeom prst="rect">
            <a:avLst/>
          </a:prstGeom>
          <a:noFill/>
          <a:ln>
            <a:noFill/>
          </a:ln>
        </p:spPr>
      </p:pic>
      <p:pic>
        <p:nvPicPr>
          <p:cNvPr id="40" name="Google Shape;40;p5"/>
          <p:cNvPicPr preferRelativeResize="0"/>
          <p:nvPr/>
        </p:nvPicPr>
        <p:blipFill>
          <a:blip r:embed="rId5">
            <a:alphaModFix/>
          </a:blip>
          <a:stretch>
            <a:fillRect/>
          </a:stretch>
        </p:blipFill>
        <p:spPr>
          <a:xfrm rot="2335984">
            <a:off x="91111" y="1379971"/>
            <a:ext cx="706366" cy="229714"/>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5748132" y="7281514"/>
            <a:ext cx="529633" cy="172242"/>
          </a:xfrm>
          <a:prstGeom prst="rect">
            <a:avLst/>
          </a:prstGeom>
          <a:noFill/>
          <a:ln>
            <a:noFill/>
          </a:ln>
        </p:spPr>
      </p:pic>
      <p:pic>
        <p:nvPicPr>
          <p:cNvPr id="42" name="Google Shape;42;p5"/>
          <p:cNvPicPr preferRelativeResize="0"/>
          <p:nvPr/>
        </p:nvPicPr>
        <p:blipFill>
          <a:blip r:embed="rId5">
            <a:alphaModFix/>
          </a:blip>
          <a:stretch>
            <a:fillRect/>
          </a:stretch>
        </p:blipFill>
        <p:spPr>
          <a:xfrm rot="1375125">
            <a:off x="6066029" y="8279457"/>
            <a:ext cx="833451" cy="27104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01860" y="540744"/>
            <a:ext cx="529633" cy="172242"/>
          </a:xfrm>
          <a:prstGeom prst="rect">
            <a:avLst/>
          </a:prstGeom>
          <a:noFill/>
          <a:ln>
            <a:noFill/>
          </a:ln>
        </p:spPr>
      </p:pic>
      <p:pic>
        <p:nvPicPr>
          <p:cNvPr id="44" name="Google Shape;44;p5"/>
          <p:cNvPicPr preferRelativeResize="0"/>
          <p:nvPr/>
        </p:nvPicPr>
        <p:blipFill>
          <a:blip r:embed="rId4">
            <a:alphaModFix/>
          </a:blip>
          <a:stretch>
            <a:fillRect/>
          </a:stretch>
        </p:blipFill>
        <p:spPr>
          <a:xfrm rot="-6436397">
            <a:off x="5062783" y="-810754"/>
            <a:ext cx="2015858" cy="1927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8" name="Google Shape;48;p6"/>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49" name="Google Shape;49;p6"/>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50" name="Google Shape;50;p6"/>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1943575" y="4662992"/>
            <a:ext cx="2592900" cy="220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subTitle"/>
          </p:nvPr>
        </p:nvSpPr>
        <p:spPr>
          <a:xfrm>
            <a:off x="1390606" y="6871391"/>
            <a:ext cx="36990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pic>
        <p:nvPicPr>
          <p:cNvPr id="54" name="Google Shape;54;p7"/>
          <p:cNvPicPr preferRelativeResize="0"/>
          <p:nvPr/>
        </p:nvPicPr>
        <p:blipFill>
          <a:blip r:embed="rId2">
            <a:alphaModFix/>
          </a:blip>
          <a:stretch>
            <a:fillRect/>
          </a:stretch>
        </p:blipFill>
        <p:spPr>
          <a:xfrm rot="3372736">
            <a:off x="5560922" y="-958937"/>
            <a:ext cx="827212" cy="969760"/>
          </a:xfrm>
          <a:prstGeom prst="rect">
            <a:avLst/>
          </a:prstGeom>
          <a:noFill/>
          <a:ln>
            <a:noFill/>
          </a:ln>
        </p:spPr>
      </p:pic>
      <p:pic>
        <p:nvPicPr>
          <p:cNvPr id="55" name="Google Shape;55;p7"/>
          <p:cNvPicPr preferRelativeResize="0"/>
          <p:nvPr/>
        </p:nvPicPr>
        <p:blipFill>
          <a:blip r:embed="rId2">
            <a:alphaModFix/>
          </a:blip>
          <a:stretch>
            <a:fillRect/>
          </a:stretch>
        </p:blipFill>
        <p:spPr>
          <a:xfrm flipH="1" rot="-3372736">
            <a:off x="-106456" y="-958937"/>
            <a:ext cx="827212" cy="969760"/>
          </a:xfrm>
          <a:prstGeom prst="rect">
            <a:avLst/>
          </a:prstGeom>
          <a:noFill/>
          <a:ln>
            <a:noFill/>
          </a:ln>
        </p:spPr>
      </p:pic>
      <p:grpSp>
        <p:nvGrpSpPr>
          <p:cNvPr id="56" name="Google Shape;56;p7"/>
          <p:cNvGrpSpPr/>
          <p:nvPr/>
        </p:nvGrpSpPr>
        <p:grpSpPr>
          <a:xfrm rot="-2463808">
            <a:off x="-129963" y="-2222367"/>
            <a:ext cx="2451773" cy="2759367"/>
            <a:chOff x="713389" y="-262634"/>
            <a:chExt cx="3459843" cy="3893906"/>
          </a:xfrm>
        </p:grpSpPr>
        <p:pic>
          <p:nvPicPr>
            <p:cNvPr id="57" name="Google Shape;57;p7"/>
            <p:cNvPicPr preferRelativeResize="0"/>
            <p:nvPr/>
          </p:nvPicPr>
          <p:blipFill>
            <a:blip r:embed="rId3">
              <a:alphaModFix/>
            </a:blip>
            <a:stretch>
              <a:fillRect/>
            </a:stretch>
          </p:blipFill>
          <p:spPr>
            <a:xfrm flipH="1" rot="-4265453">
              <a:off x="1683657" y="2589867"/>
              <a:ext cx="1097963" cy="357054"/>
            </a:xfrm>
            <a:prstGeom prst="rect">
              <a:avLst/>
            </a:prstGeom>
            <a:noFill/>
            <a:ln>
              <a:noFill/>
            </a:ln>
          </p:spPr>
        </p:pic>
        <p:pic>
          <p:nvPicPr>
            <p:cNvPr id="58" name="Google Shape;58;p7"/>
            <p:cNvPicPr preferRelativeResize="0"/>
            <p:nvPr/>
          </p:nvPicPr>
          <p:blipFill>
            <a:blip r:embed="rId3">
              <a:alphaModFix/>
            </a:blip>
            <a:stretch>
              <a:fillRect/>
            </a:stretch>
          </p:blipFill>
          <p:spPr>
            <a:xfrm flipH="1" rot="-5400000">
              <a:off x="2046540" y="2903763"/>
              <a:ext cx="1097964" cy="357054"/>
            </a:xfrm>
            <a:prstGeom prst="rect">
              <a:avLst/>
            </a:prstGeom>
            <a:noFill/>
            <a:ln>
              <a:noFill/>
            </a:ln>
          </p:spPr>
        </p:pic>
        <p:pic>
          <p:nvPicPr>
            <p:cNvPr id="59" name="Google Shape;59;p7"/>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60" name="Google Shape;60;p7"/>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sp>
        <p:nvSpPr>
          <p:cNvPr id="61" name="Google Shape;61;p7"/>
          <p:cNvSpPr/>
          <p:nvPr/>
        </p:nvSpPr>
        <p:spPr>
          <a:xfrm>
            <a:off x="35"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7"/>
          <p:cNvGrpSpPr/>
          <p:nvPr/>
        </p:nvGrpSpPr>
        <p:grpSpPr>
          <a:xfrm>
            <a:off x="4293789" y="-1176455"/>
            <a:ext cx="2146805" cy="2393084"/>
            <a:chOff x="5325298" y="1401875"/>
            <a:chExt cx="3029216" cy="3376724"/>
          </a:xfrm>
        </p:grpSpPr>
        <p:pic>
          <p:nvPicPr>
            <p:cNvPr id="63" name="Google Shape;63;p7"/>
            <p:cNvPicPr preferRelativeResize="0"/>
            <p:nvPr/>
          </p:nvPicPr>
          <p:blipFill>
            <a:blip r:embed="rId3">
              <a:alphaModFix/>
            </a:blip>
            <a:stretch>
              <a:fillRect/>
            </a:stretch>
          </p:blipFill>
          <p:spPr>
            <a:xfrm rot="-3834659">
              <a:off x="6665023" y="2077497"/>
              <a:ext cx="1097961" cy="357055"/>
            </a:xfrm>
            <a:prstGeom prst="rect">
              <a:avLst/>
            </a:prstGeom>
            <a:noFill/>
            <a:ln>
              <a:noFill/>
            </a:ln>
          </p:spPr>
        </p:pic>
        <p:pic>
          <p:nvPicPr>
            <p:cNvPr id="64" name="Google Shape;64;p7"/>
            <p:cNvPicPr preferRelativeResize="0"/>
            <p:nvPr/>
          </p:nvPicPr>
          <p:blipFill>
            <a:blip r:embed="rId3">
              <a:alphaModFix/>
            </a:blip>
            <a:stretch>
              <a:fillRect/>
            </a:stretch>
          </p:blipFill>
          <p:spPr>
            <a:xfrm rot="-5244271">
              <a:off x="6493573" y="1779848"/>
              <a:ext cx="1097958" cy="357056"/>
            </a:xfrm>
            <a:prstGeom prst="rect">
              <a:avLst/>
            </a:prstGeom>
            <a:noFill/>
            <a:ln>
              <a:noFill/>
            </a:ln>
          </p:spPr>
        </p:pic>
        <p:pic>
          <p:nvPicPr>
            <p:cNvPr id="65" name="Google Shape;65;p7"/>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66" name="Google Shape;66;p7"/>
            <p:cNvPicPr preferRelativeResize="0"/>
            <p:nvPr/>
          </p:nvPicPr>
          <p:blipFill>
            <a:blip r:embed="rId6">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647425" y="2583333"/>
            <a:ext cx="3185700" cy="385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9" name="Google Shape;69;p8"/>
          <p:cNvGrpSpPr/>
          <p:nvPr/>
        </p:nvGrpSpPr>
        <p:grpSpPr>
          <a:xfrm>
            <a:off x="-1328447" y="-3550037"/>
            <a:ext cx="8781492" cy="15678690"/>
            <a:chOff x="-1874485" y="-2028824"/>
            <a:chExt cx="12390986" cy="8960275"/>
          </a:xfrm>
        </p:grpSpPr>
        <p:pic>
          <p:nvPicPr>
            <p:cNvPr id="70" name="Google Shape;70;p8"/>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71" name="Google Shape;71;p8"/>
            <p:cNvPicPr preferRelativeResize="0"/>
            <p:nvPr/>
          </p:nvPicPr>
          <p:blipFill>
            <a:blip r:embed="rId3">
              <a:alphaModFix/>
            </a:blip>
            <a:stretch>
              <a:fillRect/>
            </a:stretch>
          </p:blipFill>
          <p:spPr>
            <a:xfrm flipH="1" rot="10799995">
              <a:off x="-410290" y="745942"/>
              <a:ext cx="1184750" cy="1668625"/>
            </a:xfrm>
            <a:prstGeom prst="rect">
              <a:avLst/>
            </a:prstGeom>
            <a:noFill/>
            <a:ln>
              <a:noFill/>
            </a:ln>
          </p:spPr>
        </p:pic>
        <p:pic>
          <p:nvPicPr>
            <p:cNvPr id="72" name="Google Shape;72;p8"/>
            <p:cNvPicPr preferRelativeResize="0"/>
            <p:nvPr/>
          </p:nvPicPr>
          <p:blipFill>
            <a:blip r:embed="rId4">
              <a:alphaModFix/>
            </a:blip>
            <a:stretch>
              <a:fillRect/>
            </a:stretch>
          </p:blipFill>
          <p:spPr>
            <a:xfrm flipH="1" rot="-2146030">
              <a:off x="5984582" y="4265175"/>
              <a:ext cx="1480484" cy="1735598"/>
            </a:xfrm>
            <a:prstGeom prst="rect">
              <a:avLst/>
            </a:prstGeom>
            <a:noFill/>
            <a:ln>
              <a:noFill/>
            </a:ln>
          </p:spPr>
        </p:pic>
        <p:pic>
          <p:nvPicPr>
            <p:cNvPr id="73" name="Google Shape;73;p8"/>
            <p:cNvPicPr preferRelativeResize="0"/>
            <p:nvPr/>
          </p:nvPicPr>
          <p:blipFill>
            <a:blip r:embed="rId5">
              <a:alphaModFix/>
            </a:blip>
            <a:stretch>
              <a:fillRect/>
            </a:stretch>
          </p:blipFill>
          <p:spPr>
            <a:xfrm flipH="1" rot="10800000">
              <a:off x="-410300" y="4210776"/>
              <a:ext cx="3237624" cy="2720675"/>
            </a:xfrm>
            <a:prstGeom prst="rect">
              <a:avLst/>
            </a:prstGeom>
            <a:noFill/>
            <a:ln>
              <a:noFill/>
            </a:ln>
          </p:spPr>
        </p:pic>
        <p:pic>
          <p:nvPicPr>
            <p:cNvPr id="74" name="Google Shape;74;p8"/>
            <p:cNvPicPr preferRelativeResize="0"/>
            <p:nvPr/>
          </p:nvPicPr>
          <p:blipFill>
            <a:blip r:embed="rId2">
              <a:alphaModFix/>
            </a:blip>
            <a:stretch>
              <a:fillRect/>
            </a:stretch>
          </p:blipFill>
          <p:spPr>
            <a:xfrm flipH="1" rot="7155886">
              <a:off x="-1515157" y="3152620"/>
              <a:ext cx="2726349" cy="2421263"/>
            </a:xfrm>
            <a:prstGeom prst="rect">
              <a:avLst/>
            </a:prstGeom>
            <a:noFill/>
            <a:ln>
              <a:noFill/>
            </a:ln>
          </p:spPr>
        </p:pic>
        <p:pic>
          <p:nvPicPr>
            <p:cNvPr id="75" name="Google Shape;75;p8"/>
            <p:cNvPicPr preferRelativeResize="0"/>
            <p:nvPr/>
          </p:nvPicPr>
          <p:blipFill>
            <a:blip r:embed="rId5">
              <a:alphaModFix/>
            </a:blip>
            <a:stretch>
              <a:fillRect/>
            </a:stretch>
          </p:blipFill>
          <p:spPr>
            <a:xfrm flipH="1" rot="-4822065">
              <a:off x="-1107394" y="-1441475"/>
              <a:ext cx="3641590" cy="3060142"/>
            </a:xfrm>
            <a:prstGeom prst="rect">
              <a:avLst/>
            </a:prstGeom>
            <a:noFill/>
            <a:ln>
              <a:noFill/>
            </a:ln>
          </p:spPr>
        </p:pic>
        <p:pic>
          <p:nvPicPr>
            <p:cNvPr id="76" name="Google Shape;76;p8"/>
            <p:cNvPicPr preferRelativeResize="0"/>
            <p:nvPr/>
          </p:nvPicPr>
          <p:blipFill>
            <a:blip r:embed="rId6">
              <a:alphaModFix/>
            </a:blip>
            <a:stretch>
              <a:fillRect/>
            </a:stretch>
          </p:blipFill>
          <p:spPr>
            <a:xfrm flipH="1" rot="8406173">
              <a:off x="1605199" y="-1681245"/>
              <a:ext cx="1864251" cy="2150239"/>
            </a:xfrm>
            <a:prstGeom prst="rect">
              <a:avLst/>
            </a:prstGeom>
            <a:noFill/>
            <a:ln>
              <a:noFill/>
            </a:ln>
          </p:spPr>
        </p:pic>
        <p:pic>
          <p:nvPicPr>
            <p:cNvPr id="77" name="Google Shape;77;p8"/>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78" name="Google Shape;78;p8"/>
            <p:cNvPicPr preferRelativeResize="0"/>
            <p:nvPr/>
          </p:nvPicPr>
          <p:blipFill>
            <a:blip r:embed="rId6">
              <a:alphaModFix/>
            </a:blip>
            <a:stretch>
              <a:fillRect/>
            </a:stretch>
          </p:blipFill>
          <p:spPr>
            <a:xfrm flipH="1" rot="-7910329">
              <a:off x="8161624" y="-624731"/>
              <a:ext cx="1864251" cy="2150240"/>
            </a:xfrm>
            <a:prstGeom prst="rect">
              <a:avLst/>
            </a:prstGeom>
            <a:noFill/>
            <a:ln>
              <a:noFill/>
            </a:ln>
          </p:spPr>
        </p:pic>
        <p:pic>
          <p:nvPicPr>
            <p:cNvPr id="79" name="Google Shape;79;p8"/>
            <p:cNvPicPr preferRelativeResize="0"/>
            <p:nvPr/>
          </p:nvPicPr>
          <p:blipFill>
            <a:blip r:embed="rId3">
              <a:alphaModFix/>
            </a:blip>
            <a:stretch>
              <a:fillRect/>
            </a:stretch>
          </p:blipFill>
          <p:spPr>
            <a:xfrm flipH="1" rot="-5219239">
              <a:off x="7417688" y="-683442"/>
              <a:ext cx="1184749" cy="1668629"/>
            </a:xfrm>
            <a:prstGeom prst="rect">
              <a:avLst/>
            </a:prstGeom>
            <a:noFill/>
            <a:ln>
              <a:noFill/>
            </a:ln>
          </p:spPr>
        </p:pic>
        <p:pic>
          <p:nvPicPr>
            <p:cNvPr id="80" name="Google Shape;80;p8"/>
            <p:cNvPicPr preferRelativeResize="0"/>
            <p:nvPr/>
          </p:nvPicPr>
          <p:blipFill>
            <a:blip r:embed="rId4">
              <a:alphaModFix/>
            </a:blip>
            <a:stretch>
              <a:fillRect/>
            </a:stretch>
          </p:blipFill>
          <p:spPr>
            <a:xfrm flipH="1" rot="3550003">
              <a:off x="166269" y="2486299"/>
              <a:ext cx="1094281" cy="1282844"/>
            </a:xfrm>
            <a:prstGeom prst="rect">
              <a:avLst/>
            </a:prstGeom>
            <a:noFill/>
            <a:ln>
              <a:noFill/>
            </a:ln>
          </p:spPr>
        </p:pic>
        <p:pic>
          <p:nvPicPr>
            <p:cNvPr id="81" name="Google Shape;81;p8"/>
            <p:cNvPicPr preferRelativeResize="0"/>
            <p:nvPr/>
          </p:nvPicPr>
          <p:blipFill>
            <a:blip r:embed="rId4">
              <a:alphaModFix/>
            </a:blip>
            <a:stretch>
              <a:fillRect/>
            </a:stretch>
          </p:blipFill>
          <p:spPr>
            <a:xfrm flipH="1" rot="-7249997">
              <a:off x="6376569" y="-428351"/>
              <a:ext cx="1094281" cy="12828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2">
            <a:alphaModFix/>
          </a:blip>
          <a:srcRect b="0" l="0" r="0" t="0"/>
          <a:stretch/>
        </p:blipFill>
        <p:spPr>
          <a:xfrm rot="-6605146">
            <a:off x="4623391" y="503893"/>
            <a:ext cx="796099" cy="933289"/>
          </a:xfrm>
          <a:prstGeom prst="rect">
            <a:avLst/>
          </a:prstGeom>
          <a:noFill/>
          <a:ln>
            <a:noFill/>
          </a:ln>
        </p:spPr>
      </p:pic>
      <p:sp>
        <p:nvSpPr>
          <p:cNvPr id="84" name="Google Shape;84;p9"/>
          <p:cNvSpPr txBox="1"/>
          <p:nvPr>
            <p:ph type="title"/>
          </p:nvPr>
        </p:nvSpPr>
        <p:spPr>
          <a:xfrm>
            <a:off x="1382740" y="858005"/>
            <a:ext cx="3714600" cy="207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6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85" name="Google Shape;85;p9"/>
          <p:cNvSpPr txBox="1"/>
          <p:nvPr>
            <p:ph idx="1" type="subTitle"/>
          </p:nvPr>
        </p:nvSpPr>
        <p:spPr>
          <a:xfrm>
            <a:off x="1585134" y="6440420"/>
            <a:ext cx="3309600" cy="16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86" name="Google Shape;86;p9"/>
          <p:cNvGrpSpPr/>
          <p:nvPr/>
        </p:nvGrpSpPr>
        <p:grpSpPr>
          <a:xfrm>
            <a:off x="-879346" y="3620414"/>
            <a:ext cx="2769887" cy="2938806"/>
            <a:chOff x="-952500" y="1792053"/>
            <a:chExt cx="3908406" cy="4146756"/>
          </a:xfrm>
        </p:grpSpPr>
        <p:pic>
          <p:nvPicPr>
            <p:cNvPr id="87" name="Google Shape;87;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88" name="Google Shape;88;p9"/>
            <p:cNvPicPr preferRelativeResize="0"/>
            <p:nvPr/>
          </p:nvPicPr>
          <p:blipFill>
            <a:blip r:embed="rId3">
              <a:alphaModFix/>
            </a:blip>
            <a:stretch>
              <a:fillRect/>
            </a:stretch>
          </p:blipFill>
          <p:spPr>
            <a:xfrm flipH="1" rot="7005392">
              <a:off x="1351862" y="4026961"/>
              <a:ext cx="1184751" cy="1668626"/>
            </a:xfrm>
            <a:prstGeom prst="rect">
              <a:avLst/>
            </a:prstGeom>
            <a:noFill/>
            <a:ln>
              <a:noFill/>
            </a:ln>
          </p:spPr>
        </p:pic>
        <p:pic>
          <p:nvPicPr>
            <p:cNvPr id="89" name="Google Shape;89;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0" name="Google Shape;90;p9"/>
            <p:cNvPicPr preferRelativeResize="0"/>
            <p:nvPr/>
          </p:nvPicPr>
          <p:blipFill>
            <a:blip r:embed="rId4">
              <a:alphaModFix/>
            </a:blip>
            <a:stretch>
              <a:fillRect/>
            </a:stretch>
          </p:blipFill>
          <p:spPr>
            <a:xfrm rot="-5400000">
              <a:off x="-1243224" y="2587944"/>
              <a:ext cx="3641590" cy="3060143"/>
            </a:xfrm>
            <a:prstGeom prst="rect">
              <a:avLst/>
            </a:prstGeom>
            <a:noFill/>
            <a:ln>
              <a:noFill/>
            </a:ln>
          </p:spPr>
        </p:pic>
      </p:grpSp>
      <p:grpSp>
        <p:nvGrpSpPr>
          <p:cNvPr id="91" name="Google Shape;91;p9"/>
          <p:cNvGrpSpPr/>
          <p:nvPr/>
        </p:nvGrpSpPr>
        <p:grpSpPr>
          <a:xfrm rot="10800000">
            <a:off x="5088946" y="-1802607"/>
            <a:ext cx="2168723" cy="2938806"/>
            <a:chOff x="-895350" y="1792053"/>
            <a:chExt cx="3060143" cy="4146756"/>
          </a:xfrm>
        </p:grpSpPr>
        <p:pic>
          <p:nvPicPr>
            <p:cNvPr id="92" name="Google Shape;92;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93" name="Google Shape;93;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4" name="Google Shape;94;p9"/>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481961" y="6430709"/>
            <a:ext cx="1779300" cy="168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449" y="791470"/>
            <a:ext cx="5459100" cy="1002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p:txBody>
      </p:sp>
      <p:sp>
        <p:nvSpPr>
          <p:cNvPr id="7" name="Google Shape;7;p1"/>
          <p:cNvSpPr txBox="1"/>
          <p:nvPr>
            <p:ph idx="1" type="body"/>
          </p:nvPr>
        </p:nvSpPr>
        <p:spPr>
          <a:xfrm>
            <a:off x="510449" y="2016579"/>
            <a:ext cx="5459100" cy="597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type="title"/>
          </p:nvPr>
        </p:nvSpPr>
        <p:spPr>
          <a:xfrm>
            <a:off x="-42075" y="2970000"/>
            <a:ext cx="6217500" cy="20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100">
                <a:latin typeface="Comic Sans MS"/>
                <a:ea typeface="Comic Sans MS"/>
                <a:cs typeface="Comic Sans MS"/>
                <a:sym typeface="Comic Sans MS"/>
              </a:rPr>
              <a:t>Trauma</a:t>
            </a:r>
            <a:endParaRPr sz="5100">
              <a:latin typeface="Comic Sans MS"/>
              <a:ea typeface="Comic Sans MS"/>
              <a:cs typeface="Comic Sans MS"/>
              <a:sym typeface="Comic Sans MS"/>
            </a:endParaRPr>
          </a:p>
        </p:txBody>
      </p:sp>
      <p:grpSp>
        <p:nvGrpSpPr>
          <p:cNvPr id="354" name="Google Shape;354;p31"/>
          <p:cNvGrpSpPr/>
          <p:nvPr/>
        </p:nvGrpSpPr>
        <p:grpSpPr>
          <a:xfrm>
            <a:off x="4035487" y="4632128"/>
            <a:ext cx="2699156" cy="4468719"/>
            <a:chOff x="6067425" y="95250"/>
            <a:chExt cx="3308195" cy="5210119"/>
          </a:xfrm>
        </p:grpSpPr>
        <p:sp>
          <p:nvSpPr>
            <p:cNvPr id="355" name="Google Shape;355;p31"/>
            <p:cNvSpPr/>
            <p:nvPr/>
          </p:nvSpPr>
          <p:spPr>
            <a:xfrm>
              <a:off x="6209418" y="2318951"/>
              <a:ext cx="354981" cy="310444"/>
            </a:xfrm>
            <a:custGeom>
              <a:rect b="b" l="l" r="r" t="t"/>
              <a:pathLst>
                <a:path extrusionOk="0" h="10244" w="11703">
                  <a:moveTo>
                    <a:pt x="1733" y="0"/>
                  </a:moveTo>
                  <a:cubicBezTo>
                    <a:pt x="1733" y="0"/>
                    <a:pt x="152" y="2128"/>
                    <a:pt x="0" y="2797"/>
                  </a:cubicBezTo>
                  <a:cubicBezTo>
                    <a:pt x="0" y="2797"/>
                    <a:pt x="2645" y="4043"/>
                    <a:pt x="5168" y="5654"/>
                  </a:cubicBezTo>
                  <a:cubicBezTo>
                    <a:pt x="7691" y="7265"/>
                    <a:pt x="11368" y="10243"/>
                    <a:pt x="11368" y="10243"/>
                  </a:cubicBezTo>
                  <a:lnTo>
                    <a:pt x="11703" y="8876"/>
                  </a:lnTo>
                  <a:cubicBezTo>
                    <a:pt x="11703" y="8876"/>
                    <a:pt x="6414" y="6079"/>
                    <a:pt x="4894" y="4529"/>
                  </a:cubicBezTo>
                  <a:cubicBezTo>
                    <a:pt x="3374" y="2948"/>
                    <a:pt x="1733" y="0"/>
                    <a:pt x="1733"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6755249" y="3398585"/>
              <a:ext cx="1315703" cy="187042"/>
            </a:xfrm>
            <a:custGeom>
              <a:rect b="b" l="l" r="r" t="t"/>
              <a:pathLst>
                <a:path extrusionOk="0" h="6172" w="43376">
                  <a:moveTo>
                    <a:pt x="43375" y="1"/>
                  </a:moveTo>
                  <a:lnTo>
                    <a:pt x="43375" y="1"/>
                  </a:lnTo>
                  <a:cubicBezTo>
                    <a:pt x="43375" y="1"/>
                    <a:pt x="38512" y="2372"/>
                    <a:pt x="23770" y="2797"/>
                  </a:cubicBezTo>
                  <a:cubicBezTo>
                    <a:pt x="22129" y="2844"/>
                    <a:pt x="20561" y="2865"/>
                    <a:pt x="19070" y="2865"/>
                  </a:cubicBezTo>
                  <a:cubicBezTo>
                    <a:pt x="7142" y="2865"/>
                    <a:pt x="153" y="1521"/>
                    <a:pt x="153" y="1521"/>
                  </a:cubicBezTo>
                  <a:lnTo>
                    <a:pt x="153" y="1521"/>
                  </a:lnTo>
                  <a:cubicBezTo>
                    <a:pt x="852" y="2584"/>
                    <a:pt x="1" y="6171"/>
                    <a:pt x="1" y="6171"/>
                  </a:cubicBezTo>
                  <a:cubicBezTo>
                    <a:pt x="1" y="6171"/>
                    <a:pt x="9606" y="3952"/>
                    <a:pt x="19971" y="3831"/>
                  </a:cubicBezTo>
                  <a:cubicBezTo>
                    <a:pt x="30336" y="3739"/>
                    <a:pt x="43163" y="2463"/>
                    <a:pt x="43163" y="2463"/>
                  </a:cubicBezTo>
                  <a:lnTo>
                    <a:pt x="43375"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7382224" y="4029218"/>
              <a:ext cx="160459" cy="144131"/>
            </a:xfrm>
            <a:custGeom>
              <a:rect b="b" l="l" r="r" t="t"/>
              <a:pathLst>
                <a:path extrusionOk="0" h="4756" w="5290">
                  <a:moveTo>
                    <a:pt x="1969" y="0"/>
                  </a:moveTo>
                  <a:cubicBezTo>
                    <a:pt x="1304" y="0"/>
                    <a:pt x="619" y="52"/>
                    <a:pt x="1" y="196"/>
                  </a:cubicBezTo>
                  <a:cubicBezTo>
                    <a:pt x="1" y="196"/>
                    <a:pt x="1369" y="2354"/>
                    <a:pt x="1642" y="3996"/>
                  </a:cubicBezTo>
                  <a:cubicBezTo>
                    <a:pt x="2372" y="561"/>
                    <a:pt x="2341" y="318"/>
                    <a:pt x="2341" y="318"/>
                  </a:cubicBezTo>
                  <a:lnTo>
                    <a:pt x="3405" y="318"/>
                  </a:lnTo>
                  <a:lnTo>
                    <a:pt x="3922" y="4755"/>
                  </a:lnTo>
                  <a:lnTo>
                    <a:pt x="5290" y="348"/>
                  </a:lnTo>
                  <a:cubicBezTo>
                    <a:pt x="5290" y="348"/>
                    <a:pt x="3692" y="0"/>
                    <a:pt x="19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6837303" y="4785019"/>
              <a:ext cx="89481" cy="180557"/>
            </a:xfrm>
            <a:custGeom>
              <a:rect b="b" l="l" r="r" t="t"/>
              <a:pathLst>
                <a:path extrusionOk="0" fill="none" h="5958" w="2950">
                  <a:moveTo>
                    <a:pt x="1" y="0"/>
                  </a:moveTo>
                  <a:cubicBezTo>
                    <a:pt x="1004" y="2006"/>
                    <a:pt x="1977" y="3982"/>
                    <a:pt x="2949" y="595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7036476" y="4865151"/>
              <a:ext cx="41525" cy="154768"/>
            </a:xfrm>
            <a:custGeom>
              <a:rect b="b" l="l" r="r" t="t"/>
              <a:pathLst>
                <a:path extrusionOk="0" fill="none" h="5107" w="1369">
                  <a:moveTo>
                    <a:pt x="1368" y="0"/>
                  </a:moveTo>
                  <a:cubicBezTo>
                    <a:pt x="912" y="1703"/>
                    <a:pt x="456" y="3405"/>
                    <a:pt x="0" y="5107"/>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039237" y="4951739"/>
              <a:ext cx="73799" cy="148343"/>
            </a:xfrm>
            <a:custGeom>
              <a:rect b="b" l="l" r="r" t="t"/>
              <a:pathLst>
                <a:path extrusionOk="0" fill="none" h="4895" w="2433">
                  <a:moveTo>
                    <a:pt x="2432" y="1"/>
                  </a:moveTo>
                  <a:lnTo>
                    <a:pt x="1" y="4894"/>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805444" y="4817235"/>
              <a:ext cx="71008" cy="108734"/>
            </a:xfrm>
            <a:custGeom>
              <a:rect b="b" l="l" r="r" t="t"/>
              <a:pathLst>
                <a:path extrusionOk="0" fill="none" h="3588" w="2341">
                  <a:moveTo>
                    <a:pt x="0" y="1"/>
                  </a:moveTo>
                  <a:cubicBezTo>
                    <a:pt x="791" y="1186"/>
                    <a:pt x="1581" y="2402"/>
                    <a:pt x="2341" y="358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7856163" y="4967408"/>
              <a:ext cx="17532" cy="25820"/>
            </a:xfrm>
            <a:custGeom>
              <a:rect b="b" l="l" r="r" t="t"/>
              <a:pathLst>
                <a:path extrusionOk="0" fill="none" h="852" w="578">
                  <a:moveTo>
                    <a:pt x="0" y="0"/>
                  </a:moveTo>
                  <a:cubicBezTo>
                    <a:pt x="183" y="304"/>
                    <a:pt x="365" y="578"/>
                    <a:pt x="578" y="851"/>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8049785" y="4881729"/>
              <a:ext cx="38735" cy="149252"/>
            </a:xfrm>
            <a:custGeom>
              <a:rect b="b" l="l" r="r" t="t"/>
              <a:pathLst>
                <a:path extrusionOk="0" fill="none" h="4925" w="1277">
                  <a:moveTo>
                    <a:pt x="1277" y="1"/>
                  </a:moveTo>
                  <a:cubicBezTo>
                    <a:pt x="851" y="1642"/>
                    <a:pt x="426" y="3283"/>
                    <a:pt x="0" y="4925"/>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8045174" y="5004261"/>
              <a:ext cx="50746" cy="172284"/>
            </a:xfrm>
            <a:custGeom>
              <a:rect b="b" l="l" r="r" t="t"/>
              <a:pathLst>
                <a:path extrusionOk="0" fill="none" h="5685" w="1673">
                  <a:moveTo>
                    <a:pt x="1672" y="0"/>
                  </a:moveTo>
                  <a:cubicBezTo>
                    <a:pt x="1125" y="1885"/>
                    <a:pt x="547" y="3800"/>
                    <a:pt x="0" y="5684"/>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7130512" y="1356273"/>
              <a:ext cx="368843" cy="127160"/>
            </a:xfrm>
            <a:custGeom>
              <a:rect b="b" l="l" r="r" t="t"/>
              <a:pathLst>
                <a:path extrusionOk="0" h="4196" w="12160">
                  <a:moveTo>
                    <a:pt x="1" y="1"/>
                  </a:moveTo>
                  <a:lnTo>
                    <a:pt x="639" y="4195"/>
                  </a:lnTo>
                  <a:cubicBezTo>
                    <a:pt x="639" y="4195"/>
                    <a:pt x="2280" y="3314"/>
                    <a:pt x="6414" y="3192"/>
                  </a:cubicBezTo>
                  <a:cubicBezTo>
                    <a:pt x="6681" y="3184"/>
                    <a:pt x="6937" y="3181"/>
                    <a:pt x="7183" y="3181"/>
                  </a:cubicBezTo>
                  <a:cubicBezTo>
                    <a:pt x="10749" y="3181"/>
                    <a:pt x="12159" y="3952"/>
                    <a:pt x="12159" y="3952"/>
                  </a:cubicBezTo>
                  <a:lnTo>
                    <a:pt x="11582" y="62"/>
                  </a:lnTo>
                  <a:cubicBezTo>
                    <a:pt x="11582" y="62"/>
                    <a:pt x="11156" y="2189"/>
                    <a:pt x="6627" y="2554"/>
                  </a:cubicBezTo>
                  <a:cubicBezTo>
                    <a:pt x="6345" y="2579"/>
                    <a:pt x="6071" y="2590"/>
                    <a:pt x="5807" y="2590"/>
                  </a:cubicBezTo>
                  <a:cubicBezTo>
                    <a:pt x="1870" y="2590"/>
                    <a:pt x="1" y="1"/>
                    <a:pt x="1"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687028" y="2367776"/>
              <a:ext cx="68248" cy="159374"/>
            </a:xfrm>
            <a:custGeom>
              <a:rect b="b" l="l" r="r" t="t"/>
              <a:pathLst>
                <a:path extrusionOk="0" h="5259" w="2250">
                  <a:moveTo>
                    <a:pt x="700" y="0"/>
                  </a:moveTo>
                  <a:lnTo>
                    <a:pt x="0" y="5259"/>
                  </a:lnTo>
                  <a:lnTo>
                    <a:pt x="0" y="5259"/>
                  </a:lnTo>
                  <a:lnTo>
                    <a:pt x="2250" y="3465"/>
                  </a:lnTo>
                  <a:lnTo>
                    <a:pt x="700"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7387775" y="1993755"/>
              <a:ext cx="6461" cy="128978"/>
            </a:xfrm>
            <a:custGeom>
              <a:rect b="b" l="l" r="r" t="t"/>
              <a:pathLst>
                <a:path extrusionOk="0" fill="none" h="4256" w="213">
                  <a:moveTo>
                    <a:pt x="0" y="0"/>
                  </a:moveTo>
                  <a:lnTo>
                    <a:pt x="213" y="4256"/>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067425" y="2323558"/>
              <a:ext cx="490537" cy="784839"/>
            </a:xfrm>
            <a:custGeom>
              <a:rect b="b" l="l" r="r" t="t"/>
              <a:pathLst>
                <a:path extrusionOk="0" fill="none" h="25898" w="16172">
                  <a:moveTo>
                    <a:pt x="16171" y="25897"/>
                  </a:moveTo>
                  <a:cubicBezTo>
                    <a:pt x="12280" y="23162"/>
                    <a:pt x="3648" y="16930"/>
                    <a:pt x="2554" y="14742"/>
                  </a:cubicBezTo>
                  <a:cubicBezTo>
                    <a:pt x="1" y="9757"/>
                    <a:pt x="6414" y="0"/>
                    <a:pt x="6414"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6726675" y="197688"/>
              <a:ext cx="1065823" cy="1125558"/>
            </a:xfrm>
            <a:custGeom>
              <a:rect b="b" l="l" r="r" t="t"/>
              <a:pathLst>
                <a:path extrusionOk="0" h="37141" w="35138">
                  <a:moveTo>
                    <a:pt x="17374" y="0"/>
                  </a:moveTo>
                  <a:cubicBezTo>
                    <a:pt x="14292" y="0"/>
                    <a:pt x="11046" y="1075"/>
                    <a:pt x="9514" y="4338"/>
                  </a:cubicBezTo>
                  <a:cubicBezTo>
                    <a:pt x="4590" y="6617"/>
                    <a:pt x="5259" y="12453"/>
                    <a:pt x="5259" y="12453"/>
                  </a:cubicBezTo>
                  <a:cubicBezTo>
                    <a:pt x="5259" y="12453"/>
                    <a:pt x="1216" y="12484"/>
                    <a:pt x="608" y="19201"/>
                  </a:cubicBezTo>
                  <a:cubicBezTo>
                    <a:pt x="0" y="25919"/>
                    <a:pt x="4590" y="28229"/>
                    <a:pt x="4590" y="28229"/>
                  </a:cubicBezTo>
                  <a:lnTo>
                    <a:pt x="4925" y="28411"/>
                  </a:lnTo>
                  <a:cubicBezTo>
                    <a:pt x="4925" y="28411"/>
                    <a:pt x="4742" y="27317"/>
                    <a:pt x="5137" y="26071"/>
                  </a:cubicBezTo>
                  <a:cubicBezTo>
                    <a:pt x="5563" y="24824"/>
                    <a:pt x="6140" y="24216"/>
                    <a:pt x="7204" y="24004"/>
                  </a:cubicBezTo>
                  <a:cubicBezTo>
                    <a:pt x="7296" y="23982"/>
                    <a:pt x="7385" y="23972"/>
                    <a:pt x="7470" y="23972"/>
                  </a:cubicBezTo>
                  <a:cubicBezTo>
                    <a:pt x="8346" y="23972"/>
                    <a:pt x="8876" y="25007"/>
                    <a:pt x="8876" y="25007"/>
                  </a:cubicBezTo>
                  <a:lnTo>
                    <a:pt x="10001" y="31511"/>
                  </a:lnTo>
                  <a:lnTo>
                    <a:pt x="10092" y="33305"/>
                  </a:lnTo>
                  <a:cubicBezTo>
                    <a:pt x="10092" y="33305"/>
                    <a:pt x="10213" y="33305"/>
                    <a:pt x="9119" y="33821"/>
                  </a:cubicBezTo>
                  <a:cubicBezTo>
                    <a:pt x="8965" y="33896"/>
                    <a:pt x="8804" y="33929"/>
                    <a:pt x="8641" y="33929"/>
                  </a:cubicBezTo>
                  <a:cubicBezTo>
                    <a:pt x="7687" y="33929"/>
                    <a:pt x="6688" y="32818"/>
                    <a:pt x="6688" y="32818"/>
                  </a:cubicBezTo>
                  <a:lnTo>
                    <a:pt x="6688" y="32818"/>
                  </a:lnTo>
                  <a:cubicBezTo>
                    <a:pt x="6688" y="32818"/>
                    <a:pt x="6992" y="34399"/>
                    <a:pt x="8207" y="36040"/>
                  </a:cubicBezTo>
                  <a:cubicBezTo>
                    <a:pt x="8873" y="36933"/>
                    <a:pt x="10006" y="37141"/>
                    <a:pt x="10918" y="37141"/>
                  </a:cubicBezTo>
                  <a:cubicBezTo>
                    <a:pt x="11714" y="37141"/>
                    <a:pt x="12341" y="36983"/>
                    <a:pt x="12341" y="36983"/>
                  </a:cubicBezTo>
                  <a:lnTo>
                    <a:pt x="10426" y="33669"/>
                  </a:lnTo>
                  <a:lnTo>
                    <a:pt x="10305" y="33031"/>
                  </a:lnTo>
                  <a:lnTo>
                    <a:pt x="10183" y="32302"/>
                  </a:lnTo>
                  <a:lnTo>
                    <a:pt x="10092" y="31754"/>
                  </a:lnTo>
                  <a:lnTo>
                    <a:pt x="8937" y="24976"/>
                  </a:lnTo>
                  <a:lnTo>
                    <a:pt x="8998" y="20113"/>
                  </a:lnTo>
                  <a:cubicBezTo>
                    <a:pt x="8998" y="20113"/>
                    <a:pt x="9697" y="19292"/>
                    <a:pt x="11368" y="17225"/>
                  </a:cubicBezTo>
                  <a:cubicBezTo>
                    <a:pt x="12576" y="15683"/>
                    <a:pt x="15410" y="15045"/>
                    <a:pt x="18301" y="15045"/>
                  </a:cubicBezTo>
                  <a:cubicBezTo>
                    <a:pt x="19341" y="15045"/>
                    <a:pt x="20388" y="15127"/>
                    <a:pt x="21369" y="15280"/>
                  </a:cubicBezTo>
                  <a:cubicBezTo>
                    <a:pt x="25107" y="15858"/>
                    <a:pt x="28086" y="20113"/>
                    <a:pt x="28086" y="20113"/>
                  </a:cubicBezTo>
                  <a:cubicBezTo>
                    <a:pt x="28086" y="20113"/>
                    <a:pt x="28268" y="20478"/>
                    <a:pt x="28329" y="23821"/>
                  </a:cubicBezTo>
                  <a:cubicBezTo>
                    <a:pt x="28360" y="23821"/>
                    <a:pt x="28390" y="23791"/>
                    <a:pt x="28420" y="23760"/>
                  </a:cubicBezTo>
                  <a:cubicBezTo>
                    <a:pt x="28481" y="23669"/>
                    <a:pt x="28542" y="23578"/>
                    <a:pt x="28603" y="23517"/>
                  </a:cubicBezTo>
                  <a:cubicBezTo>
                    <a:pt x="29137" y="22796"/>
                    <a:pt x="29953" y="21817"/>
                    <a:pt x="30927" y="21817"/>
                  </a:cubicBezTo>
                  <a:cubicBezTo>
                    <a:pt x="31061" y="21817"/>
                    <a:pt x="31198" y="21835"/>
                    <a:pt x="31338" y="21876"/>
                  </a:cubicBezTo>
                  <a:cubicBezTo>
                    <a:pt x="32341" y="22149"/>
                    <a:pt x="32645" y="23365"/>
                    <a:pt x="32797" y="24247"/>
                  </a:cubicBezTo>
                  <a:cubicBezTo>
                    <a:pt x="32919" y="24885"/>
                    <a:pt x="32980" y="25523"/>
                    <a:pt x="32919" y="26192"/>
                  </a:cubicBezTo>
                  <a:cubicBezTo>
                    <a:pt x="32858" y="26891"/>
                    <a:pt x="32706" y="27560"/>
                    <a:pt x="32433" y="28229"/>
                  </a:cubicBezTo>
                  <a:cubicBezTo>
                    <a:pt x="32189" y="28867"/>
                    <a:pt x="31855" y="29505"/>
                    <a:pt x="31430" y="30083"/>
                  </a:cubicBezTo>
                  <a:cubicBezTo>
                    <a:pt x="31095" y="30569"/>
                    <a:pt x="30700" y="31025"/>
                    <a:pt x="30123" y="31268"/>
                  </a:cubicBezTo>
                  <a:cubicBezTo>
                    <a:pt x="29814" y="31408"/>
                    <a:pt x="29493" y="31471"/>
                    <a:pt x="29171" y="31471"/>
                  </a:cubicBezTo>
                  <a:cubicBezTo>
                    <a:pt x="28794" y="31471"/>
                    <a:pt x="28416" y="31385"/>
                    <a:pt x="28056" y="31238"/>
                  </a:cubicBezTo>
                  <a:cubicBezTo>
                    <a:pt x="27691" y="33761"/>
                    <a:pt x="27113" y="35007"/>
                    <a:pt x="27113" y="35007"/>
                  </a:cubicBezTo>
                  <a:cubicBezTo>
                    <a:pt x="27574" y="35302"/>
                    <a:pt x="28001" y="35434"/>
                    <a:pt x="28403" y="35434"/>
                  </a:cubicBezTo>
                  <a:cubicBezTo>
                    <a:pt x="30076" y="35434"/>
                    <a:pt x="31334" y="33152"/>
                    <a:pt x="32828" y="30751"/>
                  </a:cubicBezTo>
                  <a:cubicBezTo>
                    <a:pt x="34682" y="27773"/>
                    <a:pt x="35138" y="24642"/>
                    <a:pt x="34773" y="20812"/>
                  </a:cubicBezTo>
                  <a:cubicBezTo>
                    <a:pt x="34378" y="16982"/>
                    <a:pt x="33740" y="15554"/>
                    <a:pt x="28998" y="11298"/>
                  </a:cubicBezTo>
                  <a:cubicBezTo>
                    <a:pt x="28299" y="6435"/>
                    <a:pt x="26384" y="3395"/>
                    <a:pt x="23618" y="1572"/>
                  </a:cubicBezTo>
                  <a:cubicBezTo>
                    <a:pt x="22353" y="733"/>
                    <a:pt x="19919" y="0"/>
                    <a:pt x="17374"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669495" y="2018637"/>
              <a:ext cx="137406" cy="899968"/>
            </a:xfrm>
            <a:custGeom>
              <a:rect b="b" l="l" r="r" t="t"/>
              <a:pathLst>
                <a:path extrusionOk="0" fill="none" h="29697" w="4530">
                  <a:moveTo>
                    <a:pt x="1" y="0"/>
                  </a:moveTo>
                  <a:cubicBezTo>
                    <a:pt x="1" y="0"/>
                    <a:pt x="92" y="10395"/>
                    <a:pt x="2889" y="15137"/>
                  </a:cubicBezTo>
                  <a:cubicBezTo>
                    <a:pt x="4530" y="21551"/>
                    <a:pt x="4287" y="22979"/>
                    <a:pt x="4287" y="22979"/>
                  </a:cubicBezTo>
                  <a:lnTo>
                    <a:pt x="3405" y="29697"/>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6228772" y="1526690"/>
              <a:ext cx="1687245" cy="1075009"/>
            </a:xfrm>
            <a:custGeom>
              <a:rect b="b" l="l" r="r" t="t"/>
              <a:pathLst>
                <a:path extrusionOk="0" fill="none" h="35473" w="55625">
                  <a:moveTo>
                    <a:pt x="55625" y="3223"/>
                  </a:moveTo>
                  <a:lnTo>
                    <a:pt x="49424" y="1034"/>
                  </a:lnTo>
                  <a:cubicBezTo>
                    <a:pt x="49424" y="1034"/>
                    <a:pt x="47266" y="183"/>
                    <a:pt x="46324" y="487"/>
                  </a:cubicBezTo>
                  <a:cubicBezTo>
                    <a:pt x="45594" y="1794"/>
                    <a:pt x="38026" y="15898"/>
                    <a:pt x="38026" y="15898"/>
                  </a:cubicBezTo>
                  <a:lnTo>
                    <a:pt x="26384" y="1"/>
                  </a:lnTo>
                  <a:lnTo>
                    <a:pt x="22950" y="2311"/>
                  </a:lnTo>
                  <a:cubicBezTo>
                    <a:pt x="22950" y="2311"/>
                    <a:pt x="14287" y="6779"/>
                    <a:pt x="13193" y="8755"/>
                  </a:cubicBezTo>
                  <a:cubicBezTo>
                    <a:pt x="10305" y="11156"/>
                    <a:pt x="609" y="22615"/>
                    <a:pt x="609" y="22615"/>
                  </a:cubicBezTo>
                  <a:cubicBezTo>
                    <a:pt x="609" y="22615"/>
                    <a:pt x="1" y="27813"/>
                    <a:pt x="5533" y="31643"/>
                  </a:cubicBezTo>
                  <a:cubicBezTo>
                    <a:pt x="11065" y="35473"/>
                    <a:pt x="12615" y="35381"/>
                    <a:pt x="12615" y="35381"/>
                  </a:cubicBezTo>
                  <a:lnTo>
                    <a:pt x="17235" y="31308"/>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6557016" y="2871664"/>
              <a:ext cx="579957" cy="385995"/>
            </a:xfrm>
            <a:custGeom>
              <a:rect b="b" l="l" r="r" t="t"/>
              <a:pathLst>
                <a:path extrusionOk="0" fill="none" h="12737" w="19120">
                  <a:moveTo>
                    <a:pt x="4469" y="1368"/>
                  </a:moveTo>
                  <a:cubicBezTo>
                    <a:pt x="4986" y="2159"/>
                    <a:pt x="5320" y="2706"/>
                    <a:pt x="5320" y="2706"/>
                  </a:cubicBezTo>
                  <a:lnTo>
                    <a:pt x="8815" y="456"/>
                  </a:lnTo>
                  <a:cubicBezTo>
                    <a:pt x="8815" y="456"/>
                    <a:pt x="10609" y="0"/>
                    <a:pt x="11034" y="396"/>
                  </a:cubicBezTo>
                  <a:lnTo>
                    <a:pt x="14621" y="274"/>
                  </a:lnTo>
                  <a:cubicBezTo>
                    <a:pt x="14621" y="274"/>
                    <a:pt x="15989" y="213"/>
                    <a:pt x="16566" y="791"/>
                  </a:cubicBezTo>
                  <a:cubicBezTo>
                    <a:pt x="17113" y="1399"/>
                    <a:pt x="19120" y="2250"/>
                    <a:pt x="19120" y="2250"/>
                  </a:cubicBezTo>
                  <a:cubicBezTo>
                    <a:pt x="19120" y="2250"/>
                    <a:pt x="19089" y="3405"/>
                    <a:pt x="18268" y="3344"/>
                  </a:cubicBezTo>
                  <a:cubicBezTo>
                    <a:pt x="17509" y="3162"/>
                    <a:pt x="15198" y="2280"/>
                    <a:pt x="15198" y="2280"/>
                  </a:cubicBezTo>
                  <a:lnTo>
                    <a:pt x="11095" y="2463"/>
                  </a:lnTo>
                  <a:lnTo>
                    <a:pt x="15016" y="2797"/>
                  </a:lnTo>
                  <a:cubicBezTo>
                    <a:pt x="15016" y="2797"/>
                    <a:pt x="15898" y="2918"/>
                    <a:pt x="16202" y="3222"/>
                  </a:cubicBezTo>
                  <a:cubicBezTo>
                    <a:pt x="16536" y="3557"/>
                    <a:pt x="17509" y="4712"/>
                    <a:pt x="18451" y="5198"/>
                  </a:cubicBezTo>
                  <a:cubicBezTo>
                    <a:pt x="18998" y="5532"/>
                    <a:pt x="18177" y="6292"/>
                    <a:pt x="17265" y="6080"/>
                  </a:cubicBezTo>
                  <a:cubicBezTo>
                    <a:pt x="16354" y="5867"/>
                    <a:pt x="15138" y="4803"/>
                    <a:pt x="14317" y="4742"/>
                  </a:cubicBezTo>
                  <a:cubicBezTo>
                    <a:pt x="13466" y="4651"/>
                    <a:pt x="9970" y="4803"/>
                    <a:pt x="9970" y="4803"/>
                  </a:cubicBezTo>
                  <a:cubicBezTo>
                    <a:pt x="9970" y="4803"/>
                    <a:pt x="12980" y="5654"/>
                    <a:pt x="13618" y="5928"/>
                  </a:cubicBezTo>
                  <a:cubicBezTo>
                    <a:pt x="14226" y="6171"/>
                    <a:pt x="15381" y="6931"/>
                    <a:pt x="15381" y="6931"/>
                  </a:cubicBezTo>
                  <a:cubicBezTo>
                    <a:pt x="15381" y="6931"/>
                    <a:pt x="16384" y="7630"/>
                    <a:pt x="16961" y="7660"/>
                  </a:cubicBezTo>
                  <a:cubicBezTo>
                    <a:pt x="17083" y="8390"/>
                    <a:pt x="16657" y="8876"/>
                    <a:pt x="15259" y="8815"/>
                  </a:cubicBezTo>
                  <a:cubicBezTo>
                    <a:pt x="13861" y="8754"/>
                    <a:pt x="12828" y="7995"/>
                    <a:pt x="12828" y="7995"/>
                  </a:cubicBezTo>
                  <a:lnTo>
                    <a:pt x="8907" y="7539"/>
                  </a:lnTo>
                  <a:lnTo>
                    <a:pt x="12615" y="8663"/>
                  </a:lnTo>
                  <a:lnTo>
                    <a:pt x="14317" y="9849"/>
                  </a:lnTo>
                  <a:cubicBezTo>
                    <a:pt x="14317" y="9849"/>
                    <a:pt x="14773" y="11399"/>
                    <a:pt x="15563" y="11885"/>
                  </a:cubicBezTo>
                  <a:cubicBezTo>
                    <a:pt x="15381" y="12736"/>
                    <a:pt x="14226" y="12615"/>
                    <a:pt x="13618" y="12159"/>
                  </a:cubicBezTo>
                  <a:cubicBezTo>
                    <a:pt x="13010" y="11703"/>
                    <a:pt x="12493" y="10700"/>
                    <a:pt x="12493" y="10700"/>
                  </a:cubicBezTo>
                  <a:lnTo>
                    <a:pt x="9788" y="10305"/>
                  </a:lnTo>
                  <a:lnTo>
                    <a:pt x="7995" y="10335"/>
                  </a:lnTo>
                  <a:cubicBezTo>
                    <a:pt x="3709" y="10548"/>
                    <a:pt x="1885" y="9119"/>
                    <a:pt x="1885" y="9119"/>
                  </a:cubicBezTo>
                  <a:cubicBezTo>
                    <a:pt x="1885" y="9119"/>
                    <a:pt x="1156" y="8602"/>
                    <a:pt x="1" y="78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6531202" y="2598990"/>
              <a:ext cx="161369" cy="314142"/>
            </a:xfrm>
            <a:custGeom>
              <a:rect b="b" l="l" r="r" t="t"/>
              <a:pathLst>
                <a:path extrusionOk="0" fill="none" h="10366" w="5320">
                  <a:moveTo>
                    <a:pt x="1338" y="0"/>
                  </a:moveTo>
                  <a:lnTo>
                    <a:pt x="1" y="2371"/>
                  </a:lnTo>
                  <a:cubicBezTo>
                    <a:pt x="1" y="2371"/>
                    <a:pt x="335" y="2523"/>
                    <a:pt x="1581" y="4469"/>
                  </a:cubicBezTo>
                  <a:cubicBezTo>
                    <a:pt x="2402" y="5776"/>
                    <a:pt x="4256" y="8663"/>
                    <a:pt x="5320" y="10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6628938" y="2949978"/>
              <a:ext cx="87631" cy="133584"/>
            </a:xfrm>
            <a:custGeom>
              <a:rect b="b" l="l" r="r" t="t"/>
              <a:pathLst>
                <a:path extrusionOk="0" fill="none" h="4408" w="2889">
                  <a:moveTo>
                    <a:pt x="2888" y="0"/>
                  </a:moveTo>
                  <a:cubicBezTo>
                    <a:pt x="2888" y="0"/>
                    <a:pt x="760" y="1277"/>
                    <a:pt x="1" y="440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58010" y="2799805"/>
              <a:ext cx="170620" cy="128069"/>
            </a:xfrm>
            <a:custGeom>
              <a:rect b="b" l="l" r="r" t="t"/>
              <a:pathLst>
                <a:path extrusionOk="0" fill="none" h="4226" w="5625">
                  <a:moveTo>
                    <a:pt x="1" y="4226"/>
                  </a:moveTo>
                  <a:cubicBezTo>
                    <a:pt x="1" y="4226"/>
                    <a:pt x="2007" y="2037"/>
                    <a:pt x="2433" y="1733"/>
                  </a:cubicBezTo>
                  <a:cubicBezTo>
                    <a:pt x="2858" y="1429"/>
                    <a:pt x="3831" y="1125"/>
                    <a:pt x="3831" y="1125"/>
                  </a:cubicBezTo>
                  <a:cubicBezTo>
                    <a:pt x="3831" y="1125"/>
                    <a:pt x="4499" y="730"/>
                    <a:pt x="4439" y="1"/>
                  </a:cubicBezTo>
                  <a:cubicBezTo>
                    <a:pt x="5138" y="244"/>
                    <a:pt x="5624" y="1490"/>
                    <a:pt x="4773" y="249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6265658" y="2153110"/>
              <a:ext cx="399236" cy="393359"/>
            </a:xfrm>
            <a:custGeom>
              <a:rect b="b" l="l" r="r" t="t"/>
              <a:pathLst>
                <a:path extrusionOk="0" fill="none" h="12980" w="13162">
                  <a:moveTo>
                    <a:pt x="1247" y="1"/>
                  </a:moveTo>
                  <a:cubicBezTo>
                    <a:pt x="1247" y="1"/>
                    <a:pt x="1" y="9272"/>
                    <a:pt x="13162" y="1298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6930428" y="1558028"/>
              <a:ext cx="797563" cy="579432"/>
            </a:xfrm>
            <a:custGeom>
              <a:rect b="b" l="l" r="r" t="t"/>
              <a:pathLst>
                <a:path extrusionOk="0" fill="none" h="19120" w="26294">
                  <a:moveTo>
                    <a:pt x="1" y="882"/>
                  </a:moveTo>
                  <a:lnTo>
                    <a:pt x="14135" y="19119"/>
                  </a:lnTo>
                  <a:lnTo>
                    <a:pt x="16202" y="19058"/>
                  </a:lnTo>
                  <a:lnTo>
                    <a:pt x="26293"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6996830" y="769464"/>
              <a:ext cx="608531" cy="667862"/>
            </a:xfrm>
            <a:custGeom>
              <a:rect b="b" l="l" r="r" t="t"/>
              <a:pathLst>
                <a:path extrusionOk="0" fill="none" h="22038" w="20062">
                  <a:moveTo>
                    <a:pt x="0" y="1004"/>
                  </a:moveTo>
                  <a:cubicBezTo>
                    <a:pt x="0" y="1004"/>
                    <a:pt x="92" y="8846"/>
                    <a:pt x="1064" y="13284"/>
                  </a:cubicBezTo>
                  <a:cubicBezTo>
                    <a:pt x="2067" y="17752"/>
                    <a:pt x="5776" y="21946"/>
                    <a:pt x="10578" y="22007"/>
                  </a:cubicBezTo>
                  <a:cubicBezTo>
                    <a:pt x="15411" y="22038"/>
                    <a:pt x="18907" y="17235"/>
                    <a:pt x="19484" y="10700"/>
                  </a:cubicBezTo>
                  <a:cubicBezTo>
                    <a:pt x="20062" y="4165"/>
                    <a:pt x="19089" y="1"/>
                    <a:pt x="19089"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7580457" y="818289"/>
              <a:ext cx="162309" cy="367569"/>
            </a:xfrm>
            <a:custGeom>
              <a:rect b="b" l="l" r="r" t="t"/>
              <a:pathLst>
                <a:path extrusionOk="0" fill="none" h="12129" w="5351">
                  <a:moveTo>
                    <a:pt x="153" y="3314"/>
                  </a:moveTo>
                  <a:cubicBezTo>
                    <a:pt x="153" y="3314"/>
                    <a:pt x="1855" y="1"/>
                    <a:pt x="3588" y="1460"/>
                  </a:cubicBezTo>
                  <a:cubicBezTo>
                    <a:pt x="5351" y="2949"/>
                    <a:pt x="4925" y="5533"/>
                    <a:pt x="4165" y="7964"/>
                  </a:cubicBezTo>
                  <a:cubicBezTo>
                    <a:pt x="3405" y="10366"/>
                    <a:pt x="943" y="12129"/>
                    <a:pt x="1"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6848375" y="904877"/>
              <a:ext cx="190882" cy="356508"/>
            </a:xfrm>
            <a:custGeom>
              <a:rect b="b" l="l" r="r" t="t"/>
              <a:pathLst>
                <a:path extrusionOk="0" fill="none" h="11764" w="6293">
                  <a:moveTo>
                    <a:pt x="5107" y="1885"/>
                  </a:moveTo>
                  <a:cubicBezTo>
                    <a:pt x="5107" y="1885"/>
                    <a:pt x="4043" y="1"/>
                    <a:pt x="2432" y="852"/>
                  </a:cubicBezTo>
                  <a:cubicBezTo>
                    <a:pt x="821" y="1703"/>
                    <a:pt x="1" y="6262"/>
                    <a:pt x="2463" y="9028"/>
                  </a:cubicBezTo>
                  <a:cubicBezTo>
                    <a:pt x="4925" y="11764"/>
                    <a:pt x="6293" y="9971"/>
                    <a:pt x="6293" y="997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7028165" y="966613"/>
              <a:ext cx="547684" cy="222954"/>
            </a:xfrm>
            <a:custGeom>
              <a:rect b="b" l="l" r="r" t="t"/>
              <a:pathLst>
                <a:path extrusionOk="0" fill="none" h="7357" w="18056">
                  <a:moveTo>
                    <a:pt x="1" y="7356"/>
                  </a:moveTo>
                  <a:cubicBezTo>
                    <a:pt x="1" y="7356"/>
                    <a:pt x="2980" y="0"/>
                    <a:pt x="9636" y="0"/>
                  </a:cubicBezTo>
                  <a:cubicBezTo>
                    <a:pt x="16323" y="0"/>
                    <a:pt x="18056" y="5137"/>
                    <a:pt x="18056" y="51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7533439" y="817380"/>
              <a:ext cx="74709" cy="234924"/>
            </a:xfrm>
            <a:custGeom>
              <a:rect b="b" l="l" r="r" t="t"/>
              <a:pathLst>
                <a:path extrusionOk="0" fill="none" h="7752" w="2463">
                  <a:moveTo>
                    <a:pt x="2463" y="0"/>
                  </a:moveTo>
                  <a:lnTo>
                    <a:pt x="1" y="775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971015" y="897512"/>
              <a:ext cx="113413" cy="199013"/>
            </a:xfrm>
            <a:custGeom>
              <a:rect b="b" l="l" r="r" t="t"/>
              <a:pathLst>
                <a:path extrusionOk="0" fill="none" h="6567" w="3739">
                  <a:moveTo>
                    <a:pt x="0" y="1"/>
                  </a:moveTo>
                  <a:lnTo>
                    <a:pt x="3739" y="6566"/>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7002350" y="640507"/>
              <a:ext cx="586418" cy="173193"/>
            </a:xfrm>
            <a:custGeom>
              <a:rect b="b" l="l" r="r" t="t"/>
              <a:pathLst>
                <a:path extrusionOk="0" fill="none" h="5715" w="19333">
                  <a:moveTo>
                    <a:pt x="1" y="5350"/>
                  </a:moveTo>
                  <a:cubicBezTo>
                    <a:pt x="1" y="5350"/>
                    <a:pt x="1369" y="2432"/>
                    <a:pt x="4104" y="1459"/>
                  </a:cubicBezTo>
                  <a:cubicBezTo>
                    <a:pt x="6870" y="517"/>
                    <a:pt x="12007" y="0"/>
                    <a:pt x="13952" y="1186"/>
                  </a:cubicBezTo>
                  <a:cubicBezTo>
                    <a:pt x="15898" y="2371"/>
                    <a:pt x="19332" y="5715"/>
                    <a:pt x="19332" y="571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6930428" y="619322"/>
              <a:ext cx="668468" cy="229379"/>
            </a:xfrm>
            <a:custGeom>
              <a:rect b="b" l="l" r="r" t="t"/>
              <a:pathLst>
                <a:path extrusionOk="0" fill="none" h="7569" w="22038">
                  <a:moveTo>
                    <a:pt x="22038" y="4955"/>
                  </a:moveTo>
                  <a:cubicBezTo>
                    <a:pt x="22038" y="4955"/>
                    <a:pt x="19545" y="3739"/>
                    <a:pt x="16323" y="0"/>
                  </a:cubicBezTo>
                  <a:cubicBezTo>
                    <a:pt x="16323" y="0"/>
                    <a:pt x="11035" y="1338"/>
                    <a:pt x="5837" y="0"/>
                  </a:cubicBezTo>
                  <a:cubicBezTo>
                    <a:pt x="4408" y="1429"/>
                    <a:pt x="2129" y="6140"/>
                    <a:pt x="1" y="75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6950722" y="817380"/>
              <a:ext cx="23993" cy="98582"/>
            </a:xfrm>
            <a:custGeom>
              <a:rect b="b" l="l" r="r" t="t"/>
              <a:pathLst>
                <a:path extrusionOk="0" fill="none" h="3253" w="791">
                  <a:moveTo>
                    <a:pt x="517" y="0"/>
                  </a:moveTo>
                  <a:cubicBezTo>
                    <a:pt x="517" y="0"/>
                    <a:pt x="791" y="2067"/>
                    <a:pt x="1"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7065051" y="1369184"/>
              <a:ext cx="86690" cy="201740"/>
            </a:xfrm>
            <a:custGeom>
              <a:rect b="b" l="l" r="r" t="t"/>
              <a:pathLst>
                <a:path extrusionOk="0" fill="none" h="6657" w="2858">
                  <a:moveTo>
                    <a:pt x="2341" y="0"/>
                  </a:moveTo>
                  <a:cubicBezTo>
                    <a:pt x="2341" y="0"/>
                    <a:pt x="2858" y="3131"/>
                    <a:pt x="2432" y="4499"/>
                  </a:cubicBezTo>
                  <a:cubicBezTo>
                    <a:pt x="2007" y="5867"/>
                    <a:pt x="1" y="6657"/>
                    <a:pt x="1" y="66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7484571" y="1366426"/>
              <a:ext cx="127275" cy="206347"/>
            </a:xfrm>
            <a:custGeom>
              <a:rect b="b" l="l" r="r" t="t"/>
              <a:pathLst>
                <a:path extrusionOk="0" fill="none" h="6809" w="4196">
                  <a:moveTo>
                    <a:pt x="1" y="0"/>
                  </a:moveTo>
                  <a:cubicBezTo>
                    <a:pt x="1" y="0"/>
                    <a:pt x="457" y="3678"/>
                    <a:pt x="943" y="4772"/>
                  </a:cubicBezTo>
                  <a:cubicBezTo>
                    <a:pt x="1429" y="5866"/>
                    <a:pt x="4195" y="6809"/>
                    <a:pt x="4195" y="68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298843" y="2604506"/>
              <a:ext cx="232377" cy="66368"/>
            </a:xfrm>
            <a:custGeom>
              <a:rect b="b" l="l" r="r" t="t"/>
              <a:pathLst>
                <a:path extrusionOk="0" fill="none" h="2190" w="7661">
                  <a:moveTo>
                    <a:pt x="7661" y="2189"/>
                  </a:moveTo>
                  <a:cubicBezTo>
                    <a:pt x="7661" y="2189"/>
                    <a:pt x="5107" y="1"/>
                    <a:pt x="1" y="10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760800" y="3178433"/>
              <a:ext cx="1295410" cy="227530"/>
            </a:xfrm>
            <a:custGeom>
              <a:rect b="b" l="l" r="r" t="t"/>
              <a:pathLst>
                <a:path extrusionOk="0" fill="none" h="7508" w="42707">
                  <a:moveTo>
                    <a:pt x="0" y="0"/>
                  </a:moveTo>
                  <a:lnTo>
                    <a:pt x="0" y="5532"/>
                  </a:lnTo>
                  <a:cubicBezTo>
                    <a:pt x="0" y="5532"/>
                    <a:pt x="6870" y="7508"/>
                    <a:pt x="22067" y="6809"/>
                  </a:cubicBezTo>
                  <a:cubicBezTo>
                    <a:pt x="37235" y="6110"/>
                    <a:pt x="42706" y="3253"/>
                    <a:pt x="42706"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6760800" y="3346093"/>
              <a:ext cx="1312912" cy="141888"/>
            </a:xfrm>
            <a:custGeom>
              <a:rect b="b" l="l" r="r" t="t"/>
              <a:pathLst>
                <a:path extrusionOk="0" fill="none" h="4682" w="43284">
                  <a:moveTo>
                    <a:pt x="0" y="0"/>
                  </a:moveTo>
                  <a:lnTo>
                    <a:pt x="0" y="3253"/>
                  </a:lnTo>
                  <a:cubicBezTo>
                    <a:pt x="0" y="3253"/>
                    <a:pt x="8511" y="4681"/>
                    <a:pt x="23192" y="4468"/>
                  </a:cubicBezTo>
                  <a:cubicBezTo>
                    <a:pt x="37904" y="4256"/>
                    <a:pt x="43284" y="1550"/>
                    <a:pt x="43284" y="15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6689788" y="3457563"/>
              <a:ext cx="82080" cy="1780570"/>
            </a:xfrm>
            <a:custGeom>
              <a:rect b="b" l="l" r="r" t="t"/>
              <a:pathLst>
                <a:path extrusionOk="0" fill="none" h="58755" w="2706">
                  <a:moveTo>
                    <a:pt x="2706" y="0"/>
                  </a:moveTo>
                  <a:lnTo>
                    <a:pt x="1855" y="9362"/>
                  </a:lnTo>
                  <a:cubicBezTo>
                    <a:pt x="1855" y="9362"/>
                    <a:pt x="1551" y="15471"/>
                    <a:pt x="1855" y="18329"/>
                  </a:cubicBezTo>
                  <a:cubicBezTo>
                    <a:pt x="1703" y="21307"/>
                    <a:pt x="1004" y="42007"/>
                    <a:pt x="1004" y="42007"/>
                  </a:cubicBezTo>
                  <a:cubicBezTo>
                    <a:pt x="1004" y="42007"/>
                    <a:pt x="1" y="46353"/>
                    <a:pt x="852" y="48907"/>
                  </a:cubicBezTo>
                  <a:cubicBezTo>
                    <a:pt x="852" y="53010"/>
                    <a:pt x="365" y="58755"/>
                    <a:pt x="365" y="5875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7348128" y="4003820"/>
              <a:ext cx="215755" cy="43336"/>
            </a:xfrm>
            <a:custGeom>
              <a:rect b="b" l="l" r="r" t="t"/>
              <a:pathLst>
                <a:path extrusionOk="0" fill="none" h="1430" w="7113">
                  <a:moveTo>
                    <a:pt x="0" y="1156"/>
                  </a:moveTo>
                  <a:cubicBezTo>
                    <a:pt x="0" y="1156"/>
                    <a:pt x="4408" y="1"/>
                    <a:pt x="7113" y="14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7365631" y="4016731"/>
              <a:ext cx="133736" cy="38699"/>
            </a:xfrm>
            <a:custGeom>
              <a:rect b="b" l="l" r="r" t="t"/>
              <a:pathLst>
                <a:path extrusionOk="0" fill="none" h="1277" w="4409">
                  <a:moveTo>
                    <a:pt x="1" y="1277"/>
                  </a:moveTo>
                  <a:cubicBezTo>
                    <a:pt x="1" y="1277"/>
                    <a:pt x="2068" y="0"/>
                    <a:pt x="4408" y="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7483661" y="4032370"/>
              <a:ext cx="185332" cy="1160681"/>
            </a:xfrm>
            <a:custGeom>
              <a:rect b="b" l="l" r="r" t="t"/>
              <a:pathLst>
                <a:path extrusionOk="0" fill="none" h="38300" w="6110">
                  <a:moveTo>
                    <a:pt x="0" y="1"/>
                  </a:moveTo>
                  <a:lnTo>
                    <a:pt x="2706" y="18573"/>
                  </a:lnTo>
                  <a:cubicBezTo>
                    <a:pt x="2706" y="18573"/>
                    <a:pt x="3070" y="24105"/>
                    <a:pt x="3557" y="26445"/>
                  </a:cubicBezTo>
                  <a:cubicBezTo>
                    <a:pt x="4347" y="31977"/>
                    <a:pt x="6110" y="38299"/>
                    <a:pt x="6110" y="3829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7266985" y="4034218"/>
              <a:ext cx="182571" cy="1229747"/>
            </a:xfrm>
            <a:custGeom>
              <a:rect b="b" l="l" r="r" t="t"/>
              <a:pathLst>
                <a:path extrusionOk="0" fill="none" h="40579" w="6019">
                  <a:moveTo>
                    <a:pt x="6019" y="1"/>
                  </a:moveTo>
                  <a:lnTo>
                    <a:pt x="2250" y="21977"/>
                  </a:lnTo>
                  <a:cubicBezTo>
                    <a:pt x="2250" y="21977"/>
                    <a:pt x="1338" y="28299"/>
                    <a:pt x="547" y="30153"/>
                  </a:cubicBezTo>
                  <a:cubicBezTo>
                    <a:pt x="1064" y="35746"/>
                    <a:pt x="0" y="40579"/>
                    <a:pt x="0" y="4057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7384984" y="3632587"/>
              <a:ext cx="149418" cy="370327"/>
            </a:xfrm>
            <a:custGeom>
              <a:rect b="b" l="l" r="r" t="t"/>
              <a:pathLst>
                <a:path extrusionOk="0" fill="none" h="12220" w="4926">
                  <a:moveTo>
                    <a:pt x="3466" y="0"/>
                  </a:moveTo>
                  <a:cubicBezTo>
                    <a:pt x="3314" y="0"/>
                    <a:pt x="1" y="730"/>
                    <a:pt x="1" y="730"/>
                  </a:cubicBezTo>
                  <a:lnTo>
                    <a:pt x="1065" y="7052"/>
                  </a:lnTo>
                  <a:lnTo>
                    <a:pt x="578" y="12219"/>
                  </a:lnTo>
                  <a:cubicBezTo>
                    <a:pt x="578" y="12219"/>
                    <a:pt x="3709" y="11794"/>
                    <a:pt x="4408" y="12128"/>
                  </a:cubicBezTo>
                  <a:cubicBezTo>
                    <a:pt x="4408" y="8055"/>
                    <a:pt x="4925" y="5350"/>
                    <a:pt x="4925" y="5350"/>
                  </a:cubicBezTo>
                  <a:lnTo>
                    <a:pt x="3740" y="100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6738657" y="3458472"/>
              <a:ext cx="150328" cy="535217"/>
            </a:xfrm>
            <a:custGeom>
              <a:rect b="b" l="l" r="r" t="t"/>
              <a:pathLst>
                <a:path extrusionOk="0" fill="none" h="17661" w="4956">
                  <a:moveTo>
                    <a:pt x="4955" y="0"/>
                  </a:moveTo>
                  <a:cubicBezTo>
                    <a:pt x="4955" y="0"/>
                    <a:pt x="4773" y="7417"/>
                    <a:pt x="4165" y="11095"/>
                  </a:cubicBezTo>
                  <a:cubicBezTo>
                    <a:pt x="3587" y="14773"/>
                    <a:pt x="1" y="17660"/>
                    <a:pt x="1" y="1766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739567" y="3469534"/>
              <a:ext cx="187212" cy="592311"/>
            </a:xfrm>
            <a:custGeom>
              <a:rect b="b" l="l" r="r" t="t"/>
              <a:pathLst>
                <a:path extrusionOk="0" fill="none" h="19545" w="6172">
                  <a:moveTo>
                    <a:pt x="6171" y="0"/>
                  </a:moveTo>
                  <a:cubicBezTo>
                    <a:pt x="6171" y="0"/>
                    <a:pt x="5472" y="10365"/>
                    <a:pt x="4955" y="12949"/>
                  </a:cubicBezTo>
                  <a:cubicBezTo>
                    <a:pt x="4439" y="15532"/>
                    <a:pt x="1" y="19545"/>
                    <a:pt x="1" y="1954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011049" y="3412405"/>
              <a:ext cx="68248" cy="379540"/>
            </a:xfrm>
            <a:custGeom>
              <a:rect b="b" l="l" r="r" t="t"/>
              <a:pathLst>
                <a:path extrusionOk="0" fill="none" h="12524" w="2250">
                  <a:moveTo>
                    <a:pt x="1" y="1"/>
                  </a:moveTo>
                  <a:cubicBezTo>
                    <a:pt x="365" y="3162"/>
                    <a:pt x="700" y="6232"/>
                    <a:pt x="1368" y="9484"/>
                  </a:cubicBezTo>
                  <a:lnTo>
                    <a:pt x="1368" y="9727"/>
                  </a:lnTo>
                  <a:cubicBezTo>
                    <a:pt x="1551" y="10730"/>
                    <a:pt x="1794" y="11673"/>
                    <a:pt x="2250" y="125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7973252" y="3427134"/>
              <a:ext cx="124485" cy="472576"/>
            </a:xfrm>
            <a:custGeom>
              <a:rect b="b" l="l" r="r" t="t"/>
              <a:pathLst>
                <a:path extrusionOk="0" fill="none" h="15594" w="4104">
                  <a:moveTo>
                    <a:pt x="0" y="1"/>
                  </a:moveTo>
                  <a:cubicBezTo>
                    <a:pt x="487" y="3345"/>
                    <a:pt x="1064" y="6597"/>
                    <a:pt x="1672" y="10062"/>
                  </a:cubicBezTo>
                  <a:cubicBezTo>
                    <a:pt x="1855" y="11035"/>
                    <a:pt x="2037" y="11977"/>
                    <a:pt x="2341" y="12950"/>
                  </a:cubicBezTo>
                  <a:cubicBezTo>
                    <a:pt x="2432" y="13162"/>
                    <a:pt x="2523" y="13466"/>
                    <a:pt x="2675" y="13679"/>
                  </a:cubicBezTo>
                  <a:lnTo>
                    <a:pt x="2797" y="13831"/>
                  </a:lnTo>
                  <a:cubicBezTo>
                    <a:pt x="3131" y="14500"/>
                    <a:pt x="3648" y="15016"/>
                    <a:pt x="4104" y="1559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7396996" y="836716"/>
              <a:ext cx="39675" cy="78338"/>
            </a:xfrm>
            <a:custGeom>
              <a:rect b="b" l="l" r="r" t="t"/>
              <a:pathLst>
                <a:path extrusionOk="0" h="2585" w="1308">
                  <a:moveTo>
                    <a:pt x="669" y="1"/>
                  </a:moveTo>
                  <a:cubicBezTo>
                    <a:pt x="304" y="1"/>
                    <a:pt x="0" y="578"/>
                    <a:pt x="0" y="1277"/>
                  </a:cubicBezTo>
                  <a:cubicBezTo>
                    <a:pt x="0" y="2007"/>
                    <a:pt x="304" y="2584"/>
                    <a:pt x="669" y="2584"/>
                  </a:cubicBezTo>
                  <a:cubicBezTo>
                    <a:pt x="1034" y="2584"/>
                    <a:pt x="1307" y="2007"/>
                    <a:pt x="1307" y="1277"/>
                  </a:cubicBezTo>
                  <a:cubicBezTo>
                    <a:pt x="1307" y="578"/>
                    <a:pt x="1034" y="1"/>
                    <a:pt x="669"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7146195" y="849627"/>
              <a:ext cx="40585" cy="77399"/>
            </a:xfrm>
            <a:custGeom>
              <a:rect b="b" l="l" r="r" t="t"/>
              <a:pathLst>
                <a:path extrusionOk="0" h="2554" w="1338">
                  <a:moveTo>
                    <a:pt x="669" y="0"/>
                  </a:moveTo>
                  <a:cubicBezTo>
                    <a:pt x="304" y="0"/>
                    <a:pt x="0" y="578"/>
                    <a:pt x="0" y="1277"/>
                  </a:cubicBezTo>
                  <a:cubicBezTo>
                    <a:pt x="0" y="1976"/>
                    <a:pt x="304" y="2553"/>
                    <a:pt x="669" y="2553"/>
                  </a:cubicBezTo>
                  <a:cubicBezTo>
                    <a:pt x="1034" y="2553"/>
                    <a:pt x="1338" y="1976"/>
                    <a:pt x="1338" y="1277"/>
                  </a:cubicBezTo>
                  <a:cubicBezTo>
                    <a:pt x="1338" y="578"/>
                    <a:pt x="1034" y="0"/>
                    <a:pt x="6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305691" y="776829"/>
              <a:ext cx="52597" cy="189800"/>
            </a:xfrm>
            <a:custGeom>
              <a:rect b="b" l="l" r="r" t="t"/>
              <a:pathLst>
                <a:path extrusionOk="0" fill="none" h="6263" w="1734">
                  <a:moveTo>
                    <a:pt x="1734" y="1"/>
                  </a:moveTo>
                  <a:cubicBezTo>
                    <a:pt x="730" y="700"/>
                    <a:pt x="92" y="1855"/>
                    <a:pt x="31" y="3071"/>
                  </a:cubicBezTo>
                  <a:cubicBezTo>
                    <a:pt x="1" y="4287"/>
                    <a:pt x="578" y="5503"/>
                    <a:pt x="1551" y="626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384984" y="754735"/>
              <a:ext cx="79350" cy="31335"/>
            </a:xfrm>
            <a:custGeom>
              <a:rect b="b" l="l" r="r" t="t"/>
              <a:pathLst>
                <a:path extrusionOk="0" fill="none" h="1034" w="2616">
                  <a:moveTo>
                    <a:pt x="1" y="456"/>
                  </a:moveTo>
                  <a:cubicBezTo>
                    <a:pt x="1" y="456"/>
                    <a:pt x="1673" y="0"/>
                    <a:pt x="2615"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092716" y="763009"/>
              <a:ext cx="130945" cy="50700"/>
            </a:xfrm>
            <a:custGeom>
              <a:rect b="b" l="l" r="r" t="t"/>
              <a:pathLst>
                <a:path extrusionOk="0" fill="none" h="1673" w="4317">
                  <a:moveTo>
                    <a:pt x="4317" y="852"/>
                  </a:moveTo>
                  <a:cubicBezTo>
                    <a:pt x="4317" y="852"/>
                    <a:pt x="1460" y="1"/>
                    <a:pt x="1" y="16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6903704" y="968462"/>
              <a:ext cx="102372" cy="196225"/>
            </a:xfrm>
            <a:custGeom>
              <a:rect b="b" l="l" r="r" t="t"/>
              <a:pathLst>
                <a:path extrusionOk="0" fill="none" h="6475" w="3375">
                  <a:moveTo>
                    <a:pt x="0" y="730"/>
                  </a:moveTo>
                  <a:cubicBezTo>
                    <a:pt x="456" y="152"/>
                    <a:pt x="1368" y="0"/>
                    <a:pt x="1976" y="395"/>
                  </a:cubicBezTo>
                  <a:cubicBezTo>
                    <a:pt x="2584" y="790"/>
                    <a:pt x="2827" y="1702"/>
                    <a:pt x="2493" y="2341"/>
                  </a:cubicBezTo>
                  <a:cubicBezTo>
                    <a:pt x="2280" y="2736"/>
                    <a:pt x="1885" y="3040"/>
                    <a:pt x="1885" y="3465"/>
                  </a:cubicBezTo>
                  <a:cubicBezTo>
                    <a:pt x="1885" y="3921"/>
                    <a:pt x="2250" y="4256"/>
                    <a:pt x="2614" y="4529"/>
                  </a:cubicBezTo>
                  <a:cubicBezTo>
                    <a:pt x="2979" y="4803"/>
                    <a:pt x="3344" y="5107"/>
                    <a:pt x="3374" y="5563"/>
                  </a:cubicBezTo>
                  <a:cubicBezTo>
                    <a:pt x="3374" y="5988"/>
                    <a:pt x="3010" y="6353"/>
                    <a:pt x="2584" y="6414"/>
                  </a:cubicBezTo>
                  <a:cubicBezTo>
                    <a:pt x="2159" y="6474"/>
                    <a:pt x="1703" y="6292"/>
                    <a:pt x="1399" y="5988"/>
                  </a:cubicBezTo>
                  <a:cubicBezTo>
                    <a:pt x="1095" y="5684"/>
                    <a:pt x="882" y="5319"/>
                    <a:pt x="669" y="49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7604451" y="884632"/>
              <a:ext cx="82080" cy="210953"/>
            </a:xfrm>
            <a:custGeom>
              <a:rect b="b" l="l" r="r" t="t"/>
              <a:pathLst>
                <a:path extrusionOk="0" fill="none" h="6961" w="2706">
                  <a:moveTo>
                    <a:pt x="2705" y="335"/>
                  </a:moveTo>
                  <a:cubicBezTo>
                    <a:pt x="2158" y="0"/>
                    <a:pt x="1368" y="91"/>
                    <a:pt x="912" y="578"/>
                  </a:cubicBezTo>
                  <a:cubicBezTo>
                    <a:pt x="456" y="1034"/>
                    <a:pt x="395" y="1824"/>
                    <a:pt x="760" y="2371"/>
                  </a:cubicBezTo>
                  <a:cubicBezTo>
                    <a:pt x="1003" y="2736"/>
                    <a:pt x="1398" y="3009"/>
                    <a:pt x="1490" y="3405"/>
                  </a:cubicBezTo>
                  <a:cubicBezTo>
                    <a:pt x="1550" y="3769"/>
                    <a:pt x="1368" y="4134"/>
                    <a:pt x="1125" y="4408"/>
                  </a:cubicBezTo>
                  <a:cubicBezTo>
                    <a:pt x="882" y="4651"/>
                    <a:pt x="578" y="4864"/>
                    <a:pt x="335" y="5167"/>
                  </a:cubicBezTo>
                  <a:cubicBezTo>
                    <a:pt x="122" y="5411"/>
                    <a:pt x="0" y="5715"/>
                    <a:pt x="0" y="6019"/>
                  </a:cubicBezTo>
                  <a:cubicBezTo>
                    <a:pt x="31" y="6322"/>
                    <a:pt x="183" y="6657"/>
                    <a:pt x="486" y="6778"/>
                  </a:cubicBezTo>
                  <a:cubicBezTo>
                    <a:pt x="882" y="6961"/>
                    <a:pt x="1398" y="6687"/>
                    <a:pt x="1672" y="6322"/>
                  </a:cubicBezTo>
                  <a:cubicBezTo>
                    <a:pt x="1945" y="5958"/>
                    <a:pt x="2067" y="5532"/>
                    <a:pt x="2037" y="507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7047548" y="339284"/>
              <a:ext cx="103282" cy="132645"/>
            </a:xfrm>
            <a:custGeom>
              <a:rect b="b" l="l" r="r" t="t"/>
              <a:pathLst>
                <a:path extrusionOk="0" fill="none" h="4377" w="3405">
                  <a:moveTo>
                    <a:pt x="0" y="0"/>
                  </a:moveTo>
                  <a:cubicBezTo>
                    <a:pt x="1429" y="1185"/>
                    <a:pt x="2614" y="2705"/>
                    <a:pt x="3404" y="43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6926758" y="593531"/>
              <a:ext cx="93151" cy="41488"/>
            </a:xfrm>
            <a:custGeom>
              <a:rect b="b" l="l" r="r" t="t"/>
              <a:pathLst>
                <a:path extrusionOk="0" fill="none" h="1369" w="3071">
                  <a:moveTo>
                    <a:pt x="0" y="0"/>
                  </a:moveTo>
                  <a:cubicBezTo>
                    <a:pt x="730" y="912"/>
                    <a:pt x="1915" y="1368"/>
                    <a:pt x="3070" y="121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436643" y="529037"/>
              <a:ext cx="149388" cy="77399"/>
            </a:xfrm>
            <a:custGeom>
              <a:rect b="b" l="l" r="r" t="t"/>
              <a:pathLst>
                <a:path extrusionOk="0" fill="none" h="2554" w="4925">
                  <a:moveTo>
                    <a:pt x="4924" y="1"/>
                  </a:moveTo>
                  <a:cubicBezTo>
                    <a:pt x="3830" y="1581"/>
                    <a:pt x="1915" y="2554"/>
                    <a:pt x="0" y="252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797656" y="843171"/>
              <a:ext cx="77500" cy="32275"/>
            </a:xfrm>
            <a:custGeom>
              <a:rect b="b" l="l" r="r" t="t"/>
              <a:pathLst>
                <a:path extrusionOk="0" fill="none" h="1065" w="2555">
                  <a:moveTo>
                    <a:pt x="1" y="0"/>
                  </a:moveTo>
                  <a:cubicBezTo>
                    <a:pt x="214" y="456"/>
                    <a:pt x="639" y="791"/>
                    <a:pt x="1126" y="943"/>
                  </a:cubicBezTo>
                  <a:cubicBezTo>
                    <a:pt x="1612" y="1064"/>
                    <a:pt x="2129" y="973"/>
                    <a:pt x="2554" y="70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8055306" y="2998803"/>
              <a:ext cx="30454" cy="160283"/>
            </a:xfrm>
            <a:custGeom>
              <a:rect b="b" l="l" r="r" t="t"/>
              <a:pathLst>
                <a:path extrusionOk="0" fill="none" h="5289" w="1004">
                  <a:moveTo>
                    <a:pt x="1" y="0"/>
                  </a:moveTo>
                  <a:cubicBezTo>
                    <a:pt x="274" y="1641"/>
                    <a:pt x="913" y="5198"/>
                    <a:pt x="1004" y="528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959420" y="2320769"/>
              <a:ext cx="17563" cy="272684"/>
            </a:xfrm>
            <a:custGeom>
              <a:rect b="b" l="l" r="r" t="t"/>
              <a:pathLst>
                <a:path extrusionOk="0" fill="none" h="8998" w="579">
                  <a:moveTo>
                    <a:pt x="426" y="1"/>
                  </a:moveTo>
                  <a:cubicBezTo>
                    <a:pt x="365" y="1673"/>
                    <a:pt x="274" y="3344"/>
                    <a:pt x="1" y="5016"/>
                  </a:cubicBezTo>
                  <a:cubicBezTo>
                    <a:pt x="152" y="6354"/>
                    <a:pt x="365" y="7691"/>
                    <a:pt x="578" y="89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993546" y="2316163"/>
              <a:ext cx="130005" cy="137282"/>
            </a:xfrm>
            <a:custGeom>
              <a:rect b="b" l="l" r="r" t="t"/>
              <a:pathLst>
                <a:path extrusionOk="0" fill="none" h="4530" w="4286">
                  <a:moveTo>
                    <a:pt x="0" y="1"/>
                  </a:moveTo>
                  <a:lnTo>
                    <a:pt x="1733" y="4256"/>
                  </a:lnTo>
                  <a:cubicBezTo>
                    <a:pt x="1733" y="4256"/>
                    <a:pt x="3131" y="4530"/>
                    <a:pt x="4286" y="340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8028582" y="2367776"/>
              <a:ext cx="66398" cy="25820"/>
            </a:xfrm>
            <a:custGeom>
              <a:rect b="b" l="l" r="r" t="t"/>
              <a:pathLst>
                <a:path extrusionOk="0" fill="none" h="852" w="2189">
                  <a:moveTo>
                    <a:pt x="0" y="790"/>
                  </a:moveTo>
                  <a:cubicBezTo>
                    <a:pt x="0" y="790"/>
                    <a:pt x="1125" y="851"/>
                    <a:pt x="2189"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7202434" y="2483822"/>
              <a:ext cx="237898" cy="36881"/>
            </a:xfrm>
            <a:custGeom>
              <a:rect b="b" l="l" r="r" t="t"/>
              <a:pathLst>
                <a:path extrusionOk="0" fill="none" h="1217" w="7843">
                  <a:moveTo>
                    <a:pt x="1" y="1217"/>
                  </a:moveTo>
                  <a:cubicBezTo>
                    <a:pt x="2523" y="366"/>
                    <a:pt x="5198" y="1"/>
                    <a:pt x="7843"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245781" y="2507795"/>
              <a:ext cx="189032" cy="42397"/>
            </a:xfrm>
            <a:custGeom>
              <a:rect b="b" l="l" r="r" t="t"/>
              <a:pathLst>
                <a:path extrusionOk="0" fill="none" h="1399" w="6232">
                  <a:moveTo>
                    <a:pt x="0" y="1398"/>
                  </a:moveTo>
                  <a:cubicBezTo>
                    <a:pt x="1915" y="456"/>
                    <a:pt x="4073" y="0"/>
                    <a:pt x="6231" y="1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633549" y="2131016"/>
              <a:ext cx="50746" cy="137282"/>
            </a:xfrm>
            <a:custGeom>
              <a:rect b="b" l="l" r="r" t="t"/>
              <a:pathLst>
                <a:path extrusionOk="0" fill="none" h="4530" w="1673">
                  <a:moveTo>
                    <a:pt x="0" y="0"/>
                  </a:moveTo>
                  <a:cubicBezTo>
                    <a:pt x="61" y="1642"/>
                    <a:pt x="669" y="3253"/>
                    <a:pt x="1672" y="45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546885" y="2908517"/>
              <a:ext cx="139257" cy="206347"/>
            </a:xfrm>
            <a:custGeom>
              <a:rect b="b" l="l" r="r" t="t"/>
              <a:pathLst>
                <a:path extrusionOk="0" fill="none" h="6809" w="4591">
                  <a:moveTo>
                    <a:pt x="395" y="6809"/>
                  </a:moveTo>
                  <a:cubicBezTo>
                    <a:pt x="0" y="5320"/>
                    <a:pt x="61" y="3648"/>
                    <a:pt x="791" y="2310"/>
                  </a:cubicBezTo>
                  <a:cubicBezTo>
                    <a:pt x="1550" y="943"/>
                    <a:pt x="3070" y="0"/>
                    <a:pt x="4590"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8075599" y="2448817"/>
              <a:ext cx="83930" cy="281897"/>
            </a:xfrm>
            <a:custGeom>
              <a:rect b="b" l="l" r="r" t="t"/>
              <a:pathLst>
                <a:path extrusionOk="0" fill="none" h="9302" w="2767">
                  <a:moveTo>
                    <a:pt x="0" y="1"/>
                  </a:moveTo>
                  <a:lnTo>
                    <a:pt x="2766" y="9302"/>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7173859" y="1088205"/>
              <a:ext cx="308876" cy="77399"/>
            </a:xfrm>
            <a:custGeom>
              <a:rect b="b" l="l" r="r" t="t"/>
              <a:pathLst>
                <a:path extrusionOk="0" fill="none" h="2554" w="10183">
                  <a:moveTo>
                    <a:pt x="0" y="2554"/>
                  </a:moveTo>
                  <a:cubicBezTo>
                    <a:pt x="2979" y="609"/>
                    <a:pt x="6779" y="1"/>
                    <a:pt x="10183" y="9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7186751" y="1185855"/>
              <a:ext cx="311666" cy="53458"/>
            </a:xfrm>
            <a:custGeom>
              <a:rect b="b" l="l" r="r" t="t"/>
              <a:pathLst>
                <a:path extrusionOk="0" fill="none" h="1764" w="10275">
                  <a:moveTo>
                    <a:pt x="1" y="1764"/>
                  </a:moveTo>
                  <a:cubicBezTo>
                    <a:pt x="1460" y="760"/>
                    <a:pt x="3344" y="669"/>
                    <a:pt x="5077" y="669"/>
                  </a:cubicBezTo>
                  <a:cubicBezTo>
                    <a:pt x="6840" y="669"/>
                    <a:pt x="8694" y="730"/>
                    <a:pt x="10275"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6827171" y="2049035"/>
              <a:ext cx="320888" cy="58064"/>
            </a:xfrm>
            <a:custGeom>
              <a:rect b="b" l="l" r="r" t="t"/>
              <a:pathLst>
                <a:path extrusionOk="0" fill="none" h="1916" w="10579">
                  <a:moveTo>
                    <a:pt x="1" y="0"/>
                  </a:moveTo>
                  <a:lnTo>
                    <a:pt x="10578" y="0"/>
                  </a:lnTo>
                  <a:lnTo>
                    <a:pt x="10578" y="1915"/>
                  </a:lnTo>
                  <a:lnTo>
                    <a:pt x="1" y="1915"/>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8073749" y="3241988"/>
              <a:ext cx="1301871" cy="208407"/>
            </a:xfrm>
            <a:custGeom>
              <a:rect b="b" l="l" r="r" t="t"/>
              <a:pathLst>
                <a:path extrusionOk="0" h="6877" w="42920">
                  <a:moveTo>
                    <a:pt x="42311" y="0"/>
                  </a:moveTo>
                  <a:cubicBezTo>
                    <a:pt x="42311" y="0"/>
                    <a:pt x="33497" y="4134"/>
                    <a:pt x="21885" y="4651"/>
                  </a:cubicBezTo>
                  <a:cubicBezTo>
                    <a:pt x="20222" y="4724"/>
                    <a:pt x="18672" y="4757"/>
                    <a:pt x="17229" y="4757"/>
                  </a:cubicBezTo>
                  <a:cubicBezTo>
                    <a:pt x="4930" y="4757"/>
                    <a:pt x="426" y="2371"/>
                    <a:pt x="426" y="2371"/>
                  </a:cubicBezTo>
                  <a:lnTo>
                    <a:pt x="1" y="3557"/>
                  </a:lnTo>
                  <a:cubicBezTo>
                    <a:pt x="1" y="3557"/>
                    <a:pt x="5265" y="6877"/>
                    <a:pt x="16192" y="6877"/>
                  </a:cubicBezTo>
                  <a:cubicBezTo>
                    <a:pt x="17636" y="6877"/>
                    <a:pt x="19179" y="6819"/>
                    <a:pt x="20822" y="6688"/>
                  </a:cubicBezTo>
                  <a:cubicBezTo>
                    <a:pt x="34895" y="5593"/>
                    <a:pt x="42919" y="1551"/>
                    <a:pt x="42919" y="1551"/>
                  </a:cubicBezTo>
                  <a:lnTo>
                    <a:pt x="42311"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7595229" y="2153110"/>
              <a:ext cx="355891" cy="199013"/>
            </a:xfrm>
            <a:custGeom>
              <a:rect b="b" l="l" r="r" t="t"/>
              <a:pathLst>
                <a:path extrusionOk="0" h="6567" w="11733">
                  <a:moveTo>
                    <a:pt x="395" y="1"/>
                  </a:moveTo>
                  <a:lnTo>
                    <a:pt x="0" y="852"/>
                  </a:lnTo>
                  <a:cubicBezTo>
                    <a:pt x="0" y="852"/>
                    <a:pt x="1003" y="3162"/>
                    <a:pt x="3708" y="4834"/>
                  </a:cubicBezTo>
                  <a:cubicBezTo>
                    <a:pt x="6414" y="6475"/>
                    <a:pt x="10943" y="6566"/>
                    <a:pt x="10943" y="6566"/>
                  </a:cubicBezTo>
                  <a:lnTo>
                    <a:pt x="11733" y="5351"/>
                  </a:lnTo>
                  <a:lnTo>
                    <a:pt x="11733" y="5351"/>
                  </a:lnTo>
                  <a:cubicBezTo>
                    <a:pt x="11733" y="5351"/>
                    <a:pt x="11693" y="5351"/>
                    <a:pt x="11619" y="5351"/>
                  </a:cubicBezTo>
                  <a:cubicBezTo>
                    <a:pt x="10915" y="5351"/>
                    <a:pt x="7104" y="5277"/>
                    <a:pt x="4712" y="3709"/>
                  </a:cubicBezTo>
                  <a:cubicBezTo>
                    <a:pt x="2067" y="2007"/>
                    <a:pt x="395" y="1"/>
                    <a:pt x="395"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7864444" y="2320769"/>
              <a:ext cx="213935" cy="382328"/>
            </a:xfrm>
            <a:custGeom>
              <a:rect b="b" l="l" r="r" t="t"/>
              <a:pathLst>
                <a:path extrusionOk="0" fill="none" h="12616" w="7053">
                  <a:moveTo>
                    <a:pt x="7053" y="12615"/>
                  </a:moveTo>
                  <a:cubicBezTo>
                    <a:pt x="5776" y="11430"/>
                    <a:pt x="396" y="4986"/>
                    <a:pt x="1" y="4499"/>
                  </a:cubicBezTo>
                  <a:cubicBezTo>
                    <a:pt x="1217" y="2311"/>
                    <a:pt x="2858" y="1"/>
                    <a:pt x="285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7442164" y="2162323"/>
              <a:ext cx="531092" cy="759049"/>
            </a:xfrm>
            <a:custGeom>
              <a:rect b="b" l="l" r="r" t="t"/>
              <a:pathLst>
                <a:path extrusionOk="0" fill="none" h="25047" w="17509">
                  <a:moveTo>
                    <a:pt x="5320" y="1"/>
                  </a:moveTo>
                  <a:cubicBezTo>
                    <a:pt x="5320" y="1"/>
                    <a:pt x="3496" y="2949"/>
                    <a:pt x="1794" y="5806"/>
                  </a:cubicBezTo>
                  <a:cubicBezTo>
                    <a:pt x="61" y="8664"/>
                    <a:pt x="1" y="11156"/>
                    <a:pt x="1308" y="13041"/>
                  </a:cubicBezTo>
                  <a:cubicBezTo>
                    <a:pt x="2311" y="14500"/>
                    <a:pt x="12554" y="21612"/>
                    <a:pt x="17508" y="2504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7588768" y="2390779"/>
              <a:ext cx="275692" cy="67277"/>
            </a:xfrm>
            <a:custGeom>
              <a:rect b="b" l="l" r="r" t="t"/>
              <a:pathLst>
                <a:path extrusionOk="0" fill="none" h="2220" w="9089">
                  <a:moveTo>
                    <a:pt x="9089" y="2220"/>
                  </a:moveTo>
                  <a:cubicBezTo>
                    <a:pt x="9089" y="2220"/>
                    <a:pt x="4256" y="1"/>
                    <a:pt x="0" y="170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236946" y="978584"/>
              <a:ext cx="125425" cy="108734"/>
            </a:xfrm>
            <a:custGeom>
              <a:rect b="b" l="l" r="r" t="t"/>
              <a:pathLst>
                <a:path extrusionOk="0" h="3588" w="4135">
                  <a:moveTo>
                    <a:pt x="2341" y="1"/>
                  </a:moveTo>
                  <a:cubicBezTo>
                    <a:pt x="2341" y="1"/>
                    <a:pt x="2250" y="153"/>
                    <a:pt x="1612" y="456"/>
                  </a:cubicBezTo>
                  <a:cubicBezTo>
                    <a:pt x="1434" y="541"/>
                    <a:pt x="1243" y="571"/>
                    <a:pt x="1059" y="571"/>
                  </a:cubicBezTo>
                  <a:cubicBezTo>
                    <a:pt x="581" y="571"/>
                    <a:pt x="153" y="365"/>
                    <a:pt x="153" y="365"/>
                  </a:cubicBezTo>
                  <a:lnTo>
                    <a:pt x="153" y="365"/>
                  </a:lnTo>
                  <a:cubicBezTo>
                    <a:pt x="153" y="365"/>
                    <a:pt x="1" y="2554"/>
                    <a:pt x="4134" y="3587"/>
                  </a:cubicBezTo>
                  <a:lnTo>
                    <a:pt x="2341"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8102324" y="95250"/>
              <a:ext cx="956141" cy="945031"/>
            </a:xfrm>
            <a:custGeom>
              <a:rect b="b" l="l" r="r" t="t"/>
              <a:pathLst>
                <a:path extrusionOk="0" h="31184" w="31522">
                  <a:moveTo>
                    <a:pt x="11058" y="0"/>
                  </a:moveTo>
                  <a:cubicBezTo>
                    <a:pt x="10439" y="0"/>
                    <a:pt x="9819" y="74"/>
                    <a:pt x="9211" y="240"/>
                  </a:cubicBezTo>
                  <a:cubicBezTo>
                    <a:pt x="4104" y="1608"/>
                    <a:pt x="3010" y="6775"/>
                    <a:pt x="3253" y="10089"/>
                  </a:cubicBezTo>
                  <a:cubicBezTo>
                    <a:pt x="2068" y="11000"/>
                    <a:pt x="1" y="12733"/>
                    <a:pt x="1" y="16563"/>
                  </a:cubicBezTo>
                  <a:cubicBezTo>
                    <a:pt x="1" y="20362"/>
                    <a:pt x="2341" y="20393"/>
                    <a:pt x="2341" y="20393"/>
                  </a:cubicBezTo>
                  <a:lnTo>
                    <a:pt x="3770" y="19876"/>
                  </a:lnTo>
                  <a:cubicBezTo>
                    <a:pt x="3770" y="19876"/>
                    <a:pt x="4955" y="19967"/>
                    <a:pt x="5594" y="20666"/>
                  </a:cubicBezTo>
                  <a:cubicBezTo>
                    <a:pt x="5350" y="19876"/>
                    <a:pt x="5563" y="17627"/>
                    <a:pt x="5563" y="17627"/>
                  </a:cubicBezTo>
                  <a:cubicBezTo>
                    <a:pt x="5563" y="17627"/>
                    <a:pt x="8962" y="14739"/>
                    <a:pt x="15551" y="14739"/>
                  </a:cubicBezTo>
                  <a:cubicBezTo>
                    <a:pt x="15586" y="14739"/>
                    <a:pt x="15620" y="14739"/>
                    <a:pt x="15655" y="14739"/>
                  </a:cubicBezTo>
                  <a:cubicBezTo>
                    <a:pt x="22342" y="14739"/>
                    <a:pt x="23345" y="15408"/>
                    <a:pt x="23345" y="15408"/>
                  </a:cubicBezTo>
                  <a:lnTo>
                    <a:pt x="23618" y="20058"/>
                  </a:lnTo>
                  <a:lnTo>
                    <a:pt x="23953" y="19846"/>
                  </a:lnTo>
                  <a:cubicBezTo>
                    <a:pt x="23953" y="19846"/>
                    <a:pt x="24302" y="17578"/>
                    <a:pt x="25473" y="17578"/>
                  </a:cubicBezTo>
                  <a:cubicBezTo>
                    <a:pt x="25596" y="17578"/>
                    <a:pt x="25727" y="17602"/>
                    <a:pt x="25868" y="17657"/>
                  </a:cubicBezTo>
                  <a:cubicBezTo>
                    <a:pt x="27357" y="18265"/>
                    <a:pt x="27904" y="19997"/>
                    <a:pt x="28086" y="21183"/>
                  </a:cubicBezTo>
                  <a:cubicBezTo>
                    <a:pt x="28238" y="22368"/>
                    <a:pt x="27752" y="25864"/>
                    <a:pt x="27327" y="26685"/>
                  </a:cubicBezTo>
                  <a:cubicBezTo>
                    <a:pt x="26901" y="27475"/>
                    <a:pt x="25442" y="27536"/>
                    <a:pt x="25442" y="27536"/>
                  </a:cubicBezTo>
                  <a:lnTo>
                    <a:pt x="23892" y="26685"/>
                  </a:lnTo>
                  <a:lnTo>
                    <a:pt x="23892" y="26685"/>
                  </a:lnTo>
                  <a:cubicBezTo>
                    <a:pt x="23953" y="28356"/>
                    <a:pt x="23831" y="29906"/>
                    <a:pt x="23314" y="31183"/>
                  </a:cubicBezTo>
                  <a:cubicBezTo>
                    <a:pt x="27235" y="29967"/>
                    <a:pt x="27448" y="26806"/>
                    <a:pt x="27448" y="26806"/>
                  </a:cubicBezTo>
                  <a:cubicBezTo>
                    <a:pt x="27448" y="26806"/>
                    <a:pt x="31521" y="24800"/>
                    <a:pt x="31156" y="19116"/>
                  </a:cubicBezTo>
                  <a:cubicBezTo>
                    <a:pt x="30822" y="13402"/>
                    <a:pt x="27904" y="12551"/>
                    <a:pt x="27904" y="12551"/>
                  </a:cubicBezTo>
                  <a:cubicBezTo>
                    <a:pt x="27904" y="12551"/>
                    <a:pt x="27509" y="9237"/>
                    <a:pt x="25624" y="6289"/>
                  </a:cubicBezTo>
                  <a:cubicBezTo>
                    <a:pt x="24342" y="4262"/>
                    <a:pt x="22285" y="3938"/>
                    <a:pt x="21102" y="3938"/>
                  </a:cubicBezTo>
                  <a:cubicBezTo>
                    <a:pt x="20546" y="3938"/>
                    <a:pt x="20184" y="4009"/>
                    <a:pt x="20184" y="4009"/>
                  </a:cubicBezTo>
                  <a:cubicBezTo>
                    <a:pt x="20184" y="4009"/>
                    <a:pt x="15632" y="0"/>
                    <a:pt x="11058"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718257" y="1164670"/>
              <a:ext cx="133706" cy="231227"/>
            </a:xfrm>
            <a:custGeom>
              <a:rect b="b" l="l" r="r" t="t"/>
              <a:pathLst>
                <a:path extrusionOk="0" fill="none" h="7630" w="4408">
                  <a:moveTo>
                    <a:pt x="4408" y="7630"/>
                  </a:moveTo>
                  <a:cubicBezTo>
                    <a:pt x="3860" y="7265"/>
                    <a:pt x="1611" y="5654"/>
                    <a:pt x="912" y="3861"/>
                  </a:cubicBezTo>
                  <a:cubicBezTo>
                    <a:pt x="91" y="1855"/>
                    <a:pt x="0" y="0"/>
                    <a:pt x="0"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851939" y="1366426"/>
              <a:ext cx="234228" cy="57125"/>
            </a:xfrm>
            <a:custGeom>
              <a:rect b="b" l="l" r="r" t="t"/>
              <a:pathLst>
                <a:path extrusionOk="0" fill="none" h="1885" w="7722">
                  <a:moveTo>
                    <a:pt x="7721" y="1885"/>
                  </a:moveTo>
                  <a:lnTo>
                    <a:pt x="730" y="0"/>
                  </a:lnTo>
                  <a:lnTo>
                    <a:pt x="92" y="1034"/>
                  </a:lnTo>
                  <a:cubicBezTo>
                    <a:pt x="92" y="1034"/>
                    <a:pt x="61" y="1003"/>
                    <a:pt x="1" y="9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7579547" y="1359031"/>
              <a:ext cx="803993" cy="980124"/>
            </a:xfrm>
            <a:custGeom>
              <a:rect b="b" l="l" r="r" t="t"/>
              <a:pathLst>
                <a:path extrusionOk="0" fill="none" h="32342" w="26506">
                  <a:moveTo>
                    <a:pt x="26506" y="1338"/>
                  </a:moveTo>
                  <a:lnTo>
                    <a:pt x="26445" y="1430"/>
                  </a:lnTo>
                  <a:lnTo>
                    <a:pt x="25259" y="1"/>
                  </a:lnTo>
                  <a:lnTo>
                    <a:pt x="22250" y="1399"/>
                  </a:lnTo>
                  <a:lnTo>
                    <a:pt x="22250" y="2311"/>
                  </a:lnTo>
                  <a:cubicBezTo>
                    <a:pt x="22250" y="2311"/>
                    <a:pt x="17144" y="3496"/>
                    <a:pt x="14590" y="5320"/>
                  </a:cubicBezTo>
                  <a:cubicBezTo>
                    <a:pt x="12068" y="7174"/>
                    <a:pt x="10487" y="9150"/>
                    <a:pt x="10487" y="9150"/>
                  </a:cubicBezTo>
                  <a:lnTo>
                    <a:pt x="0" y="24865"/>
                  </a:lnTo>
                  <a:cubicBezTo>
                    <a:pt x="0" y="24865"/>
                    <a:pt x="3526" y="32342"/>
                    <a:pt x="15259" y="31734"/>
                  </a:cubicBezTo>
                  <a:cubicBezTo>
                    <a:pt x="14134" y="30427"/>
                    <a:pt x="12554" y="26840"/>
                    <a:pt x="13587" y="23740"/>
                  </a:cubicBezTo>
                  <a:cubicBezTo>
                    <a:pt x="14651" y="20609"/>
                    <a:pt x="16110" y="18481"/>
                    <a:pt x="15776" y="158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383551" y="1158215"/>
              <a:ext cx="71008" cy="241379"/>
            </a:xfrm>
            <a:custGeom>
              <a:rect b="b" l="l" r="r" t="t"/>
              <a:pathLst>
                <a:path extrusionOk="0" fill="none" h="7965" w="2341">
                  <a:moveTo>
                    <a:pt x="2219" y="1"/>
                  </a:moveTo>
                  <a:cubicBezTo>
                    <a:pt x="2219" y="1"/>
                    <a:pt x="2341" y="3131"/>
                    <a:pt x="1794" y="4621"/>
                  </a:cubicBezTo>
                  <a:cubicBezTo>
                    <a:pt x="1338" y="5897"/>
                    <a:pt x="244" y="7569"/>
                    <a:pt x="1" y="796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7997216" y="1769906"/>
              <a:ext cx="46136" cy="175951"/>
            </a:xfrm>
            <a:custGeom>
              <a:rect b="b" l="l" r="r" t="t"/>
              <a:pathLst>
                <a:path extrusionOk="0" fill="none" h="5806" w="1521">
                  <a:moveTo>
                    <a:pt x="1" y="0"/>
                  </a:moveTo>
                  <a:cubicBezTo>
                    <a:pt x="1" y="0"/>
                    <a:pt x="1521" y="2918"/>
                    <a:pt x="1490" y="580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8090342" y="2681880"/>
              <a:ext cx="398326" cy="112432"/>
            </a:xfrm>
            <a:custGeom>
              <a:rect b="b" l="l" r="r" t="t"/>
              <a:pathLst>
                <a:path extrusionOk="0" fill="none" h="3710" w="13132">
                  <a:moveTo>
                    <a:pt x="8086" y="2250"/>
                  </a:moveTo>
                  <a:lnTo>
                    <a:pt x="10305" y="2585"/>
                  </a:lnTo>
                  <a:cubicBezTo>
                    <a:pt x="10305" y="2585"/>
                    <a:pt x="11460" y="3405"/>
                    <a:pt x="12037" y="3557"/>
                  </a:cubicBezTo>
                  <a:cubicBezTo>
                    <a:pt x="12645" y="3709"/>
                    <a:pt x="12980" y="3618"/>
                    <a:pt x="13132" y="2828"/>
                  </a:cubicBezTo>
                  <a:cubicBezTo>
                    <a:pt x="12736" y="2554"/>
                    <a:pt x="11733" y="1034"/>
                    <a:pt x="11673" y="1034"/>
                  </a:cubicBezTo>
                  <a:cubicBezTo>
                    <a:pt x="11612" y="1034"/>
                    <a:pt x="8056" y="62"/>
                    <a:pt x="7448" y="31"/>
                  </a:cubicBezTo>
                  <a:cubicBezTo>
                    <a:pt x="6870" y="1"/>
                    <a:pt x="2858" y="1855"/>
                    <a:pt x="2372" y="1886"/>
                  </a:cubicBezTo>
                  <a:cubicBezTo>
                    <a:pt x="1916" y="1886"/>
                    <a:pt x="1703" y="2068"/>
                    <a:pt x="1703" y="2068"/>
                  </a:cubicBezTo>
                  <a:cubicBezTo>
                    <a:pt x="1703" y="2068"/>
                    <a:pt x="973" y="1399"/>
                    <a:pt x="1" y="48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7633026" y="2044428"/>
              <a:ext cx="365143" cy="206347"/>
            </a:xfrm>
            <a:custGeom>
              <a:rect b="b" l="l" r="r" t="t"/>
              <a:pathLst>
                <a:path extrusionOk="0" fill="none" h="6809" w="12038">
                  <a:moveTo>
                    <a:pt x="0" y="0"/>
                  </a:moveTo>
                  <a:cubicBezTo>
                    <a:pt x="0" y="0"/>
                    <a:pt x="3952" y="6809"/>
                    <a:pt x="12037" y="623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8124468" y="2401841"/>
              <a:ext cx="64578" cy="319657"/>
            </a:xfrm>
            <a:custGeom>
              <a:rect b="b" l="l" r="r" t="t"/>
              <a:pathLst>
                <a:path extrusionOk="0" fill="none" h="10548" w="2129">
                  <a:moveTo>
                    <a:pt x="0" y="1"/>
                  </a:moveTo>
                  <a:cubicBezTo>
                    <a:pt x="61" y="2676"/>
                    <a:pt x="1581" y="6809"/>
                    <a:pt x="2128"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060857" y="3023654"/>
              <a:ext cx="1299990" cy="376782"/>
            </a:xfrm>
            <a:custGeom>
              <a:rect b="b" l="l" r="r" t="t"/>
              <a:pathLst>
                <a:path extrusionOk="0" fill="none" h="12433" w="42858">
                  <a:moveTo>
                    <a:pt x="2614" y="1"/>
                  </a:moveTo>
                  <a:cubicBezTo>
                    <a:pt x="2614" y="1"/>
                    <a:pt x="578" y="6141"/>
                    <a:pt x="0" y="8876"/>
                  </a:cubicBezTo>
                  <a:cubicBezTo>
                    <a:pt x="2219" y="11065"/>
                    <a:pt x="10547" y="12433"/>
                    <a:pt x="22462" y="11885"/>
                  </a:cubicBezTo>
                  <a:cubicBezTo>
                    <a:pt x="34347" y="11338"/>
                    <a:pt x="42858" y="7144"/>
                    <a:pt x="42858" y="714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8254479" y="1400491"/>
              <a:ext cx="718243" cy="514033"/>
            </a:xfrm>
            <a:custGeom>
              <a:rect b="b" l="l" r="r" t="t"/>
              <a:pathLst>
                <a:path extrusionOk="0" fill="none" h="16962" w="23679">
                  <a:moveTo>
                    <a:pt x="0" y="913"/>
                  </a:moveTo>
                  <a:cubicBezTo>
                    <a:pt x="0" y="913"/>
                    <a:pt x="9757" y="13588"/>
                    <a:pt x="13921" y="16961"/>
                  </a:cubicBezTo>
                  <a:cubicBezTo>
                    <a:pt x="18025" y="11399"/>
                    <a:pt x="23678" y="1"/>
                    <a:pt x="2367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345754" y="1359031"/>
              <a:ext cx="522781" cy="384146"/>
            </a:xfrm>
            <a:custGeom>
              <a:rect b="b" l="l" r="r" t="t"/>
              <a:pathLst>
                <a:path extrusionOk="0" fill="none" h="12676" w="17235">
                  <a:moveTo>
                    <a:pt x="17235" y="578"/>
                  </a:moveTo>
                  <a:cubicBezTo>
                    <a:pt x="17235" y="578"/>
                    <a:pt x="12706" y="8208"/>
                    <a:pt x="10517" y="12676"/>
                  </a:cubicBezTo>
                  <a:cubicBezTo>
                    <a:pt x="5715" y="6566"/>
                    <a:pt x="0" y="1"/>
                    <a:pt x="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8261850" y="558526"/>
              <a:ext cx="570736" cy="639284"/>
            </a:xfrm>
            <a:custGeom>
              <a:rect b="b" l="l" r="r" t="t"/>
              <a:pathLst>
                <a:path extrusionOk="0" fill="none" h="21095" w="18816">
                  <a:moveTo>
                    <a:pt x="304" y="2158"/>
                  </a:moveTo>
                  <a:cubicBezTo>
                    <a:pt x="304" y="2158"/>
                    <a:pt x="0" y="7356"/>
                    <a:pt x="1216" y="12645"/>
                  </a:cubicBezTo>
                  <a:cubicBezTo>
                    <a:pt x="2371" y="17751"/>
                    <a:pt x="5593" y="21095"/>
                    <a:pt x="11216" y="20821"/>
                  </a:cubicBezTo>
                  <a:cubicBezTo>
                    <a:pt x="16809" y="20548"/>
                    <a:pt x="18481" y="16687"/>
                    <a:pt x="18633" y="11885"/>
                  </a:cubicBezTo>
                  <a:cubicBezTo>
                    <a:pt x="18815" y="7082"/>
                    <a:pt x="18025" y="0"/>
                    <a:pt x="1802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8827034" y="584318"/>
              <a:ext cx="140166" cy="385964"/>
            </a:xfrm>
            <a:custGeom>
              <a:rect b="b" l="l" r="r" t="t"/>
              <a:pathLst>
                <a:path extrusionOk="0" fill="none" h="12736" w="4621">
                  <a:moveTo>
                    <a:pt x="1" y="3860"/>
                  </a:moveTo>
                  <a:cubicBezTo>
                    <a:pt x="1" y="3860"/>
                    <a:pt x="1125" y="0"/>
                    <a:pt x="2888" y="1976"/>
                  </a:cubicBezTo>
                  <a:cubicBezTo>
                    <a:pt x="4621" y="3952"/>
                    <a:pt x="4621" y="7265"/>
                    <a:pt x="3648" y="10000"/>
                  </a:cubicBezTo>
                  <a:cubicBezTo>
                    <a:pt x="2645" y="12736"/>
                    <a:pt x="183" y="10669"/>
                    <a:pt x="183" y="106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8132749" y="677361"/>
              <a:ext cx="173381" cy="337143"/>
            </a:xfrm>
            <a:custGeom>
              <a:rect b="b" l="l" r="r" t="t"/>
              <a:pathLst>
                <a:path extrusionOk="0" fill="none" h="11125" w="5716">
                  <a:moveTo>
                    <a:pt x="4256" y="1338"/>
                  </a:moveTo>
                  <a:cubicBezTo>
                    <a:pt x="4256" y="1338"/>
                    <a:pt x="3253" y="0"/>
                    <a:pt x="1703" y="1338"/>
                  </a:cubicBezTo>
                  <a:cubicBezTo>
                    <a:pt x="122" y="2675"/>
                    <a:pt x="1" y="6322"/>
                    <a:pt x="1460" y="8511"/>
                  </a:cubicBezTo>
                  <a:cubicBezTo>
                    <a:pt x="2949" y="10699"/>
                    <a:pt x="5290" y="11125"/>
                    <a:pt x="5715" y="97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8328221" y="812773"/>
              <a:ext cx="497908" cy="185164"/>
            </a:xfrm>
            <a:custGeom>
              <a:rect b="b" l="l" r="r" t="t"/>
              <a:pathLst>
                <a:path extrusionOk="0" fill="none" h="6110" w="16415">
                  <a:moveTo>
                    <a:pt x="1" y="6110"/>
                  </a:moveTo>
                  <a:cubicBezTo>
                    <a:pt x="1" y="6110"/>
                    <a:pt x="1156" y="1429"/>
                    <a:pt x="7721" y="730"/>
                  </a:cubicBezTo>
                  <a:cubicBezTo>
                    <a:pt x="14256" y="0"/>
                    <a:pt x="16414" y="3739"/>
                    <a:pt x="16414" y="373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8249869" y="534553"/>
              <a:ext cx="600220" cy="119796"/>
            </a:xfrm>
            <a:custGeom>
              <a:rect b="b" l="l" r="r" t="t"/>
              <a:pathLst>
                <a:path extrusionOk="0" fill="none" h="3953" w="19788">
                  <a:moveTo>
                    <a:pt x="0" y="3952"/>
                  </a:moveTo>
                  <a:cubicBezTo>
                    <a:pt x="0" y="3952"/>
                    <a:pt x="2310" y="700"/>
                    <a:pt x="9544" y="366"/>
                  </a:cubicBezTo>
                  <a:cubicBezTo>
                    <a:pt x="16748" y="1"/>
                    <a:pt x="19788" y="1338"/>
                    <a:pt x="19788" y="13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213892" y="471908"/>
              <a:ext cx="664797" cy="214681"/>
            </a:xfrm>
            <a:custGeom>
              <a:rect b="b" l="l" r="r" t="t"/>
              <a:pathLst>
                <a:path extrusionOk="0" fill="none" h="7084" w="21917">
                  <a:moveTo>
                    <a:pt x="335" y="7083"/>
                  </a:moveTo>
                  <a:cubicBezTo>
                    <a:pt x="183" y="6627"/>
                    <a:pt x="1" y="5807"/>
                    <a:pt x="457" y="4925"/>
                  </a:cubicBezTo>
                  <a:cubicBezTo>
                    <a:pt x="1125" y="3648"/>
                    <a:pt x="5016" y="548"/>
                    <a:pt x="10913" y="275"/>
                  </a:cubicBezTo>
                  <a:cubicBezTo>
                    <a:pt x="16779" y="1"/>
                    <a:pt x="21035" y="1430"/>
                    <a:pt x="21490" y="2250"/>
                  </a:cubicBezTo>
                  <a:cubicBezTo>
                    <a:pt x="21916" y="3041"/>
                    <a:pt x="21399" y="5168"/>
                    <a:pt x="21399" y="516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291335" y="2731644"/>
              <a:ext cx="204714" cy="151101"/>
            </a:xfrm>
            <a:custGeom>
              <a:rect b="b" l="l" r="r" t="t"/>
              <a:pathLst>
                <a:path extrusionOk="0" fill="none" h="4986" w="6749">
                  <a:moveTo>
                    <a:pt x="1" y="2888"/>
                  </a:moveTo>
                  <a:lnTo>
                    <a:pt x="4135" y="3313"/>
                  </a:lnTo>
                  <a:cubicBezTo>
                    <a:pt x="4135" y="3313"/>
                    <a:pt x="5624" y="4894"/>
                    <a:pt x="5928" y="4924"/>
                  </a:cubicBezTo>
                  <a:cubicBezTo>
                    <a:pt x="6202" y="4985"/>
                    <a:pt x="6536" y="4985"/>
                    <a:pt x="6749" y="4317"/>
                  </a:cubicBezTo>
                  <a:cubicBezTo>
                    <a:pt x="6506" y="3891"/>
                    <a:pt x="5807" y="2918"/>
                    <a:pt x="5807" y="2918"/>
                  </a:cubicBezTo>
                  <a:cubicBezTo>
                    <a:pt x="5807" y="2918"/>
                    <a:pt x="4712" y="1520"/>
                    <a:pt x="4226" y="1216"/>
                  </a:cubicBezTo>
                  <a:cubicBezTo>
                    <a:pt x="3709" y="882"/>
                    <a:pt x="366" y="547"/>
                    <a:pt x="366" y="547"/>
                  </a:cubicBezTo>
                  <a:lnTo>
                    <a:pt x="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064527" y="2738100"/>
              <a:ext cx="81170" cy="119765"/>
            </a:xfrm>
            <a:custGeom>
              <a:rect b="b" l="l" r="r" t="t"/>
              <a:pathLst>
                <a:path extrusionOk="0" fill="none" h="3952" w="2676">
                  <a:moveTo>
                    <a:pt x="2675" y="0"/>
                  </a:moveTo>
                  <a:cubicBezTo>
                    <a:pt x="2675" y="0"/>
                    <a:pt x="700" y="1398"/>
                    <a:pt x="1" y="39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7974162" y="2800745"/>
              <a:ext cx="520961" cy="223863"/>
            </a:xfrm>
            <a:custGeom>
              <a:rect b="b" l="l" r="r" t="t"/>
              <a:pathLst>
                <a:path extrusionOk="0" fill="none" h="7387" w="17175">
                  <a:moveTo>
                    <a:pt x="1" y="4772"/>
                  </a:moveTo>
                  <a:cubicBezTo>
                    <a:pt x="1551" y="5836"/>
                    <a:pt x="2524" y="6505"/>
                    <a:pt x="2524" y="6505"/>
                  </a:cubicBezTo>
                  <a:cubicBezTo>
                    <a:pt x="2524" y="6505"/>
                    <a:pt x="4743" y="7386"/>
                    <a:pt x="6019" y="7204"/>
                  </a:cubicBezTo>
                  <a:cubicBezTo>
                    <a:pt x="7296" y="7021"/>
                    <a:pt x="10487" y="5654"/>
                    <a:pt x="10487" y="5654"/>
                  </a:cubicBezTo>
                  <a:lnTo>
                    <a:pt x="13405" y="5350"/>
                  </a:lnTo>
                  <a:cubicBezTo>
                    <a:pt x="13405" y="5350"/>
                    <a:pt x="15077" y="6261"/>
                    <a:pt x="15624" y="6596"/>
                  </a:cubicBezTo>
                  <a:cubicBezTo>
                    <a:pt x="16171" y="6930"/>
                    <a:pt x="16749" y="6018"/>
                    <a:pt x="16323" y="5532"/>
                  </a:cubicBezTo>
                  <a:cubicBezTo>
                    <a:pt x="15928" y="5046"/>
                    <a:pt x="13922" y="3556"/>
                    <a:pt x="13922" y="3556"/>
                  </a:cubicBezTo>
                  <a:lnTo>
                    <a:pt x="10943" y="3344"/>
                  </a:lnTo>
                  <a:cubicBezTo>
                    <a:pt x="10305" y="3100"/>
                    <a:pt x="10731" y="2857"/>
                    <a:pt x="10731" y="2857"/>
                  </a:cubicBezTo>
                  <a:lnTo>
                    <a:pt x="13709" y="2979"/>
                  </a:lnTo>
                  <a:cubicBezTo>
                    <a:pt x="13709" y="2979"/>
                    <a:pt x="15047" y="4225"/>
                    <a:pt x="15746" y="4468"/>
                  </a:cubicBezTo>
                  <a:cubicBezTo>
                    <a:pt x="16415" y="4711"/>
                    <a:pt x="17114" y="4651"/>
                    <a:pt x="17174" y="3739"/>
                  </a:cubicBezTo>
                  <a:cubicBezTo>
                    <a:pt x="16354" y="3313"/>
                    <a:pt x="14408" y="1064"/>
                    <a:pt x="14408" y="1064"/>
                  </a:cubicBezTo>
                  <a:lnTo>
                    <a:pt x="13132" y="851"/>
                  </a:lnTo>
                  <a:lnTo>
                    <a:pt x="10305" y="608"/>
                  </a:lnTo>
                  <a:lnTo>
                    <a:pt x="1003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056246" y="3310149"/>
              <a:ext cx="201013" cy="1995221"/>
            </a:xfrm>
            <a:custGeom>
              <a:rect b="b" l="l" r="r" t="t"/>
              <a:pathLst>
                <a:path extrusionOk="0" fill="none" h="65838" w="6627">
                  <a:moveTo>
                    <a:pt x="821" y="1"/>
                  </a:moveTo>
                  <a:cubicBezTo>
                    <a:pt x="821" y="1"/>
                    <a:pt x="0" y="4499"/>
                    <a:pt x="547" y="12554"/>
                  </a:cubicBezTo>
                  <a:cubicBezTo>
                    <a:pt x="1094" y="20639"/>
                    <a:pt x="5927" y="39637"/>
                    <a:pt x="5927" y="39637"/>
                  </a:cubicBezTo>
                  <a:lnTo>
                    <a:pt x="6383" y="42615"/>
                  </a:lnTo>
                  <a:cubicBezTo>
                    <a:pt x="6383" y="42615"/>
                    <a:pt x="3678" y="53375"/>
                    <a:pt x="6626" y="658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706275" y="3715477"/>
              <a:ext cx="182571" cy="35033"/>
            </a:xfrm>
            <a:custGeom>
              <a:rect b="b" l="l" r="r" t="t"/>
              <a:pathLst>
                <a:path extrusionOk="0" fill="none" h="1156" w="6019">
                  <a:moveTo>
                    <a:pt x="6018" y="1"/>
                  </a:moveTo>
                  <a:cubicBezTo>
                    <a:pt x="6018" y="1"/>
                    <a:pt x="3131" y="305"/>
                    <a:pt x="0" y="115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671208" y="3738511"/>
              <a:ext cx="106073" cy="1539252"/>
            </a:xfrm>
            <a:custGeom>
              <a:rect b="b" l="l" r="r" t="t"/>
              <a:pathLst>
                <a:path extrusionOk="0" fill="none" h="50792" w="3497">
                  <a:moveTo>
                    <a:pt x="3496" y="1"/>
                  </a:moveTo>
                  <a:cubicBezTo>
                    <a:pt x="3496" y="1"/>
                    <a:pt x="2858" y="14560"/>
                    <a:pt x="2220" y="20396"/>
                  </a:cubicBezTo>
                  <a:cubicBezTo>
                    <a:pt x="1612" y="26232"/>
                    <a:pt x="974" y="26931"/>
                    <a:pt x="974" y="26931"/>
                  </a:cubicBezTo>
                  <a:cubicBezTo>
                    <a:pt x="974" y="26931"/>
                    <a:pt x="1156" y="28998"/>
                    <a:pt x="882" y="30184"/>
                  </a:cubicBezTo>
                  <a:cubicBezTo>
                    <a:pt x="1065" y="35472"/>
                    <a:pt x="1" y="50792"/>
                    <a:pt x="1"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788328" y="3738511"/>
              <a:ext cx="106042" cy="1539252"/>
            </a:xfrm>
            <a:custGeom>
              <a:rect b="b" l="l" r="r" t="t"/>
              <a:pathLst>
                <a:path extrusionOk="0" fill="none" h="50792" w="3496">
                  <a:moveTo>
                    <a:pt x="0" y="1"/>
                  </a:moveTo>
                  <a:cubicBezTo>
                    <a:pt x="0" y="1"/>
                    <a:pt x="608" y="14560"/>
                    <a:pt x="1246" y="20396"/>
                  </a:cubicBezTo>
                  <a:cubicBezTo>
                    <a:pt x="1885" y="26232"/>
                    <a:pt x="2493" y="26931"/>
                    <a:pt x="2493" y="26931"/>
                  </a:cubicBezTo>
                  <a:cubicBezTo>
                    <a:pt x="2493" y="26931"/>
                    <a:pt x="2310" y="28998"/>
                    <a:pt x="2584" y="30184"/>
                  </a:cubicBezTo>
                  <a:cubicBezTo>
                    <a:pt x="2401" y="35472"/>
                    <a:pt x="3496" y="50792"/>
                    <a:pt x="3496"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082971" y="3347911"/>
              <a:ext cx="191792" cy="1928913"/>
            </a:xfrm>
            <a:custGeom>
              <a:rect b="b" l="l" r="r" t="t"/>
              <a:pathLst>
                <a:path extrusionOk="0" fill="none" h="63650" w="6323">
                  <a:moveTo>
                    <a:pt x="3314" y="1"/>
                  </a:moveTo>
                  <a:cubicBezTo>
                    <a:pt x="3314" y="1"/>
                    <a:pt x="1885" y="7965"/>
                    <a:pt x="1" y="10670"/>
                  </a:cubicBezTo>
                  <a:cubicBezTo>
                    <a:pt x="1824" y="18725"/>
                    <a:pt x="5776" y="37175"/>
                    <a:pt x="5776" y="37175"/>
                  </a:cubicBezTo>
                  <a:lnTo>
                    <a:pt x="6323" y="41339"/>
                  </a:lnTo>
                  <a:cubicBezTo>
                    <a:pt x="6323" y="41339"/>
                    <a:pt x="4925" y="47844"/>
                    <a:pt x="5107" y="52707"/>
                  </a:cubicBezTo>
                  <a:cubicBezTo>
                    <a:pt x="5320" y="57540"/>
                    <a:pt x="6201" y="63649"/>
                    <a:pt x="6201" y="6364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744071" y="3484264"/>
              <a:ext cx="93151" cy="248743"/>
            </a:xfrm>
            <a:custGeom>
              <a:rect b="b" l="l" r="r" t="t"/>
              <a:pathLst>
                <a:path extrusionOk="0" fill="none" h="8208" w="3071">
                  <a:moveTo>
                    <a:pt x="0" y="365"/>
                  </a:moveTo>
                  <a:lnTo>
                    <a:pt x="2918" y="1"/>
                  </a:lnTo>
                  <a:lnTo>
                    <a:pt x="2888" y="3496"/>
                  </a:lnTo>
                  <a:lnTo>
                    <a:pt x="3070" y="7660"/>
                  </a:lnTo>
                  <a:lnTo>
                    <a:pt x="91" y="8207"/>
                  </a:lnTo>
                  <a:lnTo>
                    <a:pt x="426" y="3861"/>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098653" y="3356216"/>
              <a:ext cx="133706" cy="371236"/>
            </a:xfrm>
            <a:custGeom>
              <a:rect b="b" l="l" r="r" t="t"/>
              <a:pathLst>
                <a:path extrusionOk="0" fill="none" h="12250" w="4408">
                  <a:moveTo>
                    <a:pt x="4408" y="1"/>
                  </a:moveTo>
                  <a:cubicBezTo>
                    <a:pt x="4408" y="1"/>
                    <a:pt x="3709" y="8390"/>
                    <a:pt x="0" y="122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8535676" y="2301433"/>
              <a:ext cx="210265" cy="67277"/>
            </a:xfrm>
            <a:custGeom>
              <a:rect b="b" l="l" r="r" t="t"/>
              <a:pathLst>
                <a:path extrusionOk="0" fill="none" h="2220" w="6932">
                  <a:moveTo>
                    <a:pt x="1" y="2219"/>
                  </a:moveTo>
                  <a:cubicBezTo>
                    <a:pt x="1" y="2219"/>
                    <a:pt x="3436" y="1"/>
                    <a:pt x="6931" y="82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8589155" y="2329983"/>
              <a:ext cx="173381" cy="38730"/>
            </a:xfrm>
            <a:custGeom>
              <a:rect b="b" l="l" r="r" t="t"/>
              <a:pathLst>
                <a:path extrusionOk="0" fill="none" h="1278" w="5716">
                  <a:moveTo>
                    <a:pt x="1" y="335"/>
                  </a:moveTo>
                  <a:cubicBezTo>
                    <a:pt x="1" y="335"/>
                    <a:pt x="3557" y="1"/>
                    <a:pt x="5715" y="12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8080210" y="3135124"/>
              <a:ext cx="1274208" cy="199922"/>
            </a:xfrm>
            <a:custGeom>
              <a:rect b="b" l="l" r="r" t="t"/>
              <a:pathLst>
                <a:path extrusionOk="0" fill="none" h="6597" w="42008">
                  <a:moveTo>
                    <a:pt x="0" y="2858"/>
                  </a:moveTo>
                  <a:cubicBezTo>
                    <a:pt x="0" y="2858"/>
                    <a:pt x="9423" y="6596"/>
                    <a:pt x="24347" y="4833"/>
                  </a:cubicBezTo>
                  <a:cubicBezTo>
                    <a:pt x="39241" y="3071"/>
                    <a:pt x="42007" y="1"/>
                    <a:pt x="42007"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8253539" y="704061"/>
              <a:ext cx="113444" cy="220196"/>
            </a:xfrm>
            <a:custGeom>
              <a:rect b="b" l="l" r="r" t="t"/>
              <a:pathLst>
                <a:path extrusionOk="0" fill="none" h="7266" w="3740">
                  <a:moveTo>
                    <a:pt x="1" y="1"/>
                  </a:moveTo>
                  <a:cubicBezTo>
                    <a:pt x="1" y="1"/>
                    <a:pt x="2007" y="2463"/>
                    <a:pt x="3739" y="72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8761574" y="653388"/>
              <a:ext cx="72889" cy="217438"/>
            </a:xfrm>
            <a:custGeom>
              <a:rect b="b" l="l" r="r" t="t"/>
              <a:pathLst>
                <a:path extrusionOk="0" fill="none" h="7175" w="2403">
                  <a:moveTo>
                    <a:pt x="2402" y="1"/>
                  </a:moveTo>
                  <a:cubicBezTo>
                    <a:pt x="2402" y="1"/>
                    <a:pt x="669" y="2980"/>
                    <a:pt x="1" y="717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8662017" y="657085"/>
              <a:ext cx="42435" cy="82005"/>
            </a:xfrm>
            <a:custGeom>
              <a:rect b="b" l="l" r="r" t="t"/>
              <a:pathLst>
                <a:path extrusionOk="0" h="2706" w="1399">
                  <a:moveTo>
                    <a:pt x="699" y="0"/>
                  </a:moveTo>
                  <a:cubicBezTo>
                    <a:pt x="334" y="0"/>
                    <a:pt x="0" y="608"/>
                    <a:pt x="0" y="1338"/>
                  </a:cubicBezTo>
                  <a:cubicBezTo>
                    <a:pt x="0" y="2098"/>
                    <a:pt x="334" y="2706"/>
                    <a:pt x="699" y="2706"/>
                  </a:cubicBezTo>
                  <a:cubicBezTo>
                    <a:pt x="1094" y="2706"/>
                    <a:pt x="1398" y="2098"/>
                    <a:pt x="1398" y="1338"/>
                  </a:cubicBezTo>
                  <a:cubicBezTo>
                    <a:pt x="1398" y="608"/>
                    <a:pt x="1094" y="0"/>
                    <a:pt x="69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419497" y="673663"/>
              <a:ext cx="42465" cy="82005"/>
            </a:xfrm>
            <a:custGeom>
              <a:rect b="b" l="l" r="r" t="t"/>
              <a:pathLst>
                <a:path extrusionOk="0" h="2706" w="1400">
                  <a:moveTo>
                    <a:pt x="700" y="1"/>
                  </a:moveTo>
                  <a:cubicBezTo>
                    <a:pt x="305" y="1"/>
                    <a:pt x="1" y="609"/>
                    <a:pt x="1" y="1338"/>
                  </a:cubicBezTo>
                  <a:cubicBezTo>
                    <a:pt x="1" y="2098"/>
                    <a:pt x="305" y="2706"/>
                    <a:pt x="700" y="2706"/>
                  </a:cubicBezTo>
                  <a:cubicBezTo>
                    <a:pt x="1065" y="2706"/>
                    <a:pt x="1399" y="2098"/>
                    <a:pt x="1399" y="1338"/>
                  </a:cubicBezTo>
                  <a:cubicBezTo>
                    <a:pt x="1399" y="578"/>
                    <a:pt x="1065" y="1"/>
                    <a:pt x="700"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8575323" y="621171"/>
              <a:ext cx="59967" cy="216499"/>
            </a:xfrm>
            <a:custGeom>
              <a:rect b="b" l="l" r="r" t="t"/>
              <a:pathLst>
                <a:path extrusionOk="0" fill="none" h="7144" w="1977">
                  <a:moveTo>
                    <a:pt x="1977" y="0"/>
                  </a:moveTo>
                  <a:cubicBezTo>
                    <a:pt x="1338" y="213"/>
                    <a:pt x="791" y="669"/>
                    <a:pt x="457" y="1277"/>
                  </a:cubicBezTo>
                  <a:cubicBezTo>
                    <a:pt x="122" y="1854"/>
                    <a:pt x="1" y="2553"/>
                    <a:pt x="153" y="3222"/>
                  </a:cubicBezTo>
                  <a:cubicBezTo>
                    <a:pt x="487" y="4620"/>
                    <a:pt x="1855" y="5714"/>
                    <a:pt x="1825" y="7143"/>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661077" y="615625"/>
              <a:ext cx="60877" cy="10182"/>
            </a:xfrm>
            <a:custGeom>
              <a:rect b="b" l="l" r="r" t="t"/>
              <a:pathLst>
                <a:path extrusionOk="0" fill="none" h="336" w="2007">
                  <a:moveTo>
                    <a:pt x="1" y="153"/>
                  </a:moveTo>
                  <a:cubicBezTo>
                    <a:pt x="669" y="1"/>
                    <a:pt x="1368" y="92"/>
                    <a:pt x="2007" y="335"/>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404754" y="617474"/>
              <a:ext cx="97762" cy="30426"/>
            </a:xfrm>
            <a:custGeom>
              <a:rect b="b" l="l" r="r" t="t"/>
              <a:pathLst>
                <a:path extrusionOk="0" fill="none" h="1004" w="3223">
                  <a:moveTo>
                    <a:pt x="3223" y="487"/>
                  </a:moveTo>
                  <a:cubicBezTo>
                    <a:pt x="2189" y="0"/>
                    <a:pt x="852" y="213"/>
                    <a:pt x="1" y="1004"/>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971402" y="2695700"/>
              <a:ext cx="122665" cy="246895"/>
            </a:xfrm>
            <a:custGeom>
              <a:rect b="b" l="l" r="r" t="t"/>
              <a:pathLst>
                <a:path extrusionOk="0" fill="none" h="8147" w="4044">
                  <a:moveTo>
                    <a:pt x="122" y="8147"/>
                  </a:moveTo>
                  <a:cubicBezTo>
                    <a:pt x="31" y="7752"/>
                    <a:pt x="1" y="7326"/>
                    <a:pt x="1" y="6931"/>
                  </a:cubicBezTo>
                  <a:cubicBezTo>
                    <a:pt x="61" y="5351"/>
                    <a:pt x="548" y="3800"/>
                    <a:pt x="1429" y="2493"/>
                  </a:cubicBezTo>
                  <a:cubicBezTo>
                    <a:pt x="2098" y="1490"/>
                    <a:pt x="3010" y="639"/>
                    <a:pt x="4043" y="1"/>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7972342" y="2107983"/>
              <a:ext cx="161369" cy="300323"/>
            </a:xfrm>
            <a:custGeom>
              <a:rect b="b" l="l" r="r" t="t"/>
              <a:pathLst>
                <a:path extrusionOk="0" fill="none" h="9910" w="5320">
                  <a:moveTo>
                    <a:pt x="365" y="1"/>
                  </a:moveTo>
                  <a:cubicBezTo>
                    <a:pt x="0" y="3952"/>
                    <a:pt x="2097" y="7569"/>
                    <a:pt x="5319" y="99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618670" y="235178"/>
              <a:ext cx="86690" cy="117008"/>
            </a:xfrm>
            <a:custGeom>
              <a:rect b="b" l="l" r="r" t="t"/>
              <a:pathLst>
                <a:path extrusionOk="0" fill="none" h="3861" w="2858">
                  <a:moveTo>
                    <a:pt x="2858" y="0"/>
                  </a:moveTo>
                  <a:cubicBezTo>
                    <a:pt x="1520" y="912"/>
                    <a:pt x="487" y="2310"/>
                    <a:pt x="0" y="386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8614059" y="290459"/>
              <a:ext cx="104222" cy="109643"/>
            </a:xfrm>
            <a:custGeom>
              <a:rect b="b" l="l" r="r" t="t"/>
              <a:pathLst>
                <a:path extrusionOk="0" fill="none" h="3618" w="3436">
                  <a:moveTo>
                    <a:pt x="244" y="3617"/>
                  </a:moveTo>
                  <a:cubicBezTo>
                    <a:pt x="0" y="3192"/>
                    <a:pt x="244" y="2644"/>
                    <a:pt x="517" y="2249"/>
                  </a:cubicBezTo>
                  <a:cubicBezTo>
                    <a:pt x="1247" y="1246"/>
                    <a:pt x="2280" y="456"/>
                    <a:pt x="343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233276" y="402838"/>
              <a:ext cx="133706" cy="31335"/>
            </a:xfrm>
            <a:custGeom>
              <a:rect b="b" l="l" r="r" t="t"/>
              <a:pathLst>
                <a:path extrusionOk="0" fill="none" h="1034" w="4408">
                  <a:moveTo>
                    <a:pt x="0" y="0"/>
                  </a:moveTo>
                  <a:cubicBezTo>
                    <a:pt x="1520" y="92"/>
                    <a:pt x="3009" y="456"/>
                    <a:pt x="4407"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354036" y="403747"/>
              <a:ext cx="56267" cy="22153"/>
            </a:xfrm>
            <a:custGeom>
              <a:rect b="b" l="l" r="r" t="t"/>
              <a:pathLst>
                <a:path extrusionOk="0" fill="none" h="731" w="1855">
                  <a:moveTo>
                    <a:pt x="1855" y="730"/>
                  </a:moveTo>
                  <a:cubicBezTo>
                    <a:pt x="1247" y="487"/>
                    <a:pt x="609" y="244"/>
                    <a:pt x="1"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903567" y="501397"/>
              <a:ext cx="27694" cy="25820"/>
            </a:xfrm>
            <a:custGeom>
              <a:rect b="b" l="l" r="r" t="t"/>
              <a:pathLst>
                <a:path extrusionOk="0" fill="none" h="852" w="913">
                  <a:moveTo>
                    <a:pt x="913" y="1"/>
                  </a:moveTo>
                  <a:cubicBezTo>
                    <a:pt x="609" y="305"/>
                    <a:pt x="305" y="578"/>
                    <a:pt x="1" y="8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36120" y="914090"/>
              <a:ext cx="256340" cy="88460"/>
            </a:xfrm>
            <a:custGeom>
              <a:rect b="b" l="l" r="r" t="t"/>
              <a:pathLst>
                <a:path extrusionOk="0" fill="none" h="2919" w="8451">
                  <a:moveTo>
                    <a:pt x="0" y="2919"/>
                  </a:moveTo>
                  <a:cubicBezTo>
                    <a:pt x="2249" y="882"/>
                    <a:pt x="5502" y="1"/>
                    <a:pt x="8450" y="6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449952" y="1030167"/>
              <a:ext cx="279362" cy="38730"/>
            </a:xfrm>
            <a:custGeom>
              <a:rect b="b" l="l" r="r" t="t"/>
              <a:pathLst>
                <a:path extrusionOk="0" fill="none" h="1278" w="9210">
                  <a:moveTo>
                    <a:pt x="0" y="1034"/>
                  </a:moveTo>
                  <a:cubicBezTo>
                    <a:pt x="3100" y="1277"/>
                    <a:pt x="6231" y="913"/>
                    <a:pt x="921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846418" y="677361"/>
              <a:ext cx="80229" cy="215559"/>
            </a:xfrm>
            <a:custGeom>
              <a:rect b="b" l="l" r="r" t="t"/>
              <a:pathLst>
                <a:path extrusionOk="0" fill="none" h="7113" w="2645">
                  <a:moveTo>
                    <a:pt x="1733" y="0"/>
                  </a:moveTo>
                  <a:cubicBezTo>
                    <a:pt x="1186" y="122"/>
                    <a:pt x="730" y="547"/>
                    <a:pt x="578" y="1064"/>
                  </a:cubicBezTo>
                  <a:cubicBezTo>
                    <a:pt x="395" y="1611"/>
                    <a:pt x="517" y="2219"/>
                    <a:pt x="882" y="2645"/>
                  </a:cubicBezTo>
                  <a:cubicBezTo>
                    <a:pt x="1064" y="2857"/>
                    <a:pt x="1307" y="3040"/>
                    <a:pt x="1398" y="3313"/>
                  </a:cubicBezTo>
                  <a:cubicBezTo>
                    <a:pt x="1490" y="3648"/>
                    <a:pt x="1307" y="3982"/>
                    <a:pt x="1064" y="4225"/>
                  </a:cubicBezTo>
                  <a:cubicBezTo>
                    <a:pt x="821" y="4468"/>
                    <a:pt x="517" y="4651"/>
                    <a:pt x="335" y="4924"/>
                  </a:cubicBezTo>
                  <a:cubicBezTo>
                    <a:pt x="0" y="5380"/>
                    <a:pt x="0" y="6079"/>
                    <a:pt x="365" y="6505"/>
                  </a:cubicBezTo>
                  <a:cubicBezTo>
                    <a:pt x="699" y="6930"/>
                    <a:pt x="1368" y="7113"/>
                    <a:pt x="1885" y="6839"/>
                  </a:cubicBezTo>
                  <a:cubicBezTo>
                    <a:pt x="2401" y="6566"/>
                    <a:pt x="2645" y="5927"/>
                    <a:pt x="2462" y="541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8184408" y="729853"/>
              <a:ext cx="88541" cy="220196"/>
            </a:xfrm>
            <a:custGeom>
              <a:rect b="b" l="l" r="r" t="t"/>
              <a:pathLst>
                <a:path extrusionOk="0" fill="none" h="7266" w="2919">
                  <a:moveTo>
                    <a:pt x="0" y="1642"/>
                  </a:moveTo>
                  <a:cubicBezTo>
                    <a:pt x="122" y="1186"/>
                    <a:pt x="274" y="730"/>
                    <a:pt x="638" y="426"/>
                  </a:cubicBezTo>
                  <a:cubicBezTo>
                    <a:pt x="973" y="122"/>
                    <a:pt x="1520" y="1"/>
                    <a:pt x="1885" y="274"/>
                  </a:cubicBezTo>
                  <a:cubicBezTo>
                    <a:pt x="2219" y="548"/>
                    <a:pt x="2280" y="1065"/>
                    <a:pt x="2128" y="1460"/>
                  </a:cubicBezTo>
                  <a:cubicBezTo>
                    <a:pt x="2006" y="1855"/>
                    <a:pt x="1733" y="2220"/>
                    <a:pt x="1489" y="2584"/>
                  </a:cubicBezTo>
                  <a:cubicBezTo>
                    <a:pt x="1277" y="2949"/>
                    <a:pt x="1094" y="3375"/>
                    <a:pt x="1185" y="3800"/>
                  </a:cubicBezTo>
                  <a:cubicBezTo>
                    <a:pt x="1307" y="4287"/>
                    <a:pt x="1763" y="4621"/>
                    <a:pt x="2128" y="4925"/>
                  </a:cubicBezTo>
                  <a:cubicBezTo>
                    <a:pt x="2462" y="5259"/>
                    <a:pt x="2796" y="5624"/>
                    <a:pt x="2857" y="6110"/>
                  </a:cubicBezTo>
                  <a:cubicBezTo>
                    <a:pt x="2918" y="6566"/>
                    <a:pt x="2675" y="7083"/>
                    <a:pt x="2219" y="7205"/>
                  </a:cubicBezTo>
                  <a:cubicBezTo>
                    <a:pt x="1854" y="7265"/>
                    <a:pt x="1489" y="7053"/>
                    <a:pt x="1277" y="6779"/>
                  </a:cubicBezTo>
                  <a:cubicBezTo>
                    <a:pt x="1064" y="6505"/>
                    <a:pt x="942" y="6171"/>
                    <a:pt x="851" y="58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8659227" y="1738568"/>
              <a:ext cx="12952" cy="123463"/>
            </a:xfrm>
            <a:custGeom>
              <a:rect b="b" l="l" r="r" t="t"/>
              <a:pathLst>
                <a:path extrusionOk="0" fill="none" h="4074" w="427">
                  <a:moveTo>
                    <a:pt x="1" y="1"/>
                  </a:moveTo>
                  <a:lnTo>
                    <a:pt x="426" y="4074"/>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8537526" y="4668003"/>
              <a:ext cx="53507" cy="65428"/>
            </a:xfrm>
            <a:custGeom>
              <a:rect b="b" l="l" r="r" t="t"/>
              <a:pathLst>
                <a:path extrusionOk="0" fill="none" h="2159" w="1764">
                  <a:moveTo>
                    <a:pt x="1764" y="1"/>
                  </a:moveTo>
                  <a:cubicBezTo>
                    <a:pt x="1186" y="730"/>
                    <a:pt x="578" y="1460"/>
                    <a:pt x="1" y="215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8544897" y="4609055"/>
              <a:ext cx="24933" cy="74641"/>
            </a:xfrm>
            <a:custGeom>
              <a:rect b="b" l="l" r="r" t="t"/>
              <a:pathLst>
                <a:path extrusionOk="0" fill="none" h="2463" w="822">
                  <a:moveTo>
                    <a:pt x="821" y="1"/>
                  </a:moveTo>
                  <a:cubicBezTo>
                    <a:pt x="791" y="882"/>
                    <a:pt x="518" y="1763"/>
                    <a:pt x="1" y="246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8967208" y="4611813"/>
              <a:ext cx="56267" cy="91218"/>
            </a:xfrm>
            <a:custGeom>
              <a:rect b="b" l="l" r="r" t="t"/>
              <a:pathLst>
                <a:path extrusionOk="0" fill="none" h="3010" w="1855">
                  <a:moveTo>
                    <a:pt x="0" y="1"/>
                  </a:moveTo>
                  <a:cubicBezTo>
                    <a:pt x="608" y="1004"/>
                    <a:pt x="1216" y="2007"/>
                    <a:pt x="1854" y="301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8995783" y="4712221"/>
              <a:ext cx="45195" cy="52549"/>
            </a:xfrm>
            <a:custGeom>
              <a:rect b="b" l="l" r="r" t="t"/>
              <a:pathLst>
                <a:path extrusionOk="0" fill="none" h="1734" w="1490">
                  <a:moveTo>
                    <a:pt x="0" y="1"/>
                  </a:moveTo>
                  <a:cubicBezTo>
                    <a:pt x="335" y="670"/>
                    <a:pt x="851" y="1277"/>
                    <a:pt x="1490" y="173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8716406" y="3724691"/>
              <a:ext cx="212995" cy="79248"/>
            </a:xfrm>
            <a:custGeom>
              <a:rect b="b" l="l" r="r" t="t"/>
              <a:pathLst>
                <a:path extrusionOk="0" fill="none" h="2615" w="7022">
                  <a:moveTo>
                    <a:pt x="0" y="2615"/>
                  </a:moveTo>
                  <a:cubicBezTo>
                    <a:pt x="304" y="1764"/>
                    <a:pt x="943" y="1034"/>
                    <a:pt x="1763" y="578"/>
                  </a:cubicBezTo>
                  <a:cubicBezTo>
                    <a:pt x="2554" y="153"/>
                    <a:pt x="3496" y="1"/>
                    <a:pt x="4408" y="183"/>
                  </a:cubicBezTo>
                  <a:cubicBezTo>
                    <a:pt x="5380" y="396"/>
                    <a:pt x="6201" y="943"/>
                    <a:pt x="7022" y="149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8248018" y="1812275"/>
              <a:ext cx="30" cy="70974"/>
            </a:xfrm>
            <a:custGeom>
              <a:rect b="b" l="l" r="r" t="t"/>
              <a:pathLst>
                <a:path extrusionOk="0" fill="none" h="2342" w="1">
                  <a:moveTo>
                    <a:pt x="0" y="1"/>
                  </a:moveTo>
                  <a:lnTo>
                    <a:pt x="0" y="234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8292276" y="1807668"/>
              <a:ext cx="7401" cy="75581"/>
            </a:xfrm>
            <a:custGeom>
              <a:rect b="b" l="l" r="r" t="t"/>
              <a:pathLst>
                <a:path extrusionOk="0" fill="none" h="2494" w="244">
                  <a:moveTo>
                    <a:pt x="0" y="1"/>
                  </a:moveTo>
                  <a:lnTo>
                    <a:pt x="244" y="249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8116156" y="1859251"/>
              <a:ext cx="336569" cy="196225"/>
            </a:xfrm>
            <a:custGeom>
              <a:rect b="b" l="l" r="r" t="t"/>
              <a:pathLst>
                <a:path extrusionOk="0" fill="none" h="6475" w="11096">
                  <a:moveTo>
                    <a:pt x="4195" y="1"/>
                  </a:moveTo>
                  <a:lnTo>
                    <a:pt x="274" y="821"/>
                  </a:lnTo>
                  <a:lnTo>
                    <a:pt x="1" y="6475"/>
                  </a:lnTo>
                  <a:lnTo>
                    <a:pt x="11095" y="5958"/>
                  </a:lnTo>
                  <a:lnTo>
                    <a:pt x="10548" y="92"/>
                  </a:lnTo>
                  <a:lnTo>
                    <a:pt x="6050" y="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8720077" y="3714689"/>
              <a:ext cx="126365" cy="306656"/>
            </a:xfrm>
            <a:custGeom>
              <a:rect b="b" l="l" r="r" t="t"/>
              <a:pathLst>
                <a:path extrusionOk="0" h="10119" w="4166">
                  <a:moveTo>
                    <a:pt x="2907" y="1"/>
                  </a:moveTo>
                  <a:cubicBezTo>
                    <a:pt x="1615" y="1"/>
                    <a:pt x="1" y="878"/>
                    <a:pt x="1" y="878"/>
                  </a:cubicBezTo>
                  <a:cubicBezTo>
                    <a:pt x="1" y="878"/>
                    <a:pt x="518" y="1607"/>
                    <a:pt x="183" y="2033"/>
                  </a:cubicBezTo>
                  <a:cubicBezTo>
                    <a:pt x="1582" y="3340"/>
                    <a:pt x="1338" y="10118"/>
                    <a:pt x="1338" y="10118"/>
                  </a:cubicBezTo>
                  <a:lnTo>
                    <a:pt x="2037" y="817"/>
                  </a:lnTo>
                  <a:cubicBezTo>
                    <a:pt x="2037" y="817"/>
                    <a:pt x="2220" y="1486"/>
                    <a:pt x="2706" y="7291"/>
                  </a:cubicBezTo>
                  <a:cubicBezTo>
                    <a:pt x="3010" y="4373"/>
                    <a:pt x="4165" y="513"/>
                    <a:pt x="4165" y="513"/>
                  </a:cubicBezTo>
                  <a:cubicBezTo>
                    <a:pt x="3874" y="136"/>
                    <a:pt x="3415" y="1"/>
                    <a:pt x="2907"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8442550" y="1158215"/>
              <a:ext cx="295075" cy="111492"/>
            </a:xfrm>
            <a:custGeom>
              <a:rect b="b" l="l" r="r" t="t"/>
              <a:pathLst>
                <a:path extrusionOk="0" h="3679" w="9728">
                  <a:moveTo>
                    <a:pt x="9120" y="1"/>
                  </a:moveTo>
                  <a:cubicBezTo>
                    <a:pt x="9120" y="1"/>
                    <a:pt x="8937" y="578"/>
                    <a:pt x="5259" y="1034"/>
                  </a:cubicBezTo>
                  <a:cubicBezTo>
                    <a:pt x="5089" y="1053"/>
                    <a:pt x="4910" y="1061"/>
                    <a:pt x="4726" y="1061"/>
                  </a:cubicBezTo>
                  <a:cubicBezTo>
                    <a:pt x="2781" y="1061"/>
                    <a:pt x="244" y="122"/>
                    <a:pt x="244" y="122"/>
                  </a:cubicBezTo>
                  <a:lnTo>
                    <a:pt x="1" y="3679"/>
                  </a:lnTo>
                  <a:cubicBezTo>
                    <a:pt x="1" y="3679"/>
                    <a:pt x="2584" y="2068"/>
                    <a:pt x="5442" y="1976"/>
                  </a:cubicBezTo>
                  <a:cubicBezTo>
                    <a:pt x="5546" y="1973"/>
                    <a:pt x="5648" y="1972"/>
                    <a:pt x="5749" y="1972"/>
                  </a:cubicBezTo>
                  <a:cubicBezTo>
                    <a:pt x="8429" y="1972"/>
                    <a:pt x="9727" y="3101"/>
                    <a:pt x="9727" y="3101"/>
                  </a:cubicBezTo>
                  <a:lnTo>
                    <a:pt x="9120"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31"/>
          <p:cNvSpPr txBox="1"/>
          <p:nvPr>
            <p:ph idx="1" type="subTitle"/>
          </p:nvPr>
        </p:nvSpPr>
        <p:spPr>
          <a:xfrm>
            <a:off x="123999" y="6969750"/>
            <a:ext cx="37827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Georgia"/>
                <a:ea typeface="Georgia"/>
                <a:cs typeface="Georgia"/>
                <a:sym typeface="Georgia"/>
              </a:rPr>
              <a:t>Team Leader:</a:t>
            </a:r>
            <a:r>
              <a:rPr lang="en">
                <a:latin typeface="Georgia"/>
                <a:ea typeface="Georgia"/>
                <a:cs typeface="Georgia"/>
                <a:sym typeface="Georgia"/>
              </a:rPr>
              <a:t> </a:t>
            </a:r>
            <a:r>
              <a:rPr lang="en">
                <a:latin typeface="Georgia"/>
                <a:ea typeface="Georgia"/>
                <a:cs typeface="Georgia"/>
                <a:sym typeface="Georgia"/>
              </a:rPr>
              <a:t>Rawan Mishal</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Team Members:</a:t>
            </a:r>
            <a:r>
              <a:rPr lang="en">
                <a:latin typeface="Georgia"/>
                <a:ea typeface="Georgia"/>
                <a:cs typeface="Georgia"/>
                <a:sym typeface="Georgia"/>
              </a:rPr>
              <a:t>  Munira Almasaad</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Revised By:</a:t>
            </a:r>
            <a:r>
              <a:rPr lang="en">
                <a:latin typeface="Georgia"/>
                <a:ea typeface="Georgia"/>
                <a:cs typeface="Georgia"/>
                <a:sym typeface="Georgia"/>
              </a:rPr>
              <a:t> Arwa aljohany</a:t>
            </a:r>
            <a:endParaRPr>
              <a:latin typeface="Georgia"/>
              <a:ea typeface="Georgia"/>
              <a:cs typeface="Georgia"/>
              <a:sym typeface="Georgia"/>
            </a:endParaRPr>
          </a:p>
        </p:txBody>
      </p:sp>
      <p:sp>
        <p:nvSpPr>
          <p:cNvPr id="492" name="Google Shape;492;p31"/>
          <p:cNvSpPr txBox="1"/>
          <p:nvPr/>
        </p:nvSpPr>
        <p:spPr>
          <a:xfrm>
            <a:off x="76200" y="77700"/>
            <a:ext cx="156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veat"/>
                <a:ea typeface="Caveat"/>
                <a:cs typeface="Caveat"/>
                <a:sym typeface="Caveat"/>
              </a:rPr>
              <a:t>Surgery Team</a:t>
            </a:r>
            <a:endParaRPr b="1" sz="2200">
              <a:latin typeface="Caveat"/>
              <a:ea typeface="Caveat"/>
              <a:cs typeface="Caveat"/>
              <a:sym typeface="Caveat"/>
            </a:endParaRPr>
          </a:p>
          <a:p>
            <a:pPr indent="0" lvl="0" marL="0" rtl="0" algn="l">
              <a:spcBef>
                <a:spcPts val="0"/>
              </a:spcBef>
              <a:spcAft>
                <a:spcPts val="0"/>
              </a:spcAft>
              <a:buNone/>
            </a:pPr>
            <a:r>
              <a:rPr lang="en" sz="1900">
                <a:latin typeface="Caveat"/>
                <a:ea typeface="Caveat"/>
                <a:cs typeface="Caveat"/>
                <a:sym typeface="Caveat"/>
              </a:rPr>
              <a:t>MED437</a:t>
            </a:r>
            <a:endParaRPr sz="1900">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40"/>
          <p:cNvSpPr txBox="1"/>
          <p:nvPr/>
        </p:nvSpPr>
        <p:spPr>
          <a:xfrm>
            <a:off x="597450" y="405600"/>
            <a:ext cx="5285100" cy="63894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accent6"/>
                </a:solidFill>
                <a:latin typeface="Times New Roman"/>
                <a:ea typeface="Times New Roman"/>
                <a:cs typeface="Times New Roman"/>
                <a:sym typeface="Times New Roman"/>
              </a:rPr>
              <a:t>Assess organ perfusion</a:t>
            </a:r>
            <a:endParaRPr sz="1200">
              <a:solidFill>
                <a:schemeClr val="accent6"/>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SzPts val="1400"/>
              <a:buFont typeface="Times New Roman"/>
              <a:buChar char="○"/>
            </a:pPr>
            <a:r>
              <a:rPr lang="en" sz="1200">
                <a:latin typeface="Times New Roman"/>
                <a:ea typeface="Times New Roman"/>
                <a:cs typeface="Times New Roman"/>
                <a:sym typeface="Times New Roman"/>
              </a:rPr>
              <a:t>Level of consciousness</a:t>
            </a:r>
            <a:r>
              <a:rPr lang="en" sz="1000">
                <a:solidFill>
                  <a:srgbClr val="9E9E9E"/>
                </a:solidFill>
                <a:latin typeface="Times New Roman"/>
                <a:ea typeface="Times New Roman"/>
                <a:cs typeface="Times New Roman"/>
                <a:sym typeface="Times New Roman"/>
              </a:rPr>
              <a:t> anxious, agitated, confused </a:t>
            </a:r>
            <a:endParaRPr sz="1000">
              <a:solidFill>
                <a:srgbClr val="9E9E9E"/>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SzPts val="1400"/>
              <a:buFont typeface="Times New Roman"/>
              <a:buChar char="○"/>
            </a:pPr>
            <a:r>
              <a:rPr lang="en" sz="1200">
                <a:latin typeface="Times New Roman"/>
                <a:ea typeface="Times New Roman"/>
                <a:cs typeface="Times New Roman"/>
                <a:sym typeface="Times New Roman"/>
              </a:rPr>
              <a:t>Skin color </a:t>
            </a:r>
            <a:r>
              <a:rPr lang="en" sz="1000">
                <a:solidFill>
                  <a:srgbClr val="9E9E9E"/>
                </a:solidFill>
                <a:latin typeface="Times New Roman"/>
                <a:ea typeface="Times New Roman"/>
                <a:cs typeface="Times New Roman"/>
                <a:sym typeface="Times New Roman"/>
              </a:rPr>
              <a:t>pale</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Pulse rate and character</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Tachycardia</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Vasoconstriction</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200">
                <a:latin typeface="Times New Roman"/>
                <a:ea typeface="Times New Roman"/>
                <a:cs typeface="Times New Roman"/>
                <a:sym typeface="Times New Roman"/>
              </a:rPr>
              <a:t>2.	↓ Cardiac output</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200">
                <a:latin typeface="Times New Roman"/>
                <a:ea typeface="Times New Roman"/>
                <a:cs typeface="Times New Roman"/>
                <a:sym typeface="Times New Roman"/>
              </a:rPr>
              <a:t>2.	Narrow pulse pressure</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200">
                <a:latin typeface="Times New Roman"/>
                <a:ea typeface="Times New Roman"/>
                <a:cs typeface="Times New Roman"/>
                <a:sym typeface="Times New Roman"/>
              </a:rPr>
              <a:t>3.	↓ MAP</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200">
                <a:latin typeface="Times New Roman"/>
                <a:ea typeface="Times New Roman"/>
                <a:cs typeface="Times New Roman"/>
                <a:sym typeface="Times New Roman"/>
              </a:rPr>
              <a:t>3.	↓ Blood flow</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dk1"/>
              </a:buClr>
              <a:buSzPts val="1200"/>
              <a:buFont typeface="Times New Roman"/>
              <a:buChar char="●"/>
            </a:pPr>
            <a:r>
              <a:rPr lang="en" sz="1200">
                <a:solidFill>
                  <a:schemeClr val="accent6"/>
                </a:solidFill>
                <a:latin typeface="Times New Roman"/>
                <a:ea typeface="Times New Roman"/>
                <a:cs typeface="Times New Roman"/>
                <a:sym typeface="Times New Roman"/>
              </a:rPr>
              <a:t>Resuscitation: Circulation</a:t>
            </a:r>
            <a:endParaRPr sz="1200">
              <a:solidFill>
                <a:schemeClr val="accent6"/>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200">
                <a:solidFill>
                  <a:schemeClr val="accent3"/>
                </a:solidFill>
                <a:latin typeface="Times New Roman"/>
                <a:ea typeface="Times New Roman"/>
                <a:cs typeface="Times New Roman"/>
                <a:sym typeface="Times New Roman"/>
              </a:rPr>
              <a:t>Bleeding? Find it then try to Stop it: </a:t>
            </a:r>
            <a:endParaRPr sz="1200">
              <a:solidFill>
                <a:schemeClr val="accent3"/>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chemeClr val="accent3"/>
              </a:buClr>
              <a:buSzPts val="1200"/>
              <a:buFont typeface="Times New Roman"/>
              <a:buChar char="■"/>
            </a:pPr>
            <a:r>
              <a:rPr lang="en" sz="1200">
                <a:solidFill>
                  <a:schemeClr val="accent3"/>
                </a:solidFill>
                <a:latin typeface="Times New Roman"/>
                <a:ea typeface="Times New Roman"/>
                <a:cs typeface="Times New Roman"/>
                <a:sym typeface="Times New Roman"/>
              </a:rPr>
              <a:t>Direct pressure</a:t>
            </a:r>
            <a:endParaRPr sz="1200">
              <a:solidFill>
                <a:schemeClr val="accent3"/>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chemeClr val="accent3"/>
              </a:buClr>
              <a:buSzPts val="1200"/>
              <a:buFont typeface="Times New Roman"/>
              <a:buChar char="■"/>
            </a:pPr>
            <a:r>
              <a:rPr lang="en" sz="1200">
                <a:solidFill>
                  <a:schemeClr val="accent3"/>
                </a:solidFill>
                <a:latin typeface="Times New Roman"/>
                <a:ea typeface="Times New Roman"/>
                <a:cs typeface="Times New Roman"/>
                <a:sym typeface="Times New Roman"/>
              </a:rPr>
              <a:t> Operation</a:t>
            </a:r>
            <a:endParaRPr sz="1200">
              <a:solidFill>
                <a:schemeClr val="accent3"/>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chemeClr val="accent3"/>
              </a:buClr>
              <a:buSzPts val="1200"/>
              <a:buFont typeface="Times New Roman"/>
              <a:buChar char="■"/>
            </a:pPr>
            <a:r>
              <a:rPr lang="en" sz="1200">
                <a:solidFill>
                  <a:schemeClr val="accent3"/>
                </a:solidFill>
                <a:latin typeface="Times New Roman"/>
                <a:ea typeface="Times New Roman"/>
                <a:cs typeface="Times New Roman"/>
                <a:sym typeface="Times New Roman"/>
              </a:rPr>
              <a:t> Avoid blind clamping</a:t>
            </a:r>
            <a:endParaRPr sz="1200">
              <a:solidFill>
                <a:schemeClr val="accent3"/>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200">
                <a:solidFill>
                  <a:schemeClr val="accent3"/>
                </a:solidFill>
                <a:latin typeface="Times New Roman"/>
                <a:ea typeface="Times New Roman"/>
                <a:cs typeface="Times New Roman"/>
                <a:sym typeface="Times New Roman"/>
              </a:rPr>
              <a:t>Obtain venous access</a:t>
            </a:r>
            <a:endParaRPr sz="1200">
              <a:solidFill>
                <a:schemeClr val="accent3"/>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200">
                <a:solidFill>
                  <a:schemeClr val="accent3"/>
                </a:solidFill>
                <a:latin typeface="Times New Roman"/>
                <a:ea typeface="Times New Roman"/>
                <a:cs typeface="Times New Roman"/>
                <a:sym typeface="Times New Roman"/>
              </a:rPr>
              <a:t>Restore circulating volume</a:t>
            </a:r>
            <a:endParaRPr sz="1200">
              <a:solidFill>
                <a:schemeClr val="accent3"/>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chemeClr val="accent3"/>
              </a:buClr>
              <a:buSzPts val="1200"/>
              <a:buFont typeface="Times New Roman"/>
              <a:buChar char="■"/>
            </a:pPr>
            <a:r>
              <a:rPr lang="en" sz="1200">
                <a:solidFill>
                  <a:schemeClr val="accent3"/>
                </a:solidFill>
                <a:latin typeface="Times New Roman"/>
                <a:ea typeface="Times New Roman"/>
                <a:cs typeface="Times New Roman"/>
                <a:sym typeface="Times New Roman"/>
              </a:rPr>
              <a:t>Ringer’s lactate, 1-2 L</a:t>
            </a:r>
            <a:r>
              <a:rPr lang="en" sz="1000">
                <a:solidFill>
                  <a:srgbClr val="9E9E9E"/>
                </a:solidFill>
                <a:latin typeface="Times New Roman"/>
                <a:ea typeface="Times New Roman"/>
                <a:cs typeface="Times New Roman"/>
                <a:sym typeface="Times New Roman"/>
              </a:rPr>
              <a:t> In any pt you need to give 1-2 L of ringer or Normal Saline to fix BP</a:t>
            </a:r>
            <a:endParaRPr sz="1000">
              <a:solidFill>
                <a:srgbClr val="9E9E9E"/>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chemeClr val="accent3"/>
              </a:buClr>
              <a:buSzPts val="1200"/>
              <a:buFont typeface="Times New Roman"/>
              <a:buChar char="■"/>
            </a:pPr>
            <a:r>
              <a:rPr lang="en" sz="1200">
                <a:solidFill>
                  <a:schemeClr val="accent3"/>
                </a:solidFill>
                <a:latin typeface="Times New Roman"/>
                <a:ea typeface="Times New Roman"/>
                <a:cs typeface="Times New Roman"/>
                <a:sym typeface="Times New Roman"/>
              </a:rPr>
              <a:t>PRBCs if transient response or no response</a:t>
            </a:r>
            <a:endParaRPr sz="1200">
              <a:solidFill>
                <a:schemeClr val="accent3"/>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200">
                <a:solidFill>
                  <a:schemeClr val="accent3"/>
                </a:solidFill>
                <a:latin typeface="Times New Roman"/>
                <a:ea typeface="Times New Roman"/>
                <a:cs typeface="Times New Roman"/>
                <a:sym typeface="Times New Roman"/>
              </a:rPr>
              <a:t>Reassess frequently</a:t>
            </a:r>
            <a:endParaRPr sz="1200">
              <a:solidFill>
                <a:schemeClr val="accent3"/>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200">
              <a:latin typeface="Times New Roman"/>
              <a:ea typeface="Times New Roman"/>
              <a:cs typeface="Times New Roman"/>
              <a:sym typeface="Times New Roman"/>
            </a:endParaRPr>
          </a:p>
        </p:txBody>
      </p:sp>
      <p:pic>
        <p:nvPicPr>
          <p:cNvPr id="588" name="Google Shape;588;p40"/>
          <p:cNvPicPr preferRelativeResize="0"/>
          <p:nvPr/>
        </p:nvPicPr>
        <p:blipFill>
          <a:blip r:embed="rId3">
            <a:alphaModFix/>
          </a:blip>
          <a:stretch>
            <a:fillRect/>
          </a:stretch>
        </p:blipFill>
        <p:spPr>
          <a:xfrm>
            <a:off x="3102350" y="2196025"/>
            <a:ext cx="1425025" cy="1895825"/>
          </a:xfrm>
          <a:prstGeom prst="rect">
            <a:avLst/>
          </a:prstGeom>
          <a:noFill/>
          <a:ln>
            <a:noFill/>
          </a:ln>
        </p:spPr>
      </p:pic>
      <p:sp>
        <p:nvSpPr>
          <p:cNvPr id="589" name="Google Shape;589;p40"/>
          <p:cNvSpPr txBox="1"/>
          <p:nvPr/>
        </p:nvSpPr>
        <p:spPr>
          <a:xfrm>
            <a:off x="640075" y="1514025"/>
            <a:ext cx="5101200" cy="5643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Anxious and Agitated, signs of shock</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rPr lang="en" sz="1000">
                <a:solidFill>
                  <a:srgbClr val="9E9E9E"/>
                </a:solidFill>
                <a:latin typeface="Times New Roman"/>
                <a:ea typeface="Times New Roman"/>
                <a:cs typeface="Times New Roman"/>
                <a:sym typeface="Times New Roman"/>
              </a:rPr>
              <a:t>- How to check organ perfusion? LOC, Pulse, Skin color, Urine output</a:t>
            </a:r>
            <a:endParaRPr sz="1000">
              <a:solidFill>
                <a:srgbClr val="9E9E9E"/>
              </a:solidFill>
              <a:latin typeface="Times New Roman"/>
              <a:ea typeface="Times New Roman"/>
              <a:cs typeface="Times New Roman"/>
              <a:sym typeface="Times New Roman"/>
            </a:endParaRPr>
          </a:p>
        </p:txBody>
      </p:sp>
      <p:sp>
        <p:nvSpPr>
          <p:cNvPr id="590" name="Google Shape;590;p40"/>
          <p:cNvSpPr txBox="1"/>
          <p:nvPr/>
        </p:nvSpPr>
        <p:spPr>
          <a:xfrm>
            <a:off x="597450" y="6663900"/>
            <a:ext cx="4724100" cy="16218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If clear bleeding direct pressure to stop it</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9E9E9E"/>
                </a:solidFill>
                <a:latin typeface="Times New Roman"/>
                <a:ea typeface="Times New Roman"/>
                <a:cs typeface="Times New Roman"/>
                <a:sym typeface="Times New Roman"/>
              </a:rPr>
              <a:t>- Bleeding in cavities: </a:t>
            </a:r>
            <a:endParaRPr sz="1000">
              <a:solidFill>
                <a:srgbClr val="9E9E9E"/>
              </a:solidFill>
              <a:latin typeface="Times New Roman"/>
              <a:ea typeface="Times New Roman"/>
              <a:cs typeface="Times New Roman"/>
              <a:sym typeface="Times New Roman"/>
            </a:endParaRPr>
          </a:p>
          <a:p>
            <a:pPr indent="0" lvl="0" marL="457200" rtl="0" algn="l">
              <a:lnSpc>
                <a:spcPct val="115000"/>
              </a:lnSpc>
              <a:spcBef>
                <a:spcPts val="300"/>
              </a:spcBef>
              <a:spcAft>
                <a:spcPts val="0"/>
              </a:spcAft>
              <a:buNone/>
            </a:pPr>
            <a:r>
              <a:rPr lang="en" sz="1000">
                <a:solidFill>
                  <a:srgbClr val="9E9E9E"/>
                </a:solidFill>
                <a:latin typeface="Times New Roman"/>
                <a:ea typeface="Times New Roman"/>
                <a:cs typeface="Times New Roman"/>
                <a:sym typeface="Times New Roman"/>
              </a:rPr>
              <a:t>- chest =&gt; Bilateral Chest tube and check abdome</a:t>
            </a:r>
            <a:endParaRPr sz="1000">
              <a:solidFill>
                <a:srgbClr val="9E9E9E"/>
              </a:solidFill>
              <a:latin typeface="Times New Roman"/>
              <a:ea typeface="Times New Roman"/>
              <a:cs typeface="Times New Roman"/>
              <a:sym typeface="Times New Roman"/>
            </a:endParaRPr>
          </a:p>
          <a:p>
            <a:pPr indent="0" lvl="0" marL="457200" rtl="0" algn="l">
              <a:lnSpc>
                <a:spcPct val="115000"/>
              </a:lnSpc>
              <a:spcBef>
                <a:spcPts val="300"/>
              </a:spcBef>
              <a:spcAft>
                <a:spcPts val="0"/>
              </a:spcAft>
              <a:buNone/>
            </a:pPr>
            <a:r>
              <a:rPr lang="en" sz="1000">
                <a:solidFill>
                  <a:srgbClr val="9E9E9E"/>
                </a:solidFill>
                <a:latin typeface="Times New Roman"/>
                <a:ea typeface="Times New Roman"/>
                <a:cs typeface="Times New Roman"/>
                <a:sym typeface="Times New Roman"/>
              </a:rPr>
              <a:t>- abdomen =&gt; FAST (US) if (+) =&gt; OR</a:t>
            </a:r>
            <a:endParaRPr sz="1000">
              <a:solidFill>
                <a:srgbClr val="9E9E9E"/>
              </a:solidFill>
              <a:latin typeface="Times New Roman"/>
              <a:ea typeface="Times New Roman"/>
              <a:cs typeface="Times New Roman"/>
              <a:sym typeface="Times New Roman"/>
            </a:endParaRPr>
          </a:p>
          <a:p>
            <a:pPr indent="0" lvl="0" marL="457200" rtl="0" algn="l">
              <a:lnSpc>
                <a:spcPct val="115000"/>
              </a:lnSpc>
              <a:spcBef>
                <a:spcPts val="300"/>
              </a:spcBef>
              <a:spcAft>
                <a:spcPts val="0"/>
              </a:spcAft>
              <a:buNone/>
            </a:pPr>
            <a:r>
              <a:rPr lang="en" sz="1000">
                <a:solidFill>
                  <a:srgbClr val="9E9E9E"/>
                </a:solidFill>
                <a:latin typeface="Times New Roman"/>
                <a:ea typeface="Times New Roman"/>
                <a:cs typeface="Times New Roman"/>
                <a:sym typeface="Times New Roman"/>
              </a:rPr>
              <a:t>- pelvis =&gt; if it moves (indicates fracture) =&gt;pelvis binders =&gt; ex fix</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9E9E9E"/>
                </a:solidFill>
                <a:latin typeface="Times New Roman"/>
                <a:ea typeface="Times New Roman"/>
                <a:cs typeface="Times New Roman"/>
                <a:sym typeface="Times New Roman"/>
              </a:rPr>
              <a:t>- Pelvis? Tap and see if there is fluid then pelvic binder</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rPr lang="en" sz="1000">
                <a:solidFill>
                  <a:srgbClr val="9E9E9E"/>
                </a:solidFill>
                <a:latin typeface="Times New Roman"/>
                <a:ea typeface="Times New Roman"/>
                <a:cs typeface="Times New Roman"/>
                <a:sym typeface="Times New Roman"/>
              </a:rPr>
              <a:t>- How to know if bleeding in abdomen? FAST (US) Then OR</a:t>
            </a:r>
            <a:endParaRPr sz="1000">
              <a:solidFill>
                <a:srgbClr val="9E9E9E"/>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41"/>
          <p:cNvSpPr txBox="1"/>
          <p:nvPr>
            <p:ph idx="1" type="body"/>
          </p:nvPr>
        </p:nvSpPr>
        <p:spPr>
          <a:xfrm>
            <a:off x="505350" y="590672"/>
            <a:ext cx="5469300" cy="7593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7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000000"/>
                </a:solidFill>
                <a:latin typeface="Times New Roman"/>
                <a:ea typeface="Times New Roman"/>
                <a:cs typeface="Times New Roman"/>
                <a:sym typeface="Times New Roman"/>
              </a:rPr>
              <a:t>             1^ For a 70-kg man.</a:t>
            </a:r>
            <a:endParaRPr sz="10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dk1"/>
              </a:buClr>
              <a:buSzPts val="1200"/>
              <a:buFont typeface="Times New Roman"/>
              <a:buChar char="●"/>
            </a:pPr>
            <a:r>
              <a:rPr lang="en" sz="1200">
                <a:solidFill>
                  <a:schemeClr val="accent6"/>
                </a:solidFill>
                <a:latin typeface="Times New Roman"/>
                <a:ea typeface="Times New Roman"/>
                <a:cs typeface="Times New Roman"/>
                <a:sym typeface="Times New Roman"/>
              </a:rPr>
              <a:t>Consider</a:t>
            </a:r>
            <a:endParaRPr sz="1200">
              <a:solidFill>
                <a:schemeClr val="accent6"/>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Tension pneumothorax: Needle decompression and tube thoracostomy</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Massive hemothorax: Volume resuscitation and tube thoracostomy</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Cardiac tamponade: Pericardiocentesis and direct operative repair</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000">
                <a:solidFill>
                  <a:srgbClr val="9E9E9E"/>
                </a:solidFill>
                <a:latin typeface="Times New Roman"/>
                <a:ea typeface="Times New Roman"/>
                <a:cs typeface="Times New Roman"/>
                <a:sym typeface="Times New Roman"/>
              </a:rPr>
              <a:t>Space occupying lesions need immediate management</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E9E9E"/>
              </a:solidFill>
              <a:latin typeface="Times New Roman"/>
              <a:ea typeface="Times New Roman"/>
              <a:cs typeface="Times New Roman"/>
              <a:sym typeface="Times New Roman"/>
            </a:endParaRPr>
          </a:p>
          <a:p>
            <a:pPr indent="-317500" lvl="0" marL="457200" rtl="0" algn="l">
              <a:lnSpc>
                <a:spcPct val="115000"/>
              </a:lnSpc>
              <a:spcBef>
                <a:spcPts val="300"/>
              </a:spcBef>
              <a:spcAft>
                <a:spcPts val="0"/>
              </a:spcAft>
              <a:buSzPts val="1400"/>
              <a:buFont typeface="Times New Roman"/>
              <a:buChar char="❖"/>
            </a:pPr>
            <a:r>
              <a:rPr lang="en" sz="1400">
                <a:latin typeface="Times New Roman"/>
                <a:ea typeface="Times New Roman"/>
                <a:cs typeface="Times New Roman"/>
                <a:sym typeface="Times New Roman"/>
              </a:rPr>
              <a:t>Disability</a:t>
            </a:r>
            <a:endParaRPr sz="1400">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chemeClr val="dk1"/>
              </a:buClr>
              <a:buSzPts val="1200"/>
              <a:buFont typeface="Times New Roman"/>
              <a:buChar char="●"/>
            </a:pPr>
            <a:r>
              <a:rPr lang="en" sz="1200">
                <a:solidFill>
                  <a:srgbClr val="000000"/>
                </a:solidFill>
                <a:latin typeface="Times New Roman"/>
                <a:ea typeface="Times New Roman"/>
                <a:cs typeface="Times New Roman"/>
                <a:sym typeface="Times New Roman"/>
              </a:rPr>
              <a:t>Baseline neurologic evaluation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000">
                <a:solidFill>
                  <a:srgbClr val="9E9E9E"/>
                </a:solidFill>
                <a:latin typeface="Times New Roman"/>
                <a:ea typeface="Times New Roman"/>
                <a:cs typeface="Times New Roman"/>
                <a:sym typeface="Times New Roman"/>
              </a:rPr>
              <a:t>GCS Score	</a:t>
            </a:r>
            <a:endParaRPr sz="1000">
              <a:solidFill>
                <a:srgbClr val="9E9E9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a:solidFill>
                  <a:srgbClr val="000000"/>
                </a:solidFill>
                <a:latin typeface="Times New Roman"/>
                <a:ea typeface="Times New Roman"/>
                <a:cs typeface="Times New Roman"/>
                <a:sym typeface="Times New Roman"/>
              </a:rPr>
              <a:t>Pupillary response </a:t>
            </a:r>
            <a:r>
              <a:rPr lang="en" sz="1000">
                <a:solidFill>
                  <a:srgbClr val="9E9E9E"/>
                </a:solidFill>
                <a:latin typeface="Times New Roman"/>
                <a:ea typeface="Times New Roman"/>
                <a:cs typeface="Times New Roman"/>
                <a:sym typeface="Times New Roman"/>
              </a:rPr>
              <a:t>If one is dilated, there is bleeding in other side</a:t>
            </a:r>
            <a:endParaRPr sz="1000">
              <a:solidFill>
                <a:srgbClr val="9E9E9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a:solidFill>
                  <a:srgbClr val="000000"/>
                </a:solidFill>
                <a:latin typeface="Times New Roman"/>
                <a:ea typeface="Times New Roman"/>
                <a:cs typeface="Times New Roman"/>
                <a:sym typeface="Times New Roman"/>
              </a:rPr>
              <a:t>Neurosurgical consult as indicated </a:t>
            </a:r>
            <a:r>
              <a:rPr lang="en" sz="1000">
                <a:solidFill>
                  <a:srgbClr val="9E9E9E"/>
                </a:solidFill>
                <a:latin typeface="Times New Roman"/>
                <a:ea typeface="Times New Roman"/>
                <a:cs typeface="Times New Roman"/>
                <a:sym typeface="Times New Roman"/>
              </a:rPr>
              <a:t>Motor Posture (Movement) MOST SIGNIFICANT</a:t>
            </a:r>
            <a:endParaRPr sz="1000">
              <a:solidFill>
                <a:srgbClr val="9E9E9E"/>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9E9E9E"/>
              </a:buClr>
              <a:buSzPts val="1000"/>
              <a:buFont typeface="Times New Roman"/>
              <a:buChar char="-"/>
            </a:pPr>
            <a:r>
              <a:rPr lang="en" sz="1000">
                <a:solidFill>
                  <a:srgbClr val="9E9E9E"/>
                </a:solidFill>
                <a:latin typeface="Times New Roman"/>
                <a:ea typeface="Times New Roman"/>
                <a:cs typeface="Times New Roman"/>
                <a:sym typeface="Times New Roman"/>
              </a:rPr>
              <a:t>If you see any of this neurosurgery need to come right away and evacuate</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b="1" lang="en" sz="1200">
                <a:solidFill>
                  <a:schemeClr val="accent6"/>
                </a:solidFill>
                <a:latin typeface="Times New Roman"/>
                <a:ea typeface="Times New Roman"/>
                <a:cs typeface="Times New Roman"/>
                <a:sym typeface="Times New Roman"/>
              </a:rPr>
              <a:t>Caution:</a:t>
            </a:r>
            <a:r>
              <a:rPr lang="en" sz="1200">
                <a:solidFill>
                  <a:srgbClr val="000000"/>
                </a:solidFill>
                <a:latin typeface="Times New Roman"/>
                <a:ea typeface="Times New Roman"/>
                <a:cs typeface="Times New Roman"/>
                <a:sym typeface="Times New Roman"/>
              </a:rPr>
              <a:t> Observe for neurologic deterioration</a:t>
            </a:r>
            <a:endParaRPr sz="1400">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596" name="Google Shape;596;p41"/>
          <p:cNvPicPr preferRelativeResize="0"/>
          <p:nvPr/>
        </p:nvPicPr>
        <p:blipFill>
          <a:blip r:embed="rId3">
            <a:alphaModFix/>
          </a:blip>
          <a:stretch>
            <a:fillRect/>
          </a:stretch>
        </p:blipFill>
        <p:spPr>
          <a:xfrm>
            <a:off x="982575" y="590675"/>
            <a:ext cx="4514850" cy="3162300"/>
          </a:xfrm>
          <a:prstGeom prst="rect">
            <a:avLst/>
          </a:prstGeom>
          <a:noFill/>
          <a:ln>
            <a:noFill/>
          </a:ln>
        </p:spPr>
      </p:pic>
      <p:sp>
        <p:nvSpPr>
          <p:cNvPr id="597" name="Google Shape;597;p41"/>
          <p:cNvSpPr txBox="1"/>
          <p:nvPr/>
        </p:nvSpPr>
        <p:spPr>
          <a:xfrm>
            <a:off x="558425" y="7485350"/>
            <a:ext cx="5101200" cy="10584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What are the threat to life in Disability? Bleeding in head so look for the signs</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9E9E9E"/>
                </a:solidFill>
                <a:latin typeface="Times New Roman"/>
                <a:ea typeface="Times New Roman"/>
                <a:cs typeface="Times New Roman"/>
                <a:sym typeface="Times New Roman"/>
              </a:rPr>
              <a:t>Primary for neuro:</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9E9E9E"/>
                </a:solidFill>
                <a:latin typeface="Times New Roman"/>
                <a:ea typeface="Times New Roman"/>
                <a:cs typeface="Times New Roman"/>
                <a:sym typeface="Times New Roman"/>
              </a:rPr>
              <a:t>1- GCS Score. 2- 	Pupillary response. 3- localizing signs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rPr lang="en" sz="1000">
                <a:solidFill>
                  <a:srgbClr val="9E9E9E"/>
                </a:solidFill>
                <a:latin typeface="Times New Roman"/>
                <a:ea typeface="Times New Roman"/>
                <a:cs typeface="Times New Roman"/>
                <a:sym typeface="Times New Roman"/>
              </a:rPr>
              <a:t>- spinal cord injury is not life threatening we look for space occupying lesion  </a:t>
            </a:r>
            <a:endParaRPr sz="1000">
              <a:solidFill>
                <a:srgbClr val="9E9E9E"/>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42"/>
          <p:cNvSpPr txBox="1"/>
          <p:nvPr>
            <p:ph idx="1" type="body"/>
          </p:nvPr>
        </p:nvSpPr>
        <p:spPr>
          <a:xfrm>
            <a:off x="429150" y="332250"/>
            <a:ext cx="5850900" cy="6175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accent6"/>
                </a:solidFill>
                <a:latin typeface="Times New Roman"/>
                <a:ea typeface="Times New Roman"/>
                <a:cs typeface="Times New Roman"/>
                <a:sym typeface="Times New Roman"/>
              </a:rPr>
              <a:t>GCS Score</a:t>
            </a:r>
            <a:endParaRPr sz="1200">
              <a:solidFill>
                <a:schemeClr val="accent6"/>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Eye opening: Range 1-4</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BEST Motor response: Range 1-6</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Verbal response: Range 1-5</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Score = (E + M + V)</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Best score = 15</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Worst score = 3</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317500" lvl="0" marL="457200" rtl="0" algn="l">
              <a:lnSpc>
                <a:spcPct val="115000"/>
              </a:lnSpc>
              <a:spcBef>
                <a:spcPts val="300"/>
              </a:spcBef>
              <a:spcAft>
                <a:spcPts val="0"/>
              </a:spcAft>
              <a:buSzPts val="1400"/>
              <a:buFont typeface="Times New Roman"/>
              <a:buChar char="❖"/>
            </a:pPr>
            <a:r>
              <a:rPr lang="en" sz="1400">
                <a:latin typeface="Times New Roman"/>
                <a:ea typeface="Times New Roman"/>
                <a:cs typeface="Times New Roman"/>
                <a:sym typeface="Times New Roman"/>
              </a:rPr>
              <a:t>Exposure</a:t>
            </a:r>
            <a:endParaRPr sz="1400">
              <a:latin typeface="Times New Roman"/>
              <a:ea typeface="Times New Roman"/>
              <a:cs typeface="Times New Roman"/>
              <a:sym typeface="Times New Roman"/>
            </a:endParaRPr>
          </a:p>
          <a:p>
            <a:pPr indent="-304800" lvl="1" marL="914400" rtl="0" algn="l">
              <a:lnSpc>
                <a:spcPct val="115000"/>
              </a:lnSpc>
              <a:spcBef>
                <a:spcPts val="100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Completely undress the patient </a:t>
            </a:r>
            <a:r>
              <a:rPr lang="en" sz="1000">
                <a:solidFill>
                  <a:srgbClr val="9E9E9E"/>
                </a:solidFill>
                <a:latin typeface="Times New Roman"/>
                <a:ea typeface="Times New Roman"/>
                <a:cs typeface="Times New Roman"/>
                <a:sym typeface="Times New Roman"/>
              </a:rPr>
              <a:t>To look for other injury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Remove helmet if present</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Look for visible / palpable injuries</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Log roll, protect spine</a:t>
            </a:r>
            <a:r>
              <a:rPr lang="en" sz="1000">
                <a:solidFill>
                  <a:srgbClr val="9E9E9E"/>
                </a:solidFill>
                <a:latin typeface="Times New Roman"/>
                <a:ea typeface="Times New Roman"/>
                <a:cs typeface="Times New Roman"/>
                <a:sym typeface="Times New Roman"/>
              </a:rPr>
              <a:t>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6AA84F"/>
              </a:buClr>
              <a:buSzPts val="1200"/>
              <a:buFont typeface="Times New Roman"/>
              <a:buChar char="○"/>
            </a:pPr>
            <a:r>
              <a:rPr lang="en" sz="1000">
                <a:solidFill>
                  <a:srgbClr val="6AA84F"/>
                </a:solidFill>
                <a:latin typeface="Times New Roman"/>
                <a:ea typeface="Times New Roman"/>
                <a:cs typeface="Times New Roman"/>
                <a:sym typeface="Times New Roman"/>
              </a:rPr>
              <a:t>Perform DRE look for: 1-Blood "indicate bleeding in bowel". 2-high- riding prostate. 3- tone</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b="1" lang="en" sz="1200">
                <a:solidFill>
                  <a:schemeClr val="accent6"/>
                </a:solidFill>
                <a:latin typeface="Times New Roman"/>
                <a:ea typeface="Times New Roman"/>
                <a:cs typeface="Times New Roman"/>
                <a:sym typeface="Times New Roman"/>
              </a:rPr>
              <a:t>Caution: </a:t>
            </a:r>
            <a:r>
              <a:rPr lang="en" sz="1200">
                <a:solidFill>
                  <a:srgbClr val="000000"/>
                </a:solidFill>
                <a:latin typeface="Times New Roman"/>
                <a:ea typeface="Times New Roman"/>
                <a:cs typeface="Times New Roman"/>
                <a:sym typeface="Times New Roman"/>
              </a:rPr>
              <a:t>prevent hypothermia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TERTIARY SURVEY after everything gets stable and check private areas like groin</a:t>
            </a:r>
            <a:endParaRPr sz="1000">
              <a:solidFill>
                <a:srgbClr val="9E9E9E"/>
              </a:solidFill>
              <a:latin typeface="Times New Roman"/>
              <a:ea typeface="Times New Roman"/>
              <a:cs typeface="Times New Roman"/>
              <a:sym typeface="Times New Roman"/>
            </a:endParaRPr>
          </a:p>
          <a:p>
            <a:pPr indent="-317500" lvl="0" marL="457200" rtl="0" algn="l">
              <a:lnSpc>
                <a:spcPct val="115000"/>
              </a:lnSpc>
              <a:spcBef>
                <a:spcPts val="1000"/>
              </a:spcBef>
              <a:spcAft>
                <a:spcPts val="0"/>
              </a:spcAft>
              <a:buSzPts val="1400"/>
              <a:buFont typeface="Times New Roman"/>
              <a:buChar char="❖"/>
            </a:pPr>
            <a:r>
              <a:rPr lang="en" sz="1400">
                <a:latin typeface="Times New Roman"/>
                <a:ea typeface="Times New Roman"/>
                <a:cs typeface="Times New Roman"/>
                <a:sym typeface="Times New Roman"/>
              </a:rPr>
              <a:t>Resuscitation: Overview</a:t>
            </a:r>
            <a:endParaRPr sz="1400">
              <a:latin typeface="Times New Roman"/>
              <a:ea typeface="Times New Roman"/>
              <a:cs typeface="Times New Roman"/>
              <a:sym typeface="Times New Roman"/>
            </a:endParaRPr>
          </a:p>
          <a:p>
            <a:pPr indent="-304800" lvl="1" marL="914400" rtl="0" algn="l">
              <a:lnSpc>
                <a:spcPct val="115000"/>
              </a:lnSpc>
              <a:spcBef>
                <a:spcPts val="100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If in doubt, establish definitive airway</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Oxygen for all trauma patients</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Chest tube may be definitive for chest injury</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Stop the bleeding!</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2 large-caliber IVs</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Prevent hypothermia</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603" name="Google Shape;603;p42"/>
          <p:cNvPicPr preferRelativeResize="0"/>
          <p:nvPr/>
        </p:nvPicPr>
        <p:blipFill>
          <a:blip r:embed="rId3">
            <a:alphaModFix/>
          </a:blip>
          <a:stretch>
            <a:fillRect/>
          </a:stretch>
        </p:blipFill>
        <p:spPr>
          <a:xfrm>
            <a:off x="3818750" y="171650"/>
            <a:ext cx="2136184" cy="1703861"/>
          </a:xfrm>
          <a:prstGeom prst="rect">
            <a:avLst/>
          </a:prstGeom>
          <a:noFill/>
          <a:ln>
            <a:noFill/>
          </a:ln>
        </p:spPr>
      </p:pic>
      <p:sp>
        <p:nvSpPr>
          <p:cNvPr id="604" name="Google Shape;604;p42"/>
          <p:cNvSpPr txBox="1"/>
          <p:nvPr/>
        </p:nvSpPr>
        <p:spPr>
          <a:xfrm>
            <a:off x="355025" y="2381175"/>
            <a:ext cx="3000000" cy="6765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300"/>
              </a:spcAft>
              <a:buNone/>
            </a:pPr>
            <a:r>
              <a:rPr lang="en" sz="1000">
                <a:solidFill>
                  <a:srgbClr val="9E9E9E"/>
                </a:solidFill>
                <a:latin typeface="Times New Roman"/>
                <a:ea typeface="Times New Roman"/>
                <a:cs typeface="Times New Roman"/>
                <a:sym typeface="Times New Roman"/>
              </a:rPr>
              <a:t>Which part of GCS is most important in prognosis &amp; everything? MOTOR RESPONSE IF THEY ASKED YOU IN EXAM</a:t>
            </a:r>
            <a:endParaRPr sz="1000">
              <a:solidFill>
                <a:srgbClr val="9E9E9E"/>
              </a:solidFill>
              <a:latin typeface="Times New Roman"/>
              <a:ea typeface="Times New Roman"/>
              <a:cs typeface="Times New Roman"/>
              <a:sym typeface="Times New Roman"/>
            </a:endParaRPr>
          </a:p>
        </p:txBody>
      </p:sp>
      <p:sp>
        <p:nvSpPr>
          <p:cNvPr id="605" name="Google Shape;605;p42"/>
          <p:cNvSpPr txBox="1"/>
          <p:nvPr/>
        </p:nvSpPr>
        <p:spPr>
          <a:xfrm>
            <a:off x="5473600" y="3931950"/>
            <a:ext cx="572400" cy="2787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300"/>
              </a:spcAft>
              <a:buNone/>
            </a:pPr>
            <a:r>
              <a:rPr lang="en" sz="1000">
                <a:solidFill>
                  <a:srgbClr val="9E9E9E"/>
                </a:solidFill>
                <a:latin typeface="Times New Roman"/>
                <a:ea typeface="Times New Roman"/>
                <a:cs typeface="Times New Roman"/>
                <a:sym typeface="Times New Roman"/>
              </a:rPr>
              <a:t>Extra </a:t>
            </a:r>
            <a:endParaRPr sz="1000">
              <a:solidFill>
                <a:srgbClr val="9E9E9E"/>
              </a:solidFill>
              <a:latin typeface="Times New Roman"/>
              <a:ea typeface="Times New Roman"/>
              <a:cs typeface="Times New Roman"/>
              <a:sym typeface="Times New Roman"/>
            </a:endParaRPr>
          </a:p>
        </p:txBody>
      </p:sp>
      <p:pic>
        <p:nvPicPr>
          <p:cNvPr id="606" name="Google Shape;606;p42"/>
          <p:cNvPicPr preferRelativeResize="0"/>
          <p:nvPr/>
        </p:nvPicPr>
        <p:blipFill>
          <a:blip r:embed="rId4">
            <a:alphaModFix/>
          </a:blip>
          <a:stretch>
            <a:fillRect/>
          </a:stretch>
        </p:blipFill>
        <p:spPr>
          <a:xfrm>
            <a:off x="4029725" y="1744800"/>
            <a:ext cx="2016280" cy="21871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43"/>
          <p:cNvSpPr txBox="1"/>
          <p:nvPr>
            <p:ph idx="1" type="body"/>
          </p:nvPr>
        </p:nvSpPr>
        <p:spPr>
          <a:xfrm>
            <a:off x="505350" y="590672"/>
            <a:ext cx="5469300" cy="75939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Adjuncts: </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Urinary Catheter</a:t>
            </a:r>
            <a:r>
              <a:rPr lang="en" sz="1200">
                <a:solidFill>
                  <a:srgbClr val="000000"/>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contraindicated in </a:t>
            </a:r>
            <a:r>
              <a:rPr lang="en" sz="1000">
                <a:solidFill>
                  <a:srgbClr val="9E9E9E"/>
                </a:solidFill>
                <a:latin typeface="Times New Roman"/>
                <a:ea typeface="Times New Roman"/>
                <a:cs typeface="Times New Roman"/>
                <a:sym typeface="Times New Roman"/>
              </a:rPr>
              <a:t>urethral</a:t>
            </a:r>
            <a:r>
              <a:rPr lang="en" sz="1000">
                <a:solidFill>
                  <a:srgbClr val="9E9E9E"/>
                </a:solidFill>
                <a:latin typeface="Times New Roman"/>
                <a:ea typeface="Times New Roman"/>
                <a:cs typeface="Times New Roman"/>
                <a:sym typeface="Times New Roman"/>
              </a:rPr>
              <a:t> injury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Blood?</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Decompress bladder</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Monitor urinary output</a:t>
            </a:r>
            <a:r>
              <a:rPr lang="en" sz="1000">
                <a:solidFill>
                  <a:srgbClr val="9E9E9E"/>
                </a:solidFill>
                <a:latin typeface="Times New Roman"/>
                <a:ea typeface="Times New Roman"/>
                <a:cs typeface="Times New Roman"/>
                <a:sym typeface="Times New Roman"/>
              </a:rPr>
              <a:t> 50 ml/ hour is a good indicator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Caution: </a:t>
            </a:r>
            <a:endParaRPr sz="1200">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Blood at meatus </a:t>
            </a:r>
            <a:r>
              <a:rPr lang="en" sz="1000">
                <a:solidFill>
                  <a:srgbClr val="6AA84F"/>
                </a:solidFill>
                <a:latin typeface="Times New Roman"/>
                <a:ea typeface="Times New Roman"/>
                <a:cs typeface="Times New Roman"/>
                <a:sym typeface="Times New Roman"/>
              </a:rPr>
              <a:t>sign of urethral injury we consult </a:t>
            </a:r>
            <a:r>
              <a:rPr lang="en" sz="1000">
                <a:solidFill>
                  <a:srgbClr val="6AA84F"/>
                </a:solidFill>
                <a:latin typeface="Times New Roman"/>
                <a:ea typeface="Times New Roman"/>
                <a:cs typeface="Times New Roman"/>
                <a:sym typeface="Times New Roman"/>
              </a:rPr>
              <a:t>specialist if we couldn't do flolly cathetur we do suprapupic </a:t>
            </a:r>
            <a:r>
              <a:rPr lang="en" sz="1000">
                <a:solidFill>
                  <a:srgbClr val="6AA84F"/>
                </a:solidFill>
                <a:latin typeface="Times New Roman"/>
                <a:ea typeface="Times New Roman"/>
                <a:cs typeface="Times New Roman"/>
                <a:sym typeface="Times New Roman"/>
              </a:rPr>
              <a:t> </a:t>
            </a:r>
            <a:endParaRPr sz="1000">
              <a:solidFill>
                <a:srgbClr val="6AA84F"/>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Perineal ecchymosis/ hematoma</a:t>
            </a:r>
            <a:endParaRPr sz="1200">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High-riding prostate</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Gastric Catheter </a:t>
            </a:r>
            <a:r>
              <a:rPr lang="en" sz="1000">
                <a:solidFill>
                  <a:srgbClr val="9E9E9E"/>
                </a:solidFill>
                <a:latin typeface="Times New Roman"/>
                <a:ea typeface="Times New Roman"/>
                <a:cs typeface="Times New Roman"/>
                <a:sym typeface="Times New Roman"/>
              </a:rPr>
              <a:t>contraindicated in skull base injury </a:t>
            </a:r>
            <a:endParaRPr b="1"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Blood or bile?</a:t>
            </a:r>
            <a:r>
              <a:rPr lang="en" sz="1000">
                <a:solidFill>
                  <a:srgbClr val="6AA84F"/>
                </a:solidFill>
                <a:latin typeface="Times New Roman"/>
                <a:ea typeface="Times New Roman"/>
                <a:cs typeface="Times New Roman"/>
                <a:sym typeface="Times New Roman"/>
              </a:rPr>
              <a:t> sign bowel of injury</a:t>
            </a:r>
            <a:endParaRPr sz="1000">
              <a:solidFill>
                <a:srgbClr val="6AA84F"/>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Decompress stomach</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Caution: </a:t>
            </a:r>
            <a:endParaRPr sz="1200">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CSF rhinorrhea / otorrhea</a:t>
            </a:r>
            <a:endParaRPr sz="1200">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 Periorbital ecchymosis</a:t>
            </a:r>
            <a:endParaRPr sz="1200">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 Mid-face instability</a:t>
            </a:r>
            <a:endParaRPr sz="1200">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 Hemotympanum</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b="1" lang="en" sz="1200">
                <a:solidFill>
                  <a:srgbClr val="9E9E9E"/>
                </a:solidFill>
                <a:latin typeface="Times New Roman"/>
                <a:ea typeface="Times New Roman"/>
                <a:cs typeface="Times New Roman"/>
                <a:sym typeface="Times New Roman"/>
              </a:rPr>
              <a:t>THESE ARE USED AFTER THE PRIMARY SURVEY</a:t>
            </a:r>
            <a:endParaRPr b="1" sz="1200">
              <a:solidFill>
                <a:srgbClr val="9E9E9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Monitoring</a:t>
            </a:r>
            <a:endParaRPr b="1" sz="1200">
              <a:solidFill>
                <a:srgbClr val="000000"/>
              </a:solidFill>
              <a:latin typeface="Times New Roman"/>
              <a:ea typeface="Times New Roman"/>
              <a:cs typeface="Times New Roman"/>
              <a:sym typeface="Times New Roman"/>
            </a:endParaRPr>
          </a:p>
          <a:p>
            <a:pPr indent="-304800" lvl="1" marL="9144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Vital signs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ABGs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ECG</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Pulse oximetry</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End-tidal CO2</a:t>
            </a:r>
            <a:endParaRPr>
              <a:solidFill>
                <a:srgbClr val="000000"/>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Diagnostic Tools</a:t>
            </a:r>
            <a:endParaRPr b="1" sz="1200">
              <a:solidFill>
                <a:srgbClr val="000000"/>
              </a:solidFill>
              <a:latin typeface="Times New Roman"/>
              <a:ea typeface="Times New Roman"/>
              <a:cs typeface="Times New Roman"/>
              <a:sym typeface="Times New Roman"/>
            </a:endParaRPr>
          </a:p>
          <a:p>
            <a:pPr indent="-304800" lvl="1" marL="9144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Chest / pelvis x-ray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C-spine x-rays when appropriate </a:t>
            </a:r>
            <a:r>
              <a:rPr lang="en" sz="1000">
                <a:solidFill>
                  <a:srgbClr val="9E9E9E"/>
                </a:solidFill>
                <a:latin typeface="Times New Roman"/>
                <a:ea typeface="Times New Roman"/>
                <a:cs typeface="Times New Roman"/>
                <a:sym typeface="Times New Roman"/>
              </a:rPr>
              <a:t>CT used instead</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FAST</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DPL </a:t>
            </a:r>
            <a:r>
              <a:rPr lang="en" sz="1000">
                <a:solidFill>
                  <a:srgbClr val="6AA84F"/>
                </a:solidFill>
                <a:latin typeface="Times New Roman"/>
                <a:ea typeface="Times New Roman"/>
                <a:cs typeface="Times New Roman"/>
                <a:sym typeface="Times New Roman"/>
              </a:rPr>
              <a:t>FAST used instead</a:t>
            </a:r>
            <a:endParaRPr>
              <a:solidFill>
                <a:srgbClr val="6AA84F"/>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Consider need for transfer </a:t>
            </a:r>
            <a:endParaRPr b="1"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sp>
        <p:nvSpPr>
          <p:cNvPr id="612" name="Google Shape;612;p43"/>
          <p:cNvSpPr txBox="1"/>
          <p:nvPr/>
        </p:nvSpPr>
        <p:spPr>
          <a:xfrm>
            <a:off x="4089225" y="2680550"/>
            <a:ext cx="2309700" cy="17610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 Foley Catheter to monitor UO, except in cases of Urethral injury, Use NG tube instead</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f there is urethral injury do not put foley just consult uro</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So we like to put foley to monitor UO and NG to decompress stomach and check for blood, unless there is a contraindication to them</a:t>
            </a:r>
            <a:endParaRPr sz="1000">
              <a:solidFill>
                <a:srgbClr val="9E9E9E"/>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44"/>
          <p:cNvSpPr txBox="1"/>
          <p:nvPr>
            <p:ph idx="1" type="body"/>
          </p:nvPr>
        </p:nvSpPr>
        <p:spPr>
          <a:xfrm>
            <a:off x="505350" y="590672"/>
            <a:ext cx="5469300" cy="7593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Secondary Survey</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h</a:t>
            </a:r>
            <a:r>
              <a:rPr lang="en" sz="1000">
                <a:solidFill>
                  <a:srgbClr val="9E9E9E"/>
                </a:solidFill>
                <a:latin typeface="Times New Roman"/>
                <a:ea typeface="Times New Roman"/>
                <a:cs typeface="Times New Roman"/>
                <a:sym typeface="Times New Roman"/>
              </a:rPr>
              <a:t>ead-to-toe (ct here)</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why? primary survey is for life threatening injury but we need to look for life affecting injuries (eg. pencil grasp)</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"if the pt became unstable in secondary survey go back to primary"</a:t>
            </a:r>
            <a:endParaRPr sz="1000">
              <a:solidFill>
                <a:srgbClr val="6AA84F"/>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Start After</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Primary survey completed </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Resuscitation in process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ABCDEs reassessed</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Vital functions returning to normal</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Key Parts</a:t>
            </a:r>
            <a:r>
              <a:rPr lang="en" sz="1000">
                <a:solidFill>
                  <a:srgbClr val="9E9E9E"/>
                </a:solidFill>
                <a:latin typeface="Times New Roman"/>
                <a:ea typeface="Times New Roman"/>
                <a:cs typeface="Times New Roman"/>
                <a:sym typeface="Times New Roman"/>
              </a:rPr>
              <a:t> Secondary survey to find missed injuries and non-life threatening injuries</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AMPLE History</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Complete physical exam: Head-to-toe</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Complete neurologic exam</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Special diagnostic tests</a:t>
            </a:r>
            <a:r>
              <a:rPr lang="en" sz="1000">
                <a:solidFill>
                  <a:srgbClr val="9E9E9E"/>
                </a:solidFill>
                <a:latin typeface="Times New Roman"/>
                <a:ea typeface="Times New Roman"/>
                <a:cs typeface="Times New Roman"/>
                <a:sym typeface="Times New Roman"/>
              </a:rPr>
              <a:t> CT</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Reevaluation</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SzPts val="1200"/>
              <a:buFont typeface="Times New Roman"/>
              <a:buChar char="❖"/>
            </a:pPr>
            <a:r>
              <a:rPr lang="en" sz="1400">
                <a:latin typeface="Times New Roman"/>
                <a:ea typeface="Times New Roman"/>
                <a:cs typeface="Times New Roman"/>
                <a:sym typeface="Times New Roman"/>
              </a:rPr>
              <a:t>History</a:t>
            </a:r>
            <a:r>
              <a:rPr lang="en" sz="1200">
                <a:solidFill>
                  <a:srgbClr val="000000"/>
                </a:solidFill>
                <a:latin typeface="Times New Roman"/>
                <a:ea typeface="Times New Roman"/>
                <a:cs typeface="Times New Roman"/>
                <a:sym typeface="Times New Roman"/>
              </a:rPr>
              <a:t> </a:t>
            </a:r>
            <a:r>
              <a:rPr b="1" lang="en" sz="1200">
                <a:solidFill>
                  <a:srgbClr val="CC0000"/>
                </a:solidFill>
                <a:latin typeface="Times New Roman"/>
                <a:ea typeface="Times New Roman"/>
                <a:cs typeface="Times New Roman"/>
                <a:sym typeface="Times New Roman"/>
              </a:rPr>
              <a:t>IMP OSCE </a:t>
            </a:r>
            <a:r>
              <a:rPr lang="en" sz="1000">
                <a:solidFill>
                  <a:srgbClr val="CC0000"/>
                </a:solidFill>
                <a:latin typeface="Times New Roman"/>
                <a:ea typeface="Times New Roman"/>
                <a:cs typeface="Times New Roman"/>
                <a:sym typeface="Times New Roman"/>
              </a:rPr>
              <a:t>take hx from </a:t>
            </a:r>
            <a:r>
              <a:rPr lang="en" sz="1000">
                <a:solidFill>
                  <a:srgbClr val="CC0000"/>
                </a:solidFill>
                <a:latin typeface="Times New Roman"/>
                <a:ea typeface="Times New Roman"/>
                <a:cs typeface="Times New Roman"/>
                <a:sym typeface="Times New Roman"/>
              </a:rPr>
              <a:t>trauma</a:t>
            </a:r>
            <a:r>
              <a:rPr lang="en" sz="1000">
                <a:solidFill>
                  <a:srgbClr val="CC0000"/>
                </a:solidFill>
                <a:latin typeface="Times New Roman"/>
                <a:ea typeface="Times New Roman"/>
                <a:cs typeface="Times New Roman"/>
                <a:sym typeface="Times New Roman"/>
              </a:rPr>
              <a:t> patient </a:t>
            </a:r>
            <a:endParaRPr sz="1000">
              <a:solidFill>
                <a:srgbClr val="CC0000"/>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b="1" lang="en" sz="1200">
                <a:latin typeface="Times New Roman"/>
                <a:ea typeface="Times New Roman"/>
                <a:cs typeface="Times New Roman"/>
                <a:sym typeface="Times New Roman"/>
              </a:rPr>
              <a:t>A</a:t>
            </a:r>
            <a:r>
              <a:rPr lang="en" sz="1200">
                <a:solidFill>
                  <a:srgbClr val="000000"/>
                </a:solidFill>
                <a:latin typeface="Times New Roman"/>
                <a:ea typeface="Times New Roman"/>
                <a:cs typeface="Times New Roman"/>
                <a:sym typeface="Times New Roman"/>
              </a:rPr>
              <a:t>	Allergies</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b="1" lang="en" sz="1200">
                <a:latin typeface="Times New Roman"/>
                <a:ea typeface="Times New Roman"/>
                <a:cs typeface="Times New Roman"/>
                <a:sym typeface="Times New Roman"/>
              </a:rPr>
              <a:t>M</a:t>
            </a:r>
            <a:r>
              <a:rPr lang="en" sz="1200">
                <a:solidFill>
                  <a:srgbClr val="000000"/>
                </a:solidFill>
                <a:latin typeface="Times New Roman"/>
                <a:ea typeface="Times New Roman"/>
                <a:cs typeface="Times New Roman"/>
                <a:sym typeface="Times New Roman"/>
              </a:rPr>
              <a:t>	Medications </a:t>
            </a:r>
            <a:r>
              <a:rPr lang="en" sz="1000">
                <a:solidFill>
                  <a:srgbClr val="CC0000"/>
                </a:solidFill>
                <a:latin typeface="Times New Roman"/>
                <a:ea typeface="Times New Roman"/>
                <a:cs typeface="Times New Roman"/>
                <a:sym typeface="Times New Roman"/>
              </a:rPr>
              <a:t>Especially B-blockers, blood thinner</a:t>
            </a:r>
            <a:endParaRPr sz="1000">
              <a:solidFill>
                <a:srgbClr val="CC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b="1" lang="en" sz="1200">
                <a:latin typeface="Times New Roman"/>
                <a:ea typeface="Times New Roman"/>
                <a:cs typeface="Times New Roman"/>
                <a:sym typeface="Times New Roman"/>
              </a:rPr>
              <a:t>P</a:t>
            </a:r>
            <a:r>
              <a:rPr lang="en" sz="1200">
                <a:solidFill>
                  <a:srgbClr val="000000"/>
                </a:solidFill>
                <a:latin typeface="Times New Roman"/>
                <a:ea typeface="Times New Roman"/>
                <a:cs typeface="Times New Roman"/>
                <a:sym typeface="Times New Roman"/>
              </a:rPr>
              <a:t>	Past illnesses / Pregnancy</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b="1" lang="en" sz="1200">
                <a:latin typeface="Times New Roman"/>
                <a:ea typeface="Times New Roman"/>
                <a:cs typeface="Times New Roman"/>
                <a:sym typeface="Times New Roman"/>
              </a:rPr>
              <a:t>L</a:t>
            </a:r>
            <a:r>
              <a:rPr lang="en" sz="1200">
                <a:solidFill>
                  <a:srgbClr val="000000"/>
                </a:solidFill>
                <a:latin typeface="Times New Roman"/>
                <a:ea typeface="Times New Roman"/>
                <a:cs typeface="Times New Roman"/>
                <a:sym typeface="Times New Roman"/>
              </a:rPr>
              <a:t>	Last meal</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b="1" lang="en" sz="1200">
                <a:latin typeface="Times New Roman"/>
                <a:ea typeface="Times New Roman"/>
                <a:cs typeface="Times New Roman"/>
                <a:sym typeface="Times New Roman"/>
              </a:rPr>
              <a:t>E</a:t>
            </a:r>
            <a:r>
              <a:rPr lang="en" sz="1200">
                <a:solidFill>
                  <a:srgbClr val="000000"/>
                </a:solidFill>
                <a:latin typeface="Times New Roman"/>
                <a:ea typeface="Times New Roman"/>
                <a:cs typeface="Times New Roman"/>
                <a:sym typeface="Times New Roman"/>
              </a:rPr>
              <a:t>	Events / Environment</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lnSpc>
                <a:spcPct val="115000"/>
              </a:lnSpc>
              <a:spcBef>
                <a:spcPts val="300"/>
              </a:spcBef>
              <a:spcAft>
                <a:spcPts val="0"/>
              </a:spcAft>
              <a:buSzPts val="1400"/>
              <a:buFont typeface="Times New Roman"/>
              <a:buChar char="❖"/>
            </a:pPr>
            <a:r>
              <a:rPr lang="en" sz="1400">
                <a:latin typeface="Times New Roman"/>
                <a:ea typeface="Times New Roman"/>
                <a:cs typeface="Times New Roman"/>
                <a:sym typeface="Times New Roman"/>
              </a:rPr>
              <a:t>Mechanism of Injury</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618" name="Google Shape;618;p44"/>
          <p:cNvPicPr preferRelativeResize="0"/>
          <p:nvPr/>
        </p:nvPicPr>
        <p:blipFill>
          <a:blip r:embed="rId3">
            <a:alphaModFix/>
          </a:blip>
          <a:stretch>
            <a:fillRect/>
          </a:stretch>
        </p:blipFill>
        <p:spPr>
          <a:xfrm>
            <a:off x="1765513" y="6893075"/>
            <a:ext cx="2948975" cy="144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45"/>
          <p:cNvSpPr txBox="1"/>
          <p:nvPr>
            <p:ph idx="1" type="body"/>
          </p:nvPr>
        </p:nvSpPr>
        <p:spPr>
          <a:xfrm>
            <a:off x="505350" y="386725"/>
            <a:ext cx="5783700" cy="7492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Abdominal Trauma</a:t>
            </a:r>
            <a:endParaRPr sz="1800">
              <a:solidFill>
                <a:srgbClr val="000000"/>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lang="en" sz="1600">
                <a:solidFill>
                  <a:schemeClr val="dk1"/>
                </a:solidFill>
                <a:latin typeface="Times New Roman"/>
                <a:ea typeface="Times New Roman"/>
                <a:cs typeface="Times New Roman"/>
                <a:sym typeface="Times New Roman"/>
              </a:rPr>
              <a:t>Solid Organ Injury</a:t>
            </a:r>
            <a:endParaRPr sz="1600">
              <a:solidFill>
                <a:schemeClr val="dk1"/>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Solid organ injury is a leading cause of significant morbidity and mortality following injury.</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Identification of serious solid organ injury may be challenging.</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Many injuries, however, manifest during the initial assessment and treatment period. Thus, early identification is essential.</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lang="en" sz="1400">
                <a:latin typeface="Times New Roman"/>
                <a:ea typeface="Times New Roman"/>
                <a:cs typeface="Times New Roman"/>
                <a:sym typeface="Times New Roman"/>
              </a:rPr>
              <a:t>Initial Assessment and Resuscitation</a:t>
            </a:r>
            <a:endParaRPr sz="1400">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Primary Survey: Identification and treatment of life threatening injuries.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Airway with cervical spine precautions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Breathing</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Circulation</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Disability</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Exposure</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lang="en" sz="1400">
                <a:latin typeface="Times New Roman"/>
                <a:ea typeface="Times New Roman"/>
                <a:cs typeface="Times New Roman"/>
                <a:sym typeface="Times New Roman"/>
              </a:rPr>
              <a:t>Abdominal assessment</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Vital signs and physical exam</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Investigational Studies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FAST</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DPA/DPL</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CT Abdomen/Pelvis</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300"/>
              </a:spcAft>
              <a:buNone/>
            </a:pPr>
            <a:r>
              <a:t/>
            </a:r>
            <a:endParaRPr>
              <a:solidFill>
                <a:srgbClr val="000000"/>
              </a:solidFill>
              <a:latin typeface="Times New Roman"/>
              <a:ea typeface="Times New Roman"/>
              <a:cs typeface="Times New Roman"/>
              <a:sym typeface="Times New Roman"/>
            </a:endParaRPr>
          </a:p>
        </p:txBody>
      </p:sp>
      <p:sp>
        <p:nvSpPr>
          <p:cNvPr id="624" name="Google Shape;624;p45"/>
          <p:cNvSpPr txBox="1"/>
          <p:nvPr/>
        </p:nvSpPr>
        <p:spPr>
          <a:xfrm>
            <a:off x="599225" y="1013350"/>
            <a:ext cx="4646100" cy="5325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Most common solid organ injury “blunt”: </a:t>
            </a:r>
            <a:r>
              <a:rPr lang="en" sz="1000">
                <a:solidFill>
                  <a:srgbClr val="9E9E9E"/>
                </a:solidFill>
                <a:latin typeface="Times New Roman"/>
                <a:ea typeface="Times New Roman"/>
                <a:cs typeface="Times New Roman"/>
                <a:sym typeface="Times New Roman"/>
              </a:rPr>
              <a:t>Liver then spleen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Most common hollow organ injury “penetration”: Intestine “especially duodenum”</a:t>
            </a:r>
            <a:endParaRPr sz="1000">
              <a:solidFill>
                <a:srgbClr val="9E9E9E"/>
              </a:solidFill>
              <a:latin typeface="Times New Roman"/>
              <a:ea typeface="Times New Roman"/>
              <a:cs typeface="Times New Roman"/>
              <a:sym typeface="Times New Roman"/>
            </a:endParaRPr>
          </a:p>
        </p:txBody>
      </p:sp>
      <p:grpSp>
        <p:nvGrpSpPr>
          <p:cNvPr id="625" name="Google Shape;625;p45"/>
          <p:cNvGrpSpPr/>
          <p:nvPr/>
        </p:nvGrpSpPr>
        <p:grpSpPr>
          <a:xfrm>
            <a:off x="200749" y="6675374"/>
            <a:ext cx="5349346" cy="1402595"/>
            <a:chOff x="1081639" y="4103151"/>
            <a:chExt cx="4715989" cy="1369053"/>
          </a:xfrm>
        </p:grpSpPr>
        <p:sp>
          <p:nvSpPr>
            <p:cNvPr id="626" name="Google Shape;626;p45"/>
            <p:cNvSpPr txBox="1"/>
            <p:nvPr/>
          </p:nvSpPr>
          <p:spPr>
            <a:xfrm>
              <a:off x="1204028" y="4555104"/>
              <a:ext cx="4593600" cy="9171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-Blunt unstable ⇒ FAST: if +ve go for laparotomy , if -ve look for other sites "is it Tension pneumothorax/ pelvis fracture (pelvis bleeding is very difficult to control in OR it is better to do angio ex fix" </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-Blunt stable ⇒ not imp to do FAST. why? if FAST is +ve/ -ve you will go for CT</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-penetrating ⇒ not imp to do FAST. why? if FAST is + ve/ -ve you will go to OR</a:t>
              </a:r>
              <a:endParaRPr sz="1000">
                <a:solidFill>
                  <a:srgbClr val="9E9E9E"/>
                </a:solidFill>
                <a:latin typeface="Times New Roman"/>
                <a:ea typeface="Times New Roman"/>
                <a:cs typeface="Times New Roman"/>
                <a:sym typeface="Times New Roman"/>
              </a:endParaRPr>
            </a:p>
          </p:txBody>
        </p:sp>
        <p:grpSp>
          <p:nvGrpSpPr>
            <p:cNvPr id="627" name="Google Shape;627;p45"/>
            <p:cNvGrpSpPr/>
            <p:nvPr/>
          </p:nvGrpSpPr>
          <p:grpSpPr>
            <a:xfrm>
              <a:off x="1081639" y="4103151"/>
              <a:ext cx="814838" cy="451960"/>
              <a:chOff x="1081639" y="4103151"/>
              <a:chExt cx="814838" cy="451960"/>
            </a:xfrm>
          </p:grpSpPr>
          <p:grpSp>
            <p:nvGrpSpPr>
              <p:cNvPr id="628" name="Google Shape;628;p45"/>
              <p:cNvGrpSpPr/>
              <p:nvPr/>
            </p:nvGrpSpPr>
            <p:grpSpPr>
              <a:xfrm>
                <a:off x="1081639" y="4103151"/>
                <a:ext cx="302121" cy="396849"/>
                <a:chOff x="1081639" y="4103151"/>
                <a:chExt cx="302121" cy="396849"/>
              </a:xfrm>
            </p:grpSpPr>
            <p:sp>
              <p:nvSpPr>
                <p:cNvPr id="629" name="Google Shape;629;p45"/>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0" name="Google Shape;630;p45"/>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631" name="Google Shape;631;p45"/>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46"/>
          <p:cNvSpPr txBox="1"/>
          <p:nvPr>
            <p:ph idx="1" type="body"/>
          </p:nvPr>
        </p:nvSpPr>
        <p:spPr>
          <a:xfrm>
            <a:off x="505350" y="386725"/>
            <a:ext cx="5783700" cy="7492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accent6"/>
                </a:solidFill>
                <a:latin typeface="Times New Roman"/>
                <a:ea typeface="Times New Roman"/>
                <a:cs typeface="Times New Roman"/>
                <a:sym typeface="Times New Roman"/>
              </a:rPr>
              <a:t>Focused Assessment with Sonography in Trauma (FAST) </a:t>
            </a:r>
            <a:r>
              <a:rPr lang="en" sz="1000">
                <a:solidFill>
                  <a:srgbClr val="9E9E9E"/>
                </a:solidFill>
                <a:latin typeface="Times New Roman"/>
                <a:ea typeface="Times New Roman"/>
                <a:cs typeface="Times New Roman"/>
                <a:sym typeface="Times New Roman"/>
              </a:rPr>
              <a:t>replaced DPL</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1000"/>
              </a:spcBef>
              <a:spcAft>
                <a:spcPts val="0"/>
              </a:spcAft>
              <a:buClr>
                <a:srgbClr val="000000"/>
              </a:buClr>
              <a:buSzPts val="1200"/>
              <a:buFont typeface="Times New Roman"/>
              <a:buChar char="○"/>
            </a:pPr>
            <a:r>
              <a:rPr lang="en" sz="1000">
                <a:solidFill>
                  <a:srgbClr val="9E9E9E"/>
                </a:solidFill>
                <a:latin typeface="Times New Roman"/>
                <a:ea typeface="Times New Roman"/>
                <a:cs typeface="Times New Roman"/>
                <a:sym typeface="Times New Roman"/>
              </a:rPr>
              <a:t>Used around the abdomen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000">
                <a:solidFill>
                  <a:srgbClr val="9E9E9E"/>
                </a:solidFill>
                <a:latin typeface="Times New Roman"/>
                <a:ea typeface="Times New Roman"/>
                <a:cs typeface="Times New Roman"/>
                <a:sym typeface="Times New Roman"/>
              </a:rPr>
              <a:t>Any fluid found is most likely blood</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First used in 1996</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Rapid</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Sensitivity 86-99%</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May be able to detect as little as 100 ml of blood</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Cost effective</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Views: </a:t>
            </a:r>
            <a:r>
              <a:rPr lang="en">
                <a:solidFill>
                  <a:srgbClr val="000000"/>
                </a:solidFill>
                <a:latin typeface="Times New Roman"/>
                <a:ea typeface="Times New Roman"/>
                <a:cs typeface="Times New Roman"/>
                <a:sym typeface="Times New Roman"/>
              </a:rPr>
              <a:t>Pericardial</a:t>
            </a:r>
            <a:r>
              <a:rPr lang="en" sz="1200">
                <a:solidFill>
                  <a:srgbClr val="000000"/>
                </a:solidFill>
                <a:latin typeface="Times New Roman"/>
                <a:ea typeface="Times New Roman"/>
                <a:cs typeface="Times New Roman"/>
                <a:sym typeface="Times New Roman"/>
              </a:rPr>
              <a:t>, perihepatic, perisplenic, and peripelvic spaces.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User dependent with inherent limitations of ultrasound.</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Useful in unstable patient</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000">
                <a:solidFill>
                  <a:srgbClr val="9E9E9E"/>
                </a:solidFill>
                <a:latin typeface="Times New Roman"/>
                <a:ea typeface="Times New Roman"/>
                <a:cs typeface="Times New Roman"/>
                <a:sym typeface="Times New Roman"/>
              </a:rPr>
              <a:t>We see morison pouch, renal, bladder, pericardium</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0">
              <a:solidFill>
                <a:srgbClr val="9E9E9E"/>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dk1"/>
              </a:buClr>
              <a:buSzPts val="1200"/>
              <a:buFont typeface="Times New Roman"/>
              <a:buChar char="●"/>
            </a:pPr>
            <a:r>
              <a:rPr lang="en" sz="1200">
                <a:solidFill>
                  <a:schemeClr val="accent6"/>
                </a:solidFill>
                <a:latin typeface="Times New Roman"/>
                <a:ea typeface="Times New Roman"/>
                <a:cs typeface="Times New Roman"/>
                <a:sym typeface="Times New Roman"/>
              </a:rPr>
              <a:t>CT Scan</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FF0000"/>
                </a:solidFill>
                <a:latin typeface="Times New Roman"/>
                <a:ea typeface="Times New Roman"/>
                <a:cs typeface="Times New Roman"/>
                <a:sym typeface="Times New Roman"/>
              </a:rPr>
              <a:t>Gold standard.</a:t>
            </a:r>
            <a:r>
              <a:rPr lang="en" sz="1200">
                <a:solidFill>
                  <a:srgbClr val="000000"/>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For solid organ diagnosis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FF0000"/>
              </a:buClr>
              <a:buSzPts val="1200"/>
              <a:buFont typeface="Times New Roman"/>
              <a:buChar char="○"/>
            </a:pPr>
            <a:r>
              <a:rPr lang="en" sz="1200">
                <a:solidFill>
                  <a:srgbClr val="FF0000"/>
                </a:solidFill>
                <a:latin typeface="Times New Roman"/>
                <a:ea typeface="Times New Roman"/>
                <a:cs typeface="Times New Roman"/>
                <a:sym typeface="Times New Roman"/>
              </a:rPr>
              <a:t>Hemodynamically normal patients!</a:t>
            </a:r>
            <a:endParaRPr sz="1200">
              <a:solidFill>
                <a:srgbClr val="FF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Provides excellent imagining of solid organs (liver and spleen).</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Determines the source and amount of bleeding (angio phase).</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Reveals associated injuries: pancreas, genitourinary.</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Poor for hollow </a:t>
            </a:r>
            <a:r>
              <a:rPr lang="en">
                <a:solidFill>
                  <a:srgbClr val="000000"/>
                </a:solidFill>
                <a:latin typeface="Times New Roman"/>
                <a:ea typeface="Times New Roman"/>
                <a:cs typeface="Times New Roman"/>
                <a:sym typeface="Times New Roman"/>
              </a:rPr>
              <a:t>viscus</a:t>
            </a:r>
            <a:r>
              <a:rPr lang="en" sz="1200">
                <a:solidFill>
                  <a:srgbClr val="000000"/>
                </a:solidFill>
                <a:latin typeface="Times New Roman"/>
                <a:ea typeface="Times New Roman"/>
                <a:cs typeface="Times New Roman"/>
                <a:sym typeface="Times New Roman"/>
              </a:rPr>
              <a:t> injury. </a:t>
            </a:r>
            <a:r>
              <a:rPr lang="en" sz="1000">
                <a:solidFill>
                  <a:srgbClr val="6AA84F"/>
                </a:solidFill>
                <a:latin typeface="Times New Roman"/>
                <a:ea typeface="Times New Roman"/>
                <a:cs typeface="Times New Roman"/>
                <a:sym typeface="Times New Roman"/>
              </a:rPr>
              <a:t>"in Bowel injury the CT shows signs that comes after inflammation and this take time to show"</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000">
              <a:solidFill>
                <a:srgbClr val="9E9E9E"/>
              </a:solidFill>
              <a:latin typeface="Times New Roman"/>
              <a:ea typeface="Times New Roman"/>
              <a:cs typeface="Times New Roman"/>
              <a:sym typeface="Times New Roman"/>
            </a:endParaRPr>
          </a:p>
        </p:txBody>
      </p:sp>
      <p:pic>
        <p:nvPicPr>
          <p:cNvPr id="637" name="Google Shape;637;p46"/>
          <p:cNvPicPr preferRelativeResize="0"/>
          <p:nvPr/>
        </p:nvPicPr>
        <p:blipFill>
          <a:blip r:embed="rId3">
            <a:alphaModFix/>
          </a:blip>
          <a:stretch>
            <a:fillRect/>
          </a:stretch>
        </p:blipFill>
        <p:spPr>
          <a:xfrm>
            <a:off x="5109175" y="847275"/>
            <a:ext cx="1034275" cy="1255100"/>
          </a:xfrm>
          <a:prstGeom prst="rect">
            <a:avLst/>
          </a:prstGeom>
          <a:noFill/>
          <a:ln>
            <a:noFill/>
          </a:ln>
        </p:spPr>
      </p:pic>
      <p:sp>
        <p:nvSpPr>
          <p:cNvPr id="638" name="Google Shape;638;p46"/>
          <p:cNvSpPr txBox="1"/>
          <p:nvPr/>
        </p:nvSpPr>
        <p:spPr>
          <a:xfrm>
            <a:off x="608750" y="3348175"/>
            <a:ext cx="5534700" cy="11601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Useful in one </a:t>
            </a:r>
            <a:r>
              <a:rPr lang="en" sz="1000">
                <a:solidFill>
                  <a:srgbClr val="9E9E9E"/>
                </a:solidFill>
                <a:latin typeface="Times New Roman"/>
                <a:ea typeface="Times New Roman"/>
                <a:cs typeface="Times New Roman"/>
                <a:sym typeface="Times New Roman"/>
              </a:rPr>
              <a:t>scenario</a:t>
            </a:r>
            <a:r>
              <a:rPr lang="en" sz="1000">
                <a:solidFill>
                  <a:srgbClr val="9E9E9E"/>
                </a:solidFill>
                <a:latin typeface="Times New Roman"/>
                <a:ea typeface="Times New Roman"/>
                <a:cs typeface="Times New Roman"/>
                <a:sym typeface="Times New Roman"/>
              </a:rPr>
              <a:t>: </a:t>
            </a:r>
            <a:r>
              <a:rPr b="1" lang="en" sz="1000">
                <a:solidFill>
                  <a:srgbClr val="9E9E9E"/>
                </a:solidFill>
                <a:latin typeface="Times New Roman"/>
                <a:ea typeface="Times New Roman"/>
                <a:cs typeface="Times New Roman"/>
                <a:sym typeface="Times New Roman"/>
              </a:rPr>
              <a:t>UNSTAPLE</a:t>
            </a:r>
            <a:r>
              <a:rPr lang="en" sz="1000">
                <a:solidFill>
                  <a:srgbClr val="9E9E9E"/>
                </a:solidFill>
                <a:latin typeface="Times New Roman"/>
                <a:ea typeface="Times New Roman"/>
                <a:cs typeface="Times New Roman"/>
                <a:sym typeface="Times New Roman"/>
              </a:rPr>
              <a:t> blunt </a:t>
            </a:r>
            <a:r>
              <a:rPr lang="en" sz="1000">
                <a:solidFill>
                  <a:srgbClr val="9E9E9E"/>
                </a:solidFill>
                <a:latin typeface="Times New Roman"/>
                <a:ea typeface="Times New Roman"/>
                <a:cs typeface="Times New Roman"/>
                <a:sym typeface="Times New Roman"/>
              </a:rPr>
              <a:t>trauma</a:t>
            </a:r>
            <a:r>
              <a:rPr lang="en" sz="1000">
                <a:solidFill>
                  <a:srgbClr val="9E9E9E"/>
                </a:solidFill>
                <a:latin typeface="Times New Roman"/>
                <a:ea typeface="Times New Roman"/>
                <a:cs typeface="Times New Roman"/>
                <a:sym typeface="Times New Roman"/>
              </a:rPr>
              <a:t> patient, if staple go to CT</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Can be repeated as many times, safe to patient, but the problem is that it depends on experience of the Dr</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If penetrative do not do FAST go directly to OR</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If FAST (+) go to OR directly</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If bleeding in pelvis go to Angio not OR</a:t>
            </a:r>
            <a:endParaRPr sz="1000">
              <a:solidFill>
                <a:srgbClr val="9E9E9E"/>
              </a:solidFill>
              <a:latin typeface="Times New Roman"/>
              <a:ea typeface="Times New Roman"/>
              <a:cs typeface="Times New Roman"/>
              <a:sym typeface="Times New Roman"/>
            </a:endParaRPr>
          </a:p>
        </p:txBody>
      </p:sp>
      <p:sp>
        <p:nvSpPr>
          <p:cNvPr id="639" name="Google Shape;639;p46"/>
          <p:cNvSpPr txBox="1"/>
          <p:nvPr/>
        </p:nvSpPr>
        <p:spPr>
          <a:xfrm>
            <a:off x="4956775" y="2026175"/>
            <a:ext cx="1370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9E9E9E"/>
                </a:solidFill>
                <a:latin typeface="Times New Roman"/>
                <a:ea typeface="Times New Roman"/>
                <a:cs typeface="Times New Roman"/>
                <a:sym typeface="Times New Roman"/>
              </a:rPr>
              <a:t>liver, splenorenal space, bladder</a:t>
            </a:r>
            <a:endParaRPr sz="700">
              <a:solidFill>
                <a:srgbClr val="9E9E9E"/>
              </a:solidFill>
              <a:latin typeface="Times New Roman"/>
              <a:ea typeface="Times New Roman"/>
              <a:cs typeface="Times New Roman"/>
              <a:sym typeface="Times New Roman"/>
            </a:endParaRPr>
          </a:p>
        </p:txBody>
      </p:sp>
      <p:sp>
        <p:nvSpPr>
          <p:cNvPr id="640" name="Google Shape;640;p46"/>
          <p:cNvSpPr txBox="1"/>
          <p:nvPr/>
        </p:nvSpPr>
        <p:spPr>
          <a:xfrm>
            <a:off x="608750" y="6548575"/>
            <a:ext cx="3179400" cy="6687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UNSTABLE BLUNT TRAUMA &gt; FAST IS BEST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STABLE BLUNT PATIENT &gt; CT (Because I have time)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UNSTABLE PENETRATING TRAUMA &gt; OR</a:t>
            </a:r>
            <a:endParaRPr sz="1000">
              <a:solidFill>
                <a:srgbClr val="9E9E9E"/>
              </a:solidFill>
              <a:latin typeface="Times New Roman"/>
              <a:ea typeface="Times New Roman"/>
              <a:cs typeface="Times New Roman"/>
              <a:sym typeface="Times New Roman"/>
            </a:endParaRPr>
          </a:p>
        </p:txBody>
      </p:sp>
      <p:grpSp>
        <p:nvGrpSpPr>
          <p:cNvPr id="641" name="Google Shape;641;p46"/>
          <p:cNvGrpSpPr/>
          <p:nvPr/>
        </p:nvGrpSpPr>
        <p:grpSpPr>
          <a:xfrm>
            <a:off x="714900" y="7405150"/>
            <a:ext cx="4874326" cy="1184350"/>
            <a:chOff x="714900" y="7176550"/>
            <a:chExt cx="4874326" cy="1184350"/>
          </a:xfrm>
        </p:grpSpPr>
        <p:pic>
          <p:nvPicPr>
            <p:cNvPr id="642" name="Google Shape;642;p46"/>
            <p:cNvPicPr preferRelativeResize="0"/>
            <p:nvPr/>
          </p:nvPicPr>
          <p:blipFill>
            <a:blip r:embed="rId4">
              <a:alphaModFix/>
            </a:blip>
            <a:stretch>
              <a:fillRect/>
            </a:stretch>
          </p:blipFill>
          <p:spPr>
            <a:xfrm>
              <a:off x="714900" y="7176550"/>
              <a:ext cx="1624775" cy="1184350"/>
            </a:xfrm>
            <a:prstGeom prst="rect">
              <a:avLst/>
            </a:prstGeom>
            <a:noFill/>
            <a:ln>
              <a:noFill/>
            </a:ln>
          </p:spPr>
        </p:pic>
        <p:pic>
          <p:nvPicPr>
            <p:cNvPr id="643" name="Google Shape;643;p46"/>
            <p:cNvPicPr preferRelativeResize="0"/>
            <p:nvPr/>
          </p:nvPicPr>
          <p:blipFill>
            <a:blip r:embed="rId5">
              <a:alphaModFix/>
            </a:blip>
            <a:stretch>
              <a:fillRect/>
            </a:stretch>
          </p:blipFill>
          <p:spPr>
            <a:xfrm>
              <a:off x="2339675" y="7177762"/>
              <a:ext cx="1624775" cy="1181931"/>
            </a:xfrm>
            <a:prstGeom prst="rect">
              <a:avLst/>
            </a:prstGeom>
            <a:noFill/>
            <a:ln>
              <a:noFill/>
            </a:ln>
          </p:spPr>
        </p:pic>
        <p:pic>
          <p:nvPicPr>
            <p:cNvPr id="644" name="Google Shape;644;p46"/>
            <p:cNvPicPr preferRelativeResize="0"/>
            <p:nvPr/>
          </p:nvPicPr>
          <p:blipFill>
            <a:blip r:embed="rId6">
              <a:alphaModFix/>
            </a:blip>
            <a:stretch>
              <a:fillRect/>
            </a:stretch>
          </p:blipFill>
          <p:spPr>
            <a:xfrm>
              <a:off x="3964450" y="7178287"/>
              <a:ext cx="1624776" cy="1180866"/>
            </a:xfrm>
            <a:prstGeom prst="rect">
              <a:avLst/>
            </a:prstGeom>
            <a:noFill/>
            <a:ln>
              <a:noFill/>
            </a:ln>
          </p:spPr>
        </p:pic>
      </p:grpSp>
      <p:sp>
        <p:nvSpPr>
          <p:cNvPr id="645" name="Google Shape;645;p46"/>
          <p:cNvSpPr txBox="1"/>
          <p:nvPr/>
        </p:nvSpPr>
        <p:spPr>
          <a:xfrm>
            <a:off x="2327625" y="8589500"/>
            <a:ext cx="1615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E9E9E"/>
                </a:solidFill>
                <a:latin typeface="Times New Roman"/>
                <a:ea typeface="Times New Roman"/>
                <a:cs typeface="Times New Roman"/>
                <a:sym typeface="Times New Roman"/>
              </a:rPr>
              <a:t>Hypodense left lobe due to laceration</a:t>
            </a:r>
            <a:endParaRPr sz="1000">
              <a:solidFill>
                <a:srgbClr val="9E9E9E"/>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7"/>
          <p:cNvSpPr txBox="1"/>
          <p:nvPr>
            <p:ph idx="1" type="body"/>
          </p:nvPr>
        </p:nvSpPr>
        <p:spPr>
          <a:xfrm>
            <a:off x="505350" y="462927"/>
            <a:ext cx="5469300" cy="8272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Times New Roman"/>
                <a:ea typeface="Times New Roman"/>
                <a:cs typeface="Times New Roman"/>
                <a:sym typeface="Times New Roman"/>
              </a:rPr>
              <a:t>Solid Organ Injuries</a:t>
            </a:r>
            <a:endParaRPr sz="1400">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Difficult to diagnose on physical exam</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May lead to significant blood loss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Grading of solid organs dependent on degree of hematoma, laceration, or avulsion.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Injuries may present late, leading to further difficulty in assessment </a:t>
            </a:r>
            <a:r>
              <a:rPr lang="en" sz="1200">
                <a:solidFill>
                  <a:srgbClr val="000000"/>
                </a:solidFill>
                <a:latin typeface="Times New Roman"/>
                <a:ea typeface="Times New Roman"/>
                <a:cs typeface="Times New Roman"/>
                <a:sym typeface="Times New Roman"/>
              </a:rPr>
              <a:t>and</a:t>
            </a:r>
            <a:r>
              <a:rPr lang="en" sz="1200">
                <a:solidFill>
                  <a:srgbClr val="000000"/>
                </a:solidFill>
                <a:latin typeface="Times New Roman"/>
                <a:ea typeface="Times New Roman"/>
                <a:cs typeface="Times New Roman"/>
                <a:sym typeface="Times New Roman"/>
              </a:rPr>
              <a:t> management.</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most common solid organs injured spleen and liver.</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9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accent6"/>
              </a:buClr>
              <a:buSzPts val="1200"/>
              <a:buFont typeface="Times New Roman"/>
              <a:buChar char="❖"/>
            </a:pPr>
            <a:r>
              <a:rPr lang="en" sz="1200">
                <a:solidFill>
                  <a:schemeClr val="accent6"/>
                </a:solidFill>
                <a:latin typeface="Times New Roman"/>
                <a:ea typeface="Times New Roman"/>
                <a:cs typeface="Times New Roman"/>
                <a:sym typeface="Times New Roman"/>
              </a:rPr>
              <a:t>Splenic Injuries</a:t>
            </a:r>
            <a:endParaRPr sz="1200">
              <a:solidFill>
                <a:schemeClr val="accent6"/>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2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Key Principles</a:t>
            </a:r>
            <a:endParaRPr b="1"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Hemodynamically unstable patients require immediate laparotomy.</a:t>
            </a:r>
            <a:endParaRPr sz="1200">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Splenectomy</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Non-operative management is an option in the hemodynamically stable patient ONLY. </a:t>
            </a:r>
            <a:r>
              <a:rPr lang="en" sz="1000">
                <a:solidFill>
                  <a:srgbClr val="9E9E9E"/>
                </a:solidFill>
                <a:latin typeface="Times New Roman"/>
                <a:ea typeface="Times New Roman"/>
                <a:cs typeface="Times New Roman"/>
                <a:sym typeface="Times New Roman"/>
              </a:rPr>
              <a:t>if not stable no need for CT go to OR for splenectomy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 No patient should die as a consequence of non-operative management.</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651" name="Google Shape;651;p47"/>
          <p:cNvPicPr preferRelativeResize="0"/>
          <p:nvPr/>
        </p:nvPicPr>
        <p:blipFill>
          <a:blip r:embed="rId3">
            <a:alphaModFix/>
          </a:blip>
          <a:stretch>
            <a:fillRect/>
          </a:stretch>
        </p:blipFill>
        <p:spPr>
          <a:xfrm>
            <a:off x="549299" y="2913900"/>
            <a:ext cx="1973150" cy="2347100"/>
          </a:xfrm>
          <a:prstGeom prst="rect">
            <a:avLst/>
          </a:prstGeom>
          <a:noFill/>
          <a:ln>
            <a:noFill/>
          </a:ln>
        </p:spPr>
      </p:pic>
      <p:pic>
        <p:nvPicPr>
          <p:cNvPr id="652" name="Google Shape;652;p47"/>
          <p:cNvPicPr preferRelativeResize="0"/>
          <p:nvPr/>
        </p:nvPicPr>
        <p:blipFill>
          <a:blip r:embed="rId4">
            <a:alphaModFix/>
          </a:blip>
          <a:stretch>
            <a:fillRect/>
          </a:stretch>
        </p:blipFill>
        <p:spPr>
          <a:xfrm>
            <a:off x="3121034" y="2913900"/>
            <a:ext cx="2778691" cy="2347100"/>
          </a:xfrm>
          <a:prstGeom prst="rect">
            <a:avLst/>
          </a:prstGeom>
          <a:noFill/>
          <a:ln>
            <a:noFill/>
          </a:ln>
        </p:spPr>
      </p:pic>
      <p:sp>
        <p:nvSpPr>
          <p:cNvPr id="653" name="Google Shape;653;p47"/>
          <p:cNvSpPr txBox="1"/>
          <p:nvPr/>
        </p:nvSpPr>
        <p:spPr>
          <a:xfrm>
            <a:off x="473100" y="5363150"/>
            <a:ext cx="5667300" cy="21087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GRADE 1,2 LOW, GRADE 3 Medium, </a:t>
            </a:r>
            <a:r>
              <a:rPr lang="en" sz="1000">
                <a:solidFill>
                  <a:srgbClr val="9E9E9E"/>
                </a:solidFill>
                <a:latin typeface="Times New Roman"/>
                <a:ea typeface="Times New Roman"/>
                <a:cs typeface="Times New Roman"/>
                <a:sym typeface="Times New Roman"/>
              </a:rPr>
              <a:t>G</a:t>
            </a:r>
            <a:r>
              <a:rPr lang="en" sz="1000">
                <a:solidFill>
                  <a:srgbClr val="9E9E9E"/>
                </a:solidFill>
                <a:latin typeface="Times New Roman"/>
                <a:ea typeface="Times New Roman"/>
                <a:cs typeface="Times New Roman"/>
                <a:sym typeface="Times New Roman"/>
              </a:rPr>
              <a:t>RADE 4, 5 HIGH GRADE</a:t>
            </a:r>
            <a:endParaRPr sz="1000">
              <a:solidFill>
                <a:srgbClr val="9E9E9E"/>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This is for CT not OR high grade can become unstable if you </a:t>
            </a:r>
            <a:r>
              <a:rPr lang="en" sz="1000">
                <a:solidFill>
                  <a:srgbClr val="9E9E9E"/>
                </a:solidFill>
                <a:latin typeface="Times New Roman"/>
                <a:ea typeface="Times New Roman"/>
                <a:cs typeface="Times New Roman"/>
                <a:sym typeface="Times New Roman"/>
              </a:rPr>
              <a:t>don't</a:t>
            </a:r>
            <a:r>
              <a:rPr lang="en" sz="1000">
                <a:solidFill>
                  <a:srgbClr val="9E9E9E"/>
                </a:solidFill>
                <a:latin typeface="Times New Roman"/>
                <a:ea typeface="Times New Roman"/>
                <a:cs typeface="Times New Roman"/>
                <a:sym typeface="Times New Roman"/>
              </a:rPr>
              <a:t> take pt to OR But you can still do non operative management in high grades</a:t>
            </a:r>
            <a:endParaRPr sz="1000">
              <a:solidFill>
                <a:srgbClr val="9E9E9E"/>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In unstable pts with spleen injury just remove</a:t>
            </a:r>
            <a:endParaRPr sz="1000">
              <a:solidFill>
                <a:srgbClr val="9E9E9E"/>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If high grade put him in ICU and might do Angio to not become Unstable</a:t>
            </a:r>
            <a:endParaRPr sz="1000">
              <a:solidFill>
                <a:srgbClr val="9E9E9E"/>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If non operative mgmt is indicated tell pt to avoid sports and stuff like that for 6-7 weeks</a:t>
            </a:r>
            <a:endParaRPr sz="1000">
              <a:solidFill>
                <a:srgbClr val="9E9E9E"/>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 unstable pt ⇒ laparotomy</a:t>
            </a:r>
            <a:endParaRPr sz="1000">
              <a:solidFill>
                <a:srgbClr val="6AA84F"/>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 stable:</a:t>
            </a:r>
            <a:endParaRPr sz="1000">
              <a:solidFill>
                <a:srgbClr val="6AA84F"/>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1- Grade 1,2 ⇒ ward</a:t>
            </a:r>
            <a:endParaRPr sz="1000">
              <a:solidFill>
                <a:srgbClr val="6AA84F"/>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2-Grade 3,4,5 ⇒ ICU "because the chance of bleeding is high"</a:t>
            </a:r>
            <a:endParaRPr sz="1000">
              <a:solidFill>
                <a:srgbClr val="6AA84F"/>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 in grade 4,5 ⇒ you may consider angioembolization even if pt is stable</a:t>
            </a:r>
            <a:endParaRPr sz="1000">
              <a:solidFill>
                <a:srgbClr val="6AA84F"/>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8"/>
          <p:cNvSpPr txBox="1"/>
          <p:nvPr>
            <p:ph idx="1" type="body"/>
          </p:nvPr>
        </p:nvSpPr>
        <p:spPr>
          <a:xfrm>
            <a:off x="503325" y="386725"/>
            <a:ext cx="5721900" cy="7492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b="1" sz="5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b="1" sz="12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Non Operative management</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Intensive monitoring</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Serial clinical exam, Hgb level.</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High grade injury patients may require angiography +/- angioembolization to improve success rates.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Patients are told to avoid contact sports for a period of time ( up to 7 weeks). </a:t>
            </a:r>
            <a:r>
              <a:rPr lang="en" sz="1000">
                <a:solidFill>
                  <a:srgbClr val="6AA84F"/>
                </a:solidFill>
                <a:latin typeface="Times New Roman"/>
                <a:ea typeface="Times New Roman"/>
                <a:cs typeface="Times New Roman"/>
                <a:sym typeface="Times New Roman"/>
              </a:rPr>
              <a:t>in children “2+ Grade of injury” e.g grade 4 “2+4=6” so 6 weeks with no sport buy in adults it is always 7 weeks</a:t>
            </a:r>
            <a:endParaRPr sz="1000">
              <a:solidFill>
                <a:srgbClr val="6AA84F"/>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If the patient becomes hemodynamically unstable, or requires multiple transfusions, then this is considered failure.</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 of NOM  </a:t>
            </a:r>
            <a:r>
              <a:rPr lang="en">
                <a:solidFill>
                  <a:srgbClr val="000000"/>
                </a:solidFill>
                <a:latin typeface="Times New Roman"/>
                <a:ea typeface="Times New Roman"/>
                <a:cs typeface="Times New Roman"/>
                <a:sym typeface="Times New Roman"/>
              </a:rPr>
              <a:t>=</a:t>
            </a:r>
            <a:r>
              <a:rPr lang="en" sz="1200">
                <a:solidFill>
                  <a:srgbClr val="000000"/>
                </a:solidFill>
                <a:latin typeface="Times New Roman"/>
                <a:ea typeface="Times New Roman"/>
                <a:cs typeface="Times New Roman"/>
                <a:sym typeface="Times New Roman"/>
              </a:rPr>
              <a:t>&gt;  laparotomy and splenectomy. </a:t>
            </a:r>
            <a:r>
              <a:rPr lang="en" sz="1000">
                <a:solidFill>
                  <a:srgbClr val="6AA84F"/>
                </a:solidFill>
                <a:latin typeface="Times New Roman"/>
                <a:ea typeface="Times New Roman"/>
                <a:cs typeface="Times New Roman"/>
                <a:sym typeface="Times New Roman"/>
              </a:rPr>
              <a:t>By </a:t>
            </a:r>
            <a:r>
              <a:rPr lang="en" sz="1000">
                <a:solidFill>
                  <a:srgbClr val="6AA84F"/>
                </a:solidFill>
                <a:latin typeface="Times New Roman"/>
                <a:ea typeface="Times New Roman"/>
                <a:cs typeface="Times New Roman"/>
                <a:sym typeface="Times New Roman"/>
              </a:rPr>
              <a:t>failure</a:t>
            </a:r>
            <a:r>
              <a:rPr lang="en" sz="1000">
                <a:solidFill>
                  <a:srgbClr val="6AA84F"/>
                </a:solidFill>
                <a:latin typeface="Times New Roman"/>
                <a:ea typeface="Times New Roman"/>
                <a:cs typeface="Times New Roman"/>
                <a:sym typeface="Times New Roman"/>
              </a:rPr>
              <a:t> we mean Bleeding, Regular transfusion, unstable</a:t>
            </a:r>
            <a:endParaRPr sz="1000">
              <a:solidFill>
                <a:srgbClr val="6AA84F"/>
              </a:solidFill>
              <a:latin typeface="Times New Roman"/>
              <a:ea typeface="Times New Roman"/>
              <a:cs typeface="Times New Roman"/>
              <a:sym typeface="Times New Roman"/>
            </a:endParaRPr>
          </a:p>
          <a:p>
            <a:pPr indent="-292100" lvl="1" marL="914400" rtl="0" algn="l">
              <a:lnSpc>
                <a:spcPct val="115000"/>
              </a:lnSpc>
              <a:spcBef>
                <a:spcPts val="0"/>
              </a:spcBef>
              <a:spcAft>
                <a:spcPts val="0"/>
              </a:spcAft>
              <a:buClr>
                <a:srgbClr val="9E9E9E"/>
              </a:buClr>
              <a:buSzPts val="1000"/>
              <a:buFont typeface="Times New Roman"/>
              <a:buChar char="○"/>
            </a:pPr>
            <a:r>
              <a:rPr lang="en" sz="1000">
                <a:solidFill>
                  <a:srgbClr val="9E9E9E"/>
                </a:solidFill>
                <a:latin typeface="Times New Roman"/>
                <a:ea typeface="Times New Roman"/>
                <a:cs typeface="Times New Roman"/>
                <a:sym typeface="Times New Roman"/>
              </a:rPr>
              <a:t>GRADE 4 and 5 admit to ICU</a:t>
            </a:r>
            <a:endParaRPr sz="1000">
              <a:solidFill>
                <a:srgbClr val="9E9E9E"/>
              </a:solidFill>
              <a:latin typeface="Times New Roman"/>
              <a:ea typeface="Times New Roman"/>
              <a:cs typeface="Times New Roman"/>
              <a:sym typeface="Times New Roman"/>
            </a:endParaRPr>
          </a:p>
          <a:p>
            <a:pPr indent="-292100" lvl="1" marL="914400" rtl="0" algn="l">
              <a:lnSpc>
                <a:spcPct val="115000"/>
              </a:lnSpc>
              <a:spcBef>
                <a:spcPts val="0"/>
              </a:spcBef>
              <a:spcAft>
                <a:spcPts val="0"/>
              </a:spcAft>
              <a:buClr>
                <a:srgbClr val="9E9E9E"/>
              </a:buClr>
              <a:buSzPts val="1000"/>
              <a:buFont typeface="Times New Roman"/>
              <a:buChar char="○"/>
            </a:pPr>
            <a:r>
              <a:rPr lang="en" sz="1000">
                <a:solidFill>
                  <a:srgbClr val="9E9E9E"/>
                </a:solidFill>
                <a:latin typeface="Times New Roman"/>
                <a:ea typeface="Times New Roman"/>
                <a:cs typeface="Times New Roman"/>
                <a:sym typeface="Times New Roman"/>
              </a:rPr>
              <a:t>Spleen injury without surgery need to avoid heavy sports</a:t>
            </a:r>
            <a:endParaRPr sz="1000">
              <a:solidFill>
                <a:srgbClr val="9E9E9E"/>
              </a:solidFill>
              <a:latin typeface="Times New Roman"/>
              <a:ea typeface="Times New Roman"/>
              <a:cs typeface="Times New Roman"/>
              <a:sym typeface="Times New Roman"/>
            </a:endParaRPr>
          </a:p>
          <a:p>
            <a:pPr indent="-292100" lvl="1" marL="914400" rtl="0" algn="l">
              <a:lnSpc>
                <a:spcPct val="115000"/>
              </a:lnSpc>
              <a:spcBef>
                <a:spcPts val="0"/>
              </a:spcBef>
              <a:spcAft>
                <a:spcPts val="0"/>
              </a:spcAft>
              <a:buClr>
                <a:srgbClr val="9E9E9E"/>
              </a:buClr>
              <a:buSzPts val="1000"/>
              <a:buFont typeface="Times New Roman"/>
              <a:buChar char="○"/>
            </a:pPr>
            <a:r>
              <a:rPr lang="en" sz="1000">
                <a:solidFill>
                  <a:srgbClr val="9E9E9E"/>
                </a:solidFill>
                <a:latin typeface="Times New Roman"/>
                <a:ea typeface="Times New Roman"/>
                <a:cs typeface="Times New Roman"/>
                <a:sym typeface="Times New Roman"/>
              </a:rPr>
              <a:t>Any injury that causes unstable vitals &gt; OR</a:t>
            </a:r>
            <a:endParaRPr sz="1000">
              <a:solidFill>
                <a:srgbClr val="9E9E9E"/>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Complications of NOM</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a:t>
            </a:r>
            <a:r>
              <a:rPr lang="en" sz="1000">
                <a:solidFill>
                  <a:srgbClr val="9E9E9E"/>
                </a:solidFill>
                <a:latin typeface="Times New Roman"/>
                <a:ea typeface="Times New Roman"/>
                <a:cs typeface="Times New Roman"/>
                <a:sym typeface="Times New Roman"/>
              </a:rPr>
              <a:t> Most common complication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Splenic ischemia, infection, abscess.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Chronic pain</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accent6"/>
              </a:buClr>
              <a:buSzPts val="1200"/>
              <a:buFont typeface="Times New Roman"/>
              <a:buChar char="❖"/>
            </a:pPr>
            <a:r>
              <a:rPr lang="en" sz="1200">
                <a:solidFill>
                  <a:schemeClr val="accent6"/>
                </a:solidFill>
                <a:latin typeface="Times New Roman"/>
                <a:ea typeface="Times New Roman"/>
                <a:cs typeface="Times New Roman"/>
                <a:sym typeface="Times New Roman"/>
              </a:rPr>
              <a:t>Liver injuries </a:t>
            </a:r>
            <a:r>
              <a:rPr lang="en" sz="1000">
                <a:solidFill>
                  <a:srgbClr val="9E9E9E"/>
                </a:solidFill>
                <a:latin typeface="Times New Roman"/>
                <a:ea typeface="Times New Roman"/>
                <a:cs typeface="Times New Roman"/>
                <a:sym typeface="Times New Roman"/>
              </a:rPr>
              <a:t>You cannot resect liver so that is why </a:t>
            </a:r>
            <a:r>
              <a:rPr lang="en" sz="1000">
                <a:solidFill>
                  <a:srgbClr val="9E9E9E"/>
                </a:solidFill>
                <a:latin typeface="Times New Roman"/>
                <a:ea typeface="Times New Roman"/>
                <a:cs typeface="Times New Roman"/>
                <a:sym typeface="Times New Roman"/>
              </a:rPr>
              <a:t>it's</a:t>
            </a:r>
            <a:r>
              <a:rPr lang="en" sz="1000">
                <a:solidFill>
                  <a:srgbClr val="9E9E9E"/>
                </a:solidFill>
                <a:latin typeface="Times New Roman"/>
                <a:ea typeface="Times New Roman"/>
                <a:cs typeface="Times New Roman"/>
                <a:sym typeface="Times New Roman"/>
              </a:rPr>
              <a:t> dangerous but otherwise same mgmt as spleen</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a:solidFill>
                  <a:srgbClr val="000000"/>
                </a:solidFill>
                <a:latin typeface="Times New Roman"/>
                <a:ea typeface="Times New Roman"/>
                <a:cs typeface="Times New Roman"/>
                <a:sym typeface="Times New Roman"/>
              </a:rPr>
              <a:t>Classification</a:t>
            </a:r>
            <a:endParaRPr>
              <a:solidFill>
                <a:srgbClr val="000000"/>
              </a:solidFill>
              <a:latin typeface="Times New Roman"/>
              <a:ea typeface="Times New Roman"/>
              <a:cs typeface="Times New Roman"/>
              <a:sym typeface="Times New Roman"/>
            </a:endParaRPr>
          </a:p>
          <a:p>
            <a:pPr indent="-285750" lvl="0" marL="457200" rtl="0" algn="l">
              <a:lnSpc>
                <a:spcPct val="100000"/>
              </a:lnSpc>
              <a:spcBef>
                <a:spcPts val="300"/>
              </a:spcBef>
              <a:spcAft>
                <a:spcPts val="0"/>
              </a:spcAft>
              <a:buClr>
                <a:srgbClr val="000000"/>
              </a:buClr>
              <a:buSzPts val="900"/>
              <a:buFont typeface="Times New Roman"/>
              <a:buChar char="●"/>
            </a:pPr>
            <a:r>
              <a:rPr b="1" lang="en" sz="900">
                <a:solidFill>
                  <a:srgbClr val="000000"/>
                </a:solidFill>
                <a:latin typeface="Times New Roman"/>
                <a:ea typeface="Times New Roman"/>
                <a:cs typeface="Times New Roman"/>
                <a:sym typeface="Times New Roman"/>
              </a:rPr>
              <a:t>grade I</a:t>
            </a:r>
            <a:endParaRPr b="1" sz="900">
              <a:solidFill>
                <a:srgbClr val="000000"/>
              </a:solidFill>
              <a:latin typeface="Times New Roman"/>
              <a:ea typeface="Times New Roman"/>
              <a:cs typeface="Times New Roman"/>
              <a:sym typeface="Times New Roman"/>
            </a:endParaRPr>
          </a:p>
          <a:p>
            <a:pPr indent="-285750" lvl="1" marL="91440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haematoma: subcapsular, &lt;10% surface area</a:t>
            </a:r>
            <a:endParaRPr sz="900">
              <a:solidFill>
                <a:srgbClr val="000000"/>
              </a:solidFill>
              <a:latin typeface="Times New Roman"/>
              <a:ea typeface="Times New Roman"/>
              <a:cs typeface="Times New Roman"/>
              <a:sym typeface="Times New Roman"/>
            </a:endParaRPr>
          </a:p>
          <a:p>
            <a:pPr indent="-285750" lvl="1" marL="91440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laceration: capsular tear, &lt;1 cm  parenchymal depth</a:t>
            </a:r>
            <a:endParaRPr sz="900">
              <a:solidFill>
                <a:srgbClr val="000000"/>
              </a:solidFill>
              <a:latin typeface="Times New Roman"/>
              <a:ea typeface="Times New Roman"/>
              <a:cs typeface="Times New Roman"/>
              <a:sym typeface="Times New Roman"/>
            </a:endParaRPr>
          </a:p>
          <a:p>
            <a:pPr indent="-285750" lvl="0" marL="457200" marR="0" rtl="0" algn="l">
              <a:lnSpc>
                <a:spcPct val="100000"/>
              </a:lnSpc>
              <a:spcBef>
                <a:spcPts val="0"/>
              </a:spcBef>
              <a:spcAft>
                <a:spcPts val="0"/>
              </a:spcAft>
              <a:buClr>
                <a:srgbClr val="000000"/>
              </a:buClr>
              <a:buSzPts val="900"/>
              <a:buFont typeface="Times New Roman"/>
              <a:buChar char="●"/>
            </a:pPr>
            <a:r>
              <a:rPr b="1" lang="en" sz="900">
                <a:solidFill>
                  <a:srgbClr val="000000"/>
                </a:solidFill>
                <a:latin typeface="Times New Roman"/>
                <a:ea typeface="Times New Roman"/>
                <a:cs typeface="Times New Roman"/>
                <a:sym typeface="Times New Roman"/>
              </a:rPr>
              <a:t>grade II</a:t>
            </a:r>
            <a:endParaRPr b="1" sz="900">
              <a:solidFill>
                <a:srgbClr val="000000"/>
              </a:solidFill>
              <a:latin typeface="Times New Roman"/>
              <a:ea typeface="Times New Roman"/>
              <a:cs typeface="Times New Roman"/>
              <a:sym typeface="Times New Roman"/>
            </a:endParaRPr>
          </a:p>
          <a:p>
            <a:pPr indent="-285750" lvl="1" marL="91440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haematoma: subcapsular, 10-50% surface area</a:t>
            </a:r>
            <a:endParaRPr sz="900">
              <a:solidFill>
                <a:srgbClr val="000000"/>
              </a:solidFill>
              <a:latin typeface="Times New Roman"/>
              <a:ea typeface="Times New Roman"/>
              <a:cs typeface="Times New Roman"/>
              <a:sym typeface="Times New Roman"/>
            </a:endParaRPr>
          </a:p>
          <a:p>
            <a:pPr indent="-285750" lvl="1" marL="91440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haematoma: intraparenchymal &lt;10 cm diameter</a:t>
            </a:r>
            <a:endParaRPr sz="900">
              <a:solidFill>
                <a:srgbClr val="000000"/>
              </a:solidFill>
              <a:latin typeface="Times New Roman"/>
              <a:ea typeface="Times New Roman"/>
              <a:cs typeface="Times New Roman"/>
              <a:sym typeface="Times New Roman"/>
            </a:endParaRPr>
          </a:p>
          <a:p>
            <a:pPr indent="-285750" lvl="1" marL="91440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laceration: capsular tear 1-3 cm parenchymal depth, &lt;10 cm length</a:t>
            </a:r>
            <a:endParaRPr sz="900">
              <a:solidFill>
                <a:srgbClr val="000000"/>
              </a:solidFill>
              <a:latin typeface="Times New Roman"/>
              <a:ea typeface="Times New Roman"/>
              <a:cs typeface="Times New Roman"/>
              <a:sym typeface="Times New Roman"/>
            </a:endParaRPr>
          </a:p>
          <a:p>
            <a:pPr indent="-285750" lvl="0" marL="457200" marR="0" rtl="0" algn="l">
              <a:lnSpc>
                <a:spcPct val="100000"/>
              </a:lnSpc>
              <a:spcBef>
                <a:spcPts val="0"/>
              </a:spcBef>
              <a:spcAft>
                <a:spcPts val="0"/>
              </a:spcAft>
              <a:buClr>
                <a:srgbClr val="000000"/>
              </a:buClr>
              <a:buSzPts val="900"/>
              <a:buFont typeface="Times New Roman"/>
              <a:buChar char="●"/>
            </a:pPr>
            <a:r>
              <a:rPr b="1" lang="en" sz="900">
                <a:solidFill>
                  <a:srgbClr val="000000"/>
                </a:solidFill>
                <a:latin typeface="Times New Roman"/>
                <a:ea typeface="Times New Roman"/>
                <a:cs typeface="Times New Roman"/>
                <a:sym typeface="Times New Roman"/>
              </a:rPr>
              <a:t>grade III</a:t>
            </a:r>
            <a:endParaRPr b="1" sz="900">
              <a:solidFill>
                <a:srgbClr val="000000"/>
              </a:solidFill>
              <a:latin typeface="Times New Roman"/>
              <a:ea typeface="Times New Roman"/>
              <a:cs typeface="Times New Roman"/>
              <a:sym typeface="Times New Roman"/>
            </a:endParaRPr>
          </a:p>
          <a:p>
            <a:pPr indent="-285750" lvl="1" marL="914400" marR="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haematoma: subcapsular, &gt;50% surface area of ruptured subcapsular or parenchymal haematoma</a:t>
            </a:r>
            <a:endParaRPr sz="900">
              <a:solidFill>
                <a:srgbClr val="000000"/>
              </a:solidFill>
              <a:latin typeface="Times New Roman"/>
              <a:ea typeface="Times New Roman"/>
              <a:cs typeface="Times New Roman"/>
              <a:sym typeface="Times New Roman"/>
            </a:endParaRPr>
          </a:p>
          <a:p>
            <a:pPr indent="-285750" lvl="1" marL="914400" marR="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haematoma: intraparenchymal &gt;10 cm or expanding</a:t>
            </a:r>
            <a:endParaRPr sz="900">
              <a:solidFill>
                <a:srgbClr val="000000"/>
              </a:solidFill>
              <a:latin typeface="Times New Roman"/>
              <a:ea typeface="Times New Roman"/>
              <a:cs typeface="Times New Roman"/>
              <a:sym typeface="Times New Roman"/>
            </a:endParaRPr>
          </a:p>
          <a:p>
            <a:pPr indent="-285750" lvl="1" marL="914400" marR="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laceration: capsular tear &gt;3 cm parenchymal depth</a:t>
            </a:r>
            <a:endParaRPr sz="900">
              <a:solidFill>
                <a:srgbClr val="000000"/>
              </a:solidFill>
              <a:latin typeface="Times New Roman"/>
              <a:ea typeface="Times New Roman"/>
              <a:cs typeface="Times New Roman"/>
              <a:sym typeface="Times New Roman"/>
            </a:endParaRPr>
          </a:p>
          <a:p>
            <a:pPr indent="-285750" lvl="0" marL="457200" marR="0" rtl="0" algn="l">
              <a:lnSpc>
                <a:spcPct val="100000"/>
              </a:lnSpc>
              <a:spcBef>
                <a:spcPts val="0"/>
              </a:spcBef>
              <a:spcAft>
                <a:spcPts val="0"/>
              </a:spcAft>
              <a:buClr>
                <a:srgbClr val="000000"/>
              </a:buClr>
              <a:buSzPts val="900"/>
              <a:buFont typeface="Times New Roman"/>
              <a:buChar char="●"/>
            </a:pPr>
            <a:r>
              <a:rPr b="1" lang="en" sz="900">
                <a:solidFill>
                  <a:srgbClr val="000000"/>
                </a:solidFill>
                <a:latin typeface="Times New Roman"/>
                <a:ea typeface="Times New Roman"/>
                <a:cs typeface="Times New Roman"/>
                <a:sym typeface="Times New Roman"/>
              </a:rPr>
              <a:t>grade IV</a:t>
            </a:r>
            <a:endParaRPr b="1" sz="900">
              <a:solidFill>
                <a:srgbClr val="000000"/>
              </a:solidFill>
              <a:latin typeface="Times New Roman"/>
              <a:ea typeface="Times New Roman"/>
              <a:cs typeface="Times New Roman"/>
              <a:sym typeface="Times New Roman"/>
            </a:endParaRPr>
          </a:p>
          <a:p>
            <a:pPr indent="-285750" lvl="1" marL="914400" marR="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laceration: parenchymal disruption involving 25-75% hepatic lobe or involves 1-3 Couinaud segments </a:t>
            </a:r>
            <a:endParaRPr sz="900">
              <a:solidFill>
                <a:srgbClr val="000000"/>
              </a:solidFill>
              <a:latin typeface="Times New Roman"/>
              <a:ea typeface="Times New Roman"/>
              <a:cs typeface="Times New Roman"/>
              <a:sym typeface="Times New Roman"/>
            </a:endParaRPr>
          </a:p>
          <a:p>
            <a:pPr indent="-285750" lvl="0" marL="457200" marR="0" rtl="0" algn="l">
              <a:lnSpc>
                <a:spcPct val="100000"/>
              </a:lnSpc>
              <a:spcBef>
                <a:spcPts val="0"/>
              </a:spcBef>
              <a:spcAft>
                <a:spcPts val="0"/>
              </a:spcAft>
              <a:buClr>
                <a:srgbClr val="000000"/>
              </a:buClr>
              <a:buSzPts val="900"/>
              <a:buFont typeface="Times New Roman"/>
              <a:buChar char="●"/>
            </a:pPr>
            <a:r>
              <a:rPr b="1" lang="en" sz="900">
                <a:solidFill>
                  <a:srgbClr val="000000"/>
                </a:solidFill>
                <a:latin typeface="Times New Roman"/>
                <a:ea typeface="Times New Roman"/>
                <a:cs typeface="Times New Roman"/>
                <a:sym typeface="Times New Roman"/>
              </a:rPr>
              <a:t>grade V</a:t>
            </a:r>
            <a:endParaRPr b="1" sz="900">
              <a:solidFill>
                <a:srgbClr val="000000"/>
              </a:solidFill>
              <a:latin typeface="Times New Roman"/>
              <a:ea typeface="Times New Roman"/>
              <a:cs typeface="Times New Roman"/>
              <a:sym typeface="Times New Roman"/>
            </a:endParaRPr>
          </a:p>
          <a:p>
            <a:pPr indent="-285750" lvl="1" marL="914400" marR="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laceration: parenchymal disruption involving &gt;75% of hepatic lobe or involves &gt;3 Couinaud segments (within one lobe)</a:t>
            </a:r>
            <a:endParaRPr sz="900">
              <a:solidFill>
                <a:srgbClr val="000000"/>
              </a:solidFill>
              <a:latin typeface="Times New Roman"/>
              <a:ea typeface="Times New Roman"/>
              <a:cs typeface="Times New Roman"/>
              <a:sym typeface="Times New Roman"/>
            </a:endParaRPr>
          </a:p>
          <a:p>
            <a:pPr indent="-285750" lvl="1" marL="914400" marR="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vascular: juxtahepatic venous injuries (retrohepatic vena cava / central major hepatic veins)</a:t>
            </a:r>
            <a:endParaRPr sz="900">
              <a:solidFill>
                <a:srgbClr val="000000"/>
              </a:solidFill>
              <a:latin typeface="Times New Roman"/>
              <a:ea typeface="Times New Roman"/>
              <a:cs typeface="Times New Roman"/>
              <a:sym typeface="Times New Roman"/>
            </a:endParaRPr>
          </a:p>
          <a:p>
            <a:pPr indent="-285750" lvl="0" marL="457200" marR="0" rtl="0" algn="l">
              <a:lnSpc>
                <a:spcPct val="100000"/>
              </a:lnSpc>
              <a:spcBef>
                <a:spcPts val="0"/>
              </a:spcBef>
              <a:spcAft>
                <a:spcPts val="0"/>
              </a:spcAft>
              <a:buClr>
                <a:srgbClr val="000000"/>
              </a:buClr>
              <a:buSzPts val="900"/>
              <a:buFont typeface="Times New Roman"/>
              <a:buChar char="●"/>
            </a:pPr>
            <a:r>
              <a:rPr b="1" lang="en" sz="900">
                <a:solidFill>
                  <a:srgbClr val="000000"/>
                </a:solidFill>
                <a:latin typeface="Times New Roman"/>
                <a:ea typeface="Times New Roman"/>
                <a:cs typeface="Times New Roman"/>
                <a:sym typeface="Times New Roman"/>
              </a:rPr>
              <a:t>grade VI</a:t>
            </a:r>
            <a:endParaRPr b="1" sz="900">
              <a:solidFill>
                <a:srgbClr val="000000"/>
              </a:solidFill>
              <a:latin typeface="Times New Roman"/>
              <a:ea typeface="Times New Roman"/>
              <a:cs typeface="Times New Roman"/>
              <a:sym typeface="Times New Roman"/>
            </a:endParaRPr>
          </a:p>
          <a:p>
            <a:pPr indent="-285750" lvl="1" marL="914400" marR="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vascular: hepatic avulsion</a:t>
            </a:r>
            <a:endParaRPr sz="900">
              <a:solidFill>
                <a:srgbClr val="000000"/>
              </a:solidFill>
              <a:latin typeface="Times New Roman"/>
              <a:ea typeface="Times New Roman"/>
              <a:cs typeface="Times New Roman"/>
              <a:sym typeface="Times New Roman"/>
            </a:endParaRPr>
          </a:p>
          <a:p>
            <a:pPr indent="-285750" lvl="0" marL="457200" rtl="0" algn="l">
              <a:lnSpc>
                <a:spcPct val="100000"/>
              </a:lnSpc>
              <a:spcBef>
                <a:spcPts val="0"/>
              </a:spcBef>
              <a:spcAft>
                <a:spcPts val="0"/>
              </a:spcAft>
              <a:buClr>
                <a:srgbClr val="000000"/>
              </a:buClr>
              <a:buSzPts val="900"/>
              <a:buFont typeface="Times New Roman"/>
              <a:buChar char="●"/>
            </a:pPr>
            <a:r>
              <a:rPr lang="en" sz="900">
                <a:solidFill>
                  <a:srgbClr val="000000"/>
                </a:solidFill>
                <a:latin typeface="Times New Roman"/>
                <a:ea typeface="Times New Roman"/>
                <a:cs typeface="Times New Roman"/>
                <a:sym typeface="Times New Roman"/>
              </a:rPr>
              <a:t>N.b. advance one grade for multiple injuries up to grade III.</a:t>
            </a:r>
            <a:endParaRPr sz="900">
              <a:solidFill>
                <a:srgbClr val="000000"/>
              </a:solidFill>
              <a:latin typeface="Times New Roman"/>
              <a:ea typeface="Times New Roman"/>
              <a:cs typeface="Times New Roman"/>
              <a:sym typeface="Times New Roman"/>
            </a:endParaRPr>
          </a:p>
        </p:txBody>
      </p:sp>
      <p:sp>
        <p:nvSpPr>
          <p:cNvPr id="659" name="Google Shape;659;p48"/>
          <p:cNvSpPr txBox="1"/>
          <p:nvPr/>
        </p:nvSpPr>
        <p:spPr>
          <a:xfrm>
            <a:off x="702850" y="197225"/>
            <a:ext cx="5604300" cy="646500"/>
          </a:xfrm>
          <a:prstGeom prst="rect">
            <a:avLst/>
          </a:prstGeom>
          <a:noFill/>
          <a:ln cap="flat" cmpd="sng" w="9525">
            <a:solidFill>
              <a:schemeClr val="accent6"/>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is you decide not to do splenectomy the pt should not die it has to be in big center, do serial exam and Hg, once the pt become unstable you should be ready to go to OR, so in small center either you do splenectomy or Transfer to big center</a:t>
            </a:r>
            <a:endParaRPr sz="1000">
              <a:solidFill>
                <a:srgbClr val="6AA84F"/>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49"/>
          <p:cNvSpPr txBox="1"/>
          <p:nvPr>
            <p:ph idx="1" type="body"/>
          </p:nvPr>
        </p:nvSpPr>
        <p:spPr>
          <a:xfrm>
            <a:off x="505350" y="310526"/>
            <a:ext cx="5469300" cy="70830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accent6"/>
              </a:buClr>
              <a:buSzPts val="1200"/>
              <a:buFont typeface="Times New Roman"/>
              <a:buChar char="❖"/>
            </a:pPr>
            <a:r>
              <a:rPr lang="en" sz="1200">
                <a:solidFill>
                  <a:schemeClr val="accent6"/>
                </a:solidFill>
                <a:latin typeface="Times New Roman"/>
                <a:ea typeface="Times New Roman"/>
                <a:cs typeface="Times New Roman"/>
                <a:sym typeface="Times New Roman"/>
              </a:rPr>
              <a:t>Liver Injuries </a:t>
            </a:r>
            <a:endParaRPr sz="1200">
              <a:solidFill>
                <a:schemeClr val="accent6"/>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in Liver injury most of the time the pt is stable 90% , if unstable go to OR</a:t>
            </a:r>
            <a:endParaRPr sz="1000">
              <a:solidFill>
                <a:srgbClr val="6AA84F"/>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Similarly, regardless of grade, a trial of non-operative management is appropriate for stable patients.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Unstable patients  laparotomy</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packing.</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packing + angio.</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deep liver sutures.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balloon tamponade.</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hemostatic agents.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hepatic artery ligation.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Laparotomy for continued blood loss with hypotension, tachycardia, decrease urine output, and decreasing HCT. </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 Operative rate: </a:t>
            </a:r>
            <a:r>
              <a:rPr lang="en" sz="1000">
                <a:solidFill>
                  <a:srgbClr val="9E9E9E"/>
                </a:solidFill>
                <a:latin typeface="Times New Roman"/>
                <a:ea typeface="Times New Roman"/>
                <a:cs typeface="Times New Roman"/>
                <a:sym typeface="Times New Roman"/>
              </a:rPr>
              <a:t>good prognosis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3-11% with multiple injuries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0-3% when isolated</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9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accent6"/>
              </a:buClr>
              <a:buSzPts val="1200"/>
              <a:buFont typeface="Times New Roman"/>
              <a:buChar char="❖"/>
            </a:pPr>
            <a:r>
              <a:rPr lang="en" sz="1200">
                <a:solidFill>
                  <a:schemeClr val="accent6"/>
                </a:solidFill>
                <a:latin typeface="Times New Roman"/>
                <a:ea typeface="Times New Roman"/>
                <a:cs typeface="Times New Roman"/>
                <a:sym typeface="Times New Roman"/>
              </a:rPr>
              <a:t>Biliary Tree Injury</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4% incidence of continued bile leak. Increased 10 fold in Grade IV  and V injuries.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ERCP with decompression and stenting may be both diagnostic and therapeutic. </a:t>
            </a:r>
            <a:r>
              <a:rPr lang="en" sz="1000">
                <a:solidFill>
                  <a:srgbClr val="9E9E9E"/>
                </a:solidFill>
                <a:latin typeface="Times New Roman"/>
                <a:ea typeface="Times New Roman"/>
                <a:cs typeface="Times New Roman"/>
                <a:sym typeface="Times New Roman"/>
              </a:rPr>
              <a:t>Chronic Liver Injury will cause Biloma and Bile Leak ERCP to compress the bile duct and remove the leak</a:t>
            </a:r>
            <a:endParaRPr sz="1000">
              <a:solidFill>
                <a:srgbClr val="9E9E9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May require operative washout for delayed bile leak and peritonitis.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Other Complications</a:t>
            </a:r>
            <a:endParaRPr b="1"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Liver ischemia, infection, abscess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Biliary leak, biloma, peritonitis.</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300"/>
              </a:spcAft>
              <a:buNone/>
            </a:pPr>
            <a:r>
              <a:t/>
            </a:r>
            <a:endParaRPr sz="1200">
              <a:solidFill>
                <a:srgbClr val="000000"/>
              </a:solidFill>
              <a:latin typeface="Times New Roman"/>
              <a:ea typeface="Times New Roman"/>
              <a:cs typeface="Times New Roman"/>
              <a:sym typeface="Times New Roman"/>
            </a:endParaRPr>
          </a:p>
        </p:txBody>
      </p:sp>
      <p:sp>
        <p:nvSpPr>
          <p:cNvPr id="665" name="Google Shape;665;p49"/>
          <p:cNvSpPr txBox="1"/>
          <p:nvPr/>
        </p:nvSpPr>
        <p:spPr>
          <a:xfrm>
            <a:off x="182550" y="3919000"/>
            <a:ext cx="6234600" cy="6465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000">
                <a:solidFill>
                  <a:srgbClr val="9E9E9E"/>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Cannot remove the liver like the spleen so packing, packing, packing then angio</a:t>
            </a:r>
            <a:endParaRPr sz="1000">
              <a:solidFill>
                <a:srgbClr val="9E9E9E"/>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 sz="1000">
                <a:solidFill>
                  <a:srgbClr val="9E9E9E"/>
                </a:solidFill>
                <a:latin typeface="Times New Roman"/>
                <a:ea typeface="Times New Roman"/>
                <a:cs typeface="Times New Roman"/>
                <a:sym typeface="Times New Roman"/>
              </a:rPr>
              <a:t>- Spleen can have abscess and ischemia but liver no</a:t>
            </a:r>
            <a:endParaRPr sz="1000">
              <a:solidFill>
                <a:srgbClr val="9E9E9E"/>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 sz="1000">
                <a:solidFill>
                  <a:srgbClr val="9E9E9E"/>
                </a:solidFill>
                <a:latin typeface="Times New Roman"/>
                <a:ea typeface="Times New Roman"/>
                <a:cs typeface="Times New Roman"/>
                <a:sym typeface="Times New Roman"/>
              </a:rPr>
              <a:t>- Liver can have biliary tree injury and can have bile leak &amp; biloma, We treat it when pt is stable we do ERCP to fix it</a:t>
            </a:r>
            <a:endParaRPr sz="1000">
              <a:solidFill>
                <a:srgbClr val="9E9E9E"/>
              </a:solidFill>
              <a:latin typeface="Times New Roman"/>
              <a:ea typeface="Times New Roman"/>
              <a:cs typeface="Times New Roman"/>
              <a:sym typeface="Times New Roman"/>
            </a:endParaRPr>
          </a:p>
        </p:txBody>
      </p:sp>
      <p:sp>
        <p:nvSpPr>
          <p:cNvPr id="666" name="Google Shape;666;p49"/>
          <p:cNvSpPr txBox="1"/>
          <p:nvPr/>
        </p:nvSpPr>
        <p:spPr>
          <a:xfrm>
            <a:off x="219075" y="7393525"/>
            <a:ext cx="5394600" cy="492600"/>
          </a:xfrm>
          <a:prstGeom prst="rect">
            <a:avLst/>
          </a:prstGeom>
          <a:noFill/>
          <a:ln cap="flat" cmpd="sng" w="9525">
            <a:solidFill>
              <a:schemeClr val="accent6"/>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Bile leak will need treatment</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The pt will have pain, high bilirubin, US/CT will show fluid, drain the fluid you will see bile</a:t>
            </a:r>
            <a:endParaRPr sz="1000">
              <a:solidFill>
                <a:srgbClr val="6AA84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txBox="1"/>
          <p:nvPr>
            <p:ph idx="1" type="body"/>
          </p:nvPr>
        </p:nvSpPr>
        <p:spPr>
          <a:xfrm>
            <a:off x="581625" y="443350"/>
            <a:ext cx="5286300" cy="4125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Times New Roman"/>
                <a:ea typeface="Times New Roman"/>
                <a:cs typeface="Times New Roman"/>
                <a:sym typeface="Times New Roman"/>
              </a:rPr>
              <a:t>Goals/ Principles of Trauma Care</a:t>
            </a:r>
            <a:endParaRPr sz="1600">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dk1"/>
              </a:buClr>
              <a:buSzPts val="1200"/>
              <a:buFont typeface="Times New Roman"/>
              <a:buChar char="●"/>
            </a:pPr>
            <a:r>
              <a:rPr lang="en" sz="1200">
                <a:solidFill>
                  <a:srgbClr val="000000"/>
                </a:solidFill>
                <a:latin typeface="Times New Roman"/>
                <a:ea typeface="Times New Roman"/>
                <a:cs typeface="Times New Roman"/>
                <a:sym typeface="Times New Roman"/>
              </a:rPr>
              <a:t>Rapid, accurate, and physiologic assessment</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rgbClr val="000000"/>
                </a:solidFill>
                <a:latin typeface="Times New Roman"/>
                <a:ea typeface="Times New Roman"/>
                <a:cs typeface="Times New Roman"/>
                <a:sym typeface="Times New Roman"/>
              </a:rPr>
              <a:t>Resuscitate</a:t>
            </a:r>
            <a:r>
              <a:rPr lang="en" sz="1200">
                <a:solidFill>
                  <a:srgbClr val="6AA84F"/>
                </a:solidFill>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immediately</a:t>
            </a:r>
            <a:r>
              <a:rPr lang="en" sz="1000">
                <a:solidFill>
                  <a:srgbClr val="6AA84F"/>
                </a:solidFill>
                <a:latin typeface="Times New Roman"/>
                <a:ea typeface="Times New Roman"/>
                <a:cs typeface="Times New Roman"/>
                <a:sym typeface="Times New Roman"/>
              </a:rPr>
              <a:t> before knowing the diagnosis</a:t>
            </a:r>
            <a:r>
              <a:rPr lang="en" sz="1200">
                <a:solidFill>
                  <a:srgbClr val="000000"/>
                </a:solidFill>
                <a:latin typeface="Times New Roman"/>
                <a:ea typeface="Times New Roman"/>
                <a:cs typeface="Times New Roman"/>
                <a:sym typeface="Times New Roman"/>
              </a:rPr>
              <a:t>, stabilize, and monitor  by priority</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rgbClr val="000000"/>
                </a:solidFill>
                <a:latin typeface="Times New Roman"/>
                <a:ea typeface="Times New Roman"/>
                <a:cs typeface="Times New Roman"/>
                <a:sym typeface="Times New Roman"/>
              </a:rPr>
              <a:t>Prepare for transfer to definitive care</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rgbClr val="000000"/>
                </a:solidFill>
                <a:latin typeface="Times New Roman"/>
                <a:ea typeface="Times New Roman"/>
                <a:cs typeface="Times New Roman"/>
                <a:sym typeface="Times New Roman"/>
              </a:rPr>
              <a:t>Teamwork for optimal, safe patient care</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600">
                <a:latin typeface="Times New Roman"/>
                <a:ea typeface="Times New Roman"/>
                <a:cs typeface="Times New Roman"/>
                <a:sym typeface="Times New Roman"/>
              </a:rPr>
              <a:t>TEAM</a:t>
            </a:r>
            <a:endParaRPr sz="16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400">
                <a:solidFill>
                  <a:schemeClr val="accent6"/>
                </a:solidFill>
                <a:latin typeface="Times New Roman"/>
                <a:ea typeface="Times New Roman"/>
                <a:cs typeface="Times New Roman"/>
                <a:sym typeface="Times New Roman"/>
              </a:rPr>
              <a:t>The Need for Early TEAM</a:t>
            </a:r>
            <a:endParaRPr sz="1400">
              <a:solidFill>
                <a:schemeClr val="accent6"/>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dk1"/>
              </a:buClr>
              <a:buSzPts val="1200"/>
              <a:buFont typeface="Times New Roman"/>
              <a:buChar char="●"/>
            </a:pPr>
            <a:r>
              <a:rPr lang="en" sz="1200">
                <a:solidFill>
                  <a:srgbClr val="000000"/>
                </a:solidFill>
                <a:latin typeface="Times New Roman"/>
                <a:ea typeface="Times New Roman"/>
                <a:cs typeface="Times New Roman"/>
                <a:sym typeface="Times New Roman"/>
              </a:rPr>
              <a:t>Leading cause of death in ages 1 through 44</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rgbClr val="000000"/>
                </a:solidFill>
                <a:latin typeface="Times New Roman"/>
                <a:ea typeface="Times New Roman"/>
                <a:cs typeface="Times New Roman"/>
                <a:sym typeface="Times New Roman"/>
              </a:rPr>
              <a:t>Disabilities exceed deaths by ratio of 3:1</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rgbClr val="000000"/>
                </a:solidFill>
                <a:latin typeface="Times New Roman"/>
                <a:ea typeface="Times New Roman"/>
                <a:cs typeface="Times New Roman"/>
                <a:sym typeface="Times New Roman"/>
              </a:rPr>
              <a:t>Trauma-related costs &gt; $400 billion per year</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rgbClr val="000000"/>
                </a:solidFill>
                <a:latin typeface="Times New Roman"/>
                <a:ea typeface="Times New Roman"/>
                <a:cs typeface="Times New Roman"/>
                <a:sym typeface="Times New Roman"/>
              </a:rPr>
              <a:t>Lack of public awareness for injury prevention</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400">
                <a:solidFill>
                  <a:schemeClr val="accent6"/>
                </a:solidFill>
                <a:latin typeface="Times New Roman"/>
                <a:ea typeface="Times New Roman"/>
                <a:cs typeface="Times New Roman"/>
                <a:sym typeface="Times New Roman"/>
              </a:rPr>
              <a:t>Trimodal Death Distribution</a:t>
            </a:r>
            <a:endParaRPr sz="1200">
              <a:solidFill>
                <a:schemeClr val="accent6"/>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498" name="Google Shape;498;p32"/>
          <p:cNvPicPr preferRelativeResize="0"/>
          <p:nvPr/>
        </p:nvPicPr>
        <p:blipFill>
          <a:blip r:embed="rId3">
            <a:alphaModFix/>
          </a:blip>
          <a:stretch>
            <a:fillRect/>
          </a:stretch>
        </p:blipFill>
        <p:spPr>
          <a:xfrm>
            <a:off x="1243850" y="4347600"/>
            <a:ext cx="3961850" cy="2832479"/>
          </a:xfrm>
          <a:prstGeom prst="rect">
            <a:avLst/>
          </a:prstGeom>
          <a:noFill/>
          <a:ln>
            <a:noFill/>
          </a:ln>
        </p:spPr>
      </p:pic>
      <p:grpSp>
        <p:nvGrpSpPr>
          <p:cNvPr id="499" name="Google Shape;499;p32"/>
          <p:cNvGrpSpPr/>
          <p:nvPr/>
        </p:nvGrpSpPr>
        <p:grpSpPr>
          <a:xfrm>
            <a:off x="89274" y="6937449"/>
            <a:ext cx="5927499" cy="1661076"/>
            <a:chOff x="1081639" y="4103151"/>
            <a:chExt cx="5225689" cy="1621353"/>
          </a:xfrm>
        </p:grpSpPr>
        <p:sp>
          <p:nvSpPr>
            <p:cNvPr id="500" name="Google Shape;500;p32"/>
            <p:cNvSpPr txBox="1"/>
            <p:nvPr/>
          </p:nvSpPr>
          <p:spPr>
            <a:xfrm>
              <a:off x="1204028" y="4555104"/>
              <a:ext cx="5103300" cy="11694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E9E9E"/>
                  </a:solidFill>
                  <a:latin typeface="Times New Roman"/>
                  <a:ea typeface="Times New Roman"/>
                  <a:cs typeface="Times New Roman"/>
                  <a:sym typeface="Times New Roman"/>
                </a:rPr>
                <a:t>Most deaths occur in the first hour </a:t>
              </a:r>
              <a:endParaRPr sz="1000">
                <a:solidFill>
                  <a:srgbClr val="9E9E9E"/>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Traumas leads to Death in 3, phases:</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1- immediate death "most common” ⇒ very difficult to prevent it by hospital, the best way to prevent this is by preventing the injury itself</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2- if patient survive the first phase ⇒ early death, here where trauma code get activated "they have massive injury but still alive" </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3-late deaths complications "e.g. Traumatic Brain injury patients after that they develop pneumonia and die"</a:t>
              </a:r>
              <a:endParaRPr sz="800">
                <a:solidFill>
                  <a:srgbClr val="6AA84F"/>
                </a:solidFill>
                <a:latin typeface="Times New Roman"/>
                <a:ea typeface="Times New Roman"/>
                <a:cs typeface="Times New Roman"/>
                <a:sym typeface="Times New Roman"/>
              </a:endParaRPr>
            </a:p>
          </p:txBody>
        </p:sp>
        <p:grpSp>
          <p:nvGrpSpPr>
            <p:cNvPr id="501" name="Google Shape;501;p32"/>
            <p:cNvGrpSpPr/>
            <p:nvPr/>
          </p:nvGrpSpPr>
          <p:grpSpPr>
            <a:xfrm>
              <a:off x="1081639" y="4103151"/>
              <a:ext cx="814838" cy="451960"/>
              <a:chOff x="1081639" y="4103151"/>
              <a:chExt cx="814838" cy="451960"/>
            </a:xfrm>
          </p:grpSpPr>
          <p:grpSp>
            <p:nvGrpSpPr>
              <p:cNvPr id="502" name="Google Shape;502;p32"/>
              <p:cNvGrpSpPr/>
              <p:nvPr/>
            </p:nvGrpSpPr>
            <p:grpSpPr>
              <a:xfrm>
                <a:off x="1081639" y="4103151"/>
                <a:ext cx="302121" cy="396849"/>
                <a:chOff x="1081639" y="4103151"/>
                <a:chExt cx="302121" cy="396849"/>
              </a:xfrm>
            </p:grpSpPr>
            <p:sp>
              <p:nvSpPr>
                <p:cNvPr id="503" name="Google Shape;503;p32"/>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4" name="Google Shape;504;p32"/>
                <p:cNvPicPr preferRelativeResize="0"/>
                <p:nvPr/>
              </p:nvPicPr>
              <p:blipFill rotWithShape="1">
                <a:blip r:embed="rId4">
                  <a:alphaModFix/>
                </a:blip>
                <a:srcRect b="0" l="0" r="0" t="24207"/>
                <a:stretch/>
              </p:blipFill>
              <p:spPr>
                <a:xfrm>
                  <a:off x="1081639" y="4103151"/>
                  <a:ext cx="302100" cy="324451"/>
                </a:xfrm>
                <a:prstGeom prst="rect">
                  <a:avLst/>
                </a:prstGeom>
                <a:noFill/>
                <a:ln>
                  <a:noFill/>
                </a:ln>
              </p:spPr>
            </p:pic>
          </p:grpSp>
          <p:sp>
            <p:nvSpPr>
              <p:cNvPr id="505" name="Google Shape;505;p32"/>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50"/>
          <p:cNvSpPr txBox="1"/>
          <p:nvPr>
            <p:ph idx="1" type="body"/>
          </p:nvPr>
        </p:nvSpPr>
        <p:spPr>
          <a:xfrm>
            <a:off x="581550" y="462925"/>
            <a:ext cx="5716500" cy="81627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accent6"/>
              </a:buClr>
              <a:buSzPts val="1200"/>
              <a:buFont typeface="Times New Roman"/>
              <a:buChar char="❖"/>
            </a:pPr>
            <a:r>
              <a:rPr lang="en" sz="1200">
                <a:solidFill>
                  <a:schemeClr val="accent6"/>
                </a:solidFill>
                <a:latin typeface="Times New Roman"/>
                <a:ea typeface="Times New Roman"/>
                <a:cs typeface="Times New Roman"/>
                <a:sym typeface="Times New Roman"/>
              </a:rPr>
              <a:t>Bowel Injury</a:t>
            </a:r>
            <a:endParaRPr sz="1200">
              <a:solidFill>
                <a:schemeClr val="accent6"/>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lang="en" sz="1200">
                <a:solidFill>
                  <a:srgbClr val="000000"/>
                </a:solidFill>
                <a:latin typeface="Times New Roman"/>
                <a:ea typeface="Times New Roman"/>
                <a:cs typeface="Times New Roman"/>
                <a:sym typeface="Times New Roman"/>
              </a:rPr>
              <a:t>Unrecognized : frequent cause of preventable death </a:t>
            </a:r>
            <a:r>
              <a:rPr lang="en" sz="1000">
                <a:solidFill>
                  <a:srgbClr val="9E9E9E"/>
                </a:solidFill>
                <a:latin typeface="Times New Roman"/>
                <a:ea typeface="Times New Roman"/>
                <a:cs typeface="Times New Roman"/>
                <a:sym typeface="Times New Roman"/>
              </a:rPr>
              <a:t>after few day will Present with Peritonitis</a:t>
            </a:r>
            <a:endParaRPr sz="1000">
              <a:solidFill>
                <a:srgbClr val="9E9E9E"/>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000000"/>
              </a:buClr>
              <a:buSzPts val="1300"/>
              <a:buFont typeface="Times New Roman"/>
              <a:buAutoNum type="arabicPeriod"/>
            </a:pPr>
            <a:r>
              <a:rPr lang="en" sz="1200">
                <a:solidFill>
                  <a:srgbClr val="000000"/>
                </a:solidFill>
                <a:latin typeface="Times New Roman"/>
                <a:ea typeface="Times New Roman"/>
                <a:cs typeface="Times New Roman"/>
                <a:sym typeface="Times New Roman"/>
              </a:rPr>
              <a:t>Blunt </a:t>
            </a:r>
            <a:endParaRPr sz="1200">
              <a:solidFill>
                <a:srgbClr val="000000"/>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000000"/>
              </a:buClr>
              <a:buSzPts val="1300"/>
              <a:buFont typeface="Times New Roman"/>
              <a:buAutoNum type="arabicPeriod"/>
            </a:pPr>
            <a:r>
              <a:rPr lang="en" sz="1200">
                <a:solidFill>
                  <a:srgbClr val="000000"/>
                </a:solidFill>
                <a:latin typeface="Times New Roman"/>
                <a:ea typeface="Times New Roman"/>
                <a:cs typeface="Times New Roman"/>
                <a:sym typeface="Times New Roman"/>
              </a:rPr>
              <a:t>Penetrating: Stab, Gunshot </a:t>
            </a:r>
            <a:r>
              <a:rPr lang="en" sz="1000">
                <a:solidFill>
                  <a:srgbClr val="9E9E9E"/>
                </a:solidFill>
                <a:latin typeface="Times New Roman"/>
                <a:ea typeface="Times New Roman"/>
                <a:cs typeface="Times New Roman"/>
                <a:sym typeface="Times New Roman"/>
              </a:rPr>
              <a:t>Small Bowel is More Common in Penetrating Trauma Blunt is Solid organs (Liver, Spleen)</a:t>
            </a:r>
            <a:endParaRPr sz="1000">
              <a:solidFill>
                <a:srgbClr val="9E9E9E"/>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000000"/>
              </a:buClr>
              <a:buSzPts val="1300"/>
              <a:buFont typeface="Times New Roman"/>
              <a:buAutoNum type="arabicPeriod"/>
            </a:pPr>
            <a:r>
              <a:rPr lang="en" sz="1200">
                <a:solidFill>
                  <a:srgbClr val="000000"/>
                </a:solidFill>
                <a:latin typeface="Times New Roman"/>
                <a:ea typeface="Times New Roman"/>
                <a:cs typeface="Times New Roman"/>
                <a:sym typeface="Times New Roman"/>
              </a:rPr>
              <a:t>Operative</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Mechanism</a:t>
            </a:r>
            <a:endParaRPr b="1"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Crushing: Compression </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Shearing: Sudden Deceleration </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Bursting:  increase Abdominal Pressure</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5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4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Causes: </a:t>
            </a:r>
            <a:endParaRPr b="1"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Motor – Vehicle: 75%</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Fall from Heights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Seat Belt </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Penetrating </a:t>
            </a:r>
            <a:r>
              <a:rPr lang="en" sz="1000">
                <a:solidFill>
                  <a:srgbClr val="9E9E9E"/>
                </a:solidFill>
                <a:latin typeface="Times New Roman"/>
                <a:ea typeface="Times New Roman"/>
                <a:cs typeface="Times New Roman"/>
                <a:sym typeface="Times New Roman"/>
              </a:rPr>
              <a:t>Perforated Intra Abdominal Viscus is the most common cause of Peritonitis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Symptoms and Signs: </a:t>
            </a:r>
            <a:endParaRPr b="1"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Unreliable </a:t>
            </a:r>
            <a:r>
              <a:rPr lang="en" sz="1000">
                <a:solidFill>
                  <a:srgbClr val="9E9E9E"/>
                </a:solidFill>
                <a:latin typeface="Times New Roman"/>
                <a:ea typeface="Times New Roman"/>
                <a:cs typeface="Times New Roman"/>
                <a:sym typeface="Times New Roman"/>
              </a:rPr>
              <a:t>Bowel injury can be masked So DRE and NG blood or peritonitis are what tells you</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Often Masked:</a:t>
            </a:r>
            <a:endParaRPr sz="1200">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Head Injury </a:t>
            </a:r>
            <a:endParaRPr sz="1200">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Major Fractures</a:t>
            </a:r>
            <a:endParaRPr sz="1200">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Alcohol </a:t>
            </a:r>
            <a:endParaRPr sz="1200">
              <a:solidFill>
                <a:srgbClr val="000000"/>
              </a:solidFill>
              <a:latin typeface="Times New Roman"/>
              <a:ea typeface="Times New Roman"/>
              <a:cs typeface="Times New Roman"/>
              <a:sym typeface="Times New Roman"/>
            </a:endParaRPr>
          </a:p>
          <a:p>
            <a:pPr indent="-292100" lvl="2" marL="1371600" rtl="0" algn="l">
              <a:lnSpc>
                <a:spcPct val="115000"/>
              </a:lnSpc>
              <a:spcBef>
                <a:spcPts val="0"/>
              </a:spcBef>
              <a:spcAft>
                <a:spcPts val="0"/>
              </a:spcAft>
              <a:buClr>
                <a:srgbClr val="6AA84F"/>
              </a:buClr>
              <a:buSzPts val="1000"/>
              <a:buFont typeface="Times New Roman"/>
              <a:buChar char="■"/>
            </a:pPr>
            <a:r>
              <a:rPr lang="en" sz="1000">
                <a:solidFill>
                  <a:srgbClr val="6AA84F"/>
                </a:solidFill>
                <a:latin typeface="Times New Roman"/>
                <a:ea typeface="Times New Roman"/>
                <a:cs typeface="Times New Roman"/>
                <a:sym typeface="Times New Roman"/>
              </a:rPr>
              <a:t>Spinal cord injury</a:t>
            </a:r>
            <a:endParaRPr sz="1000">
              <a:solidFill>
                <a:srgbClr val="6AA84F"/>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Signs:</a:t>
            </a:r>
            <a:endParaRPr>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Echymosis &amp; Abrasions </a:t>
            </a:r>
            <a:endParaRPr>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Tender ribs</a:t>
            </a:r>
            <a:endParaRPr>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Peritonitis</a:t>
            </a:r>
            <a:endParaRPr>
              <a:solidFill>
                <a:srgbClr val="000000"/>
              </a:solidFill>
              <a:latin typeface="Times New Roman"/>
              <a:ea typeface="Times New Roman"/>
              <a:cs typeface="Times New Roman"/>
              <a:sym typeface="Times New Roman"/>
            </a:endParaRPr>
          </a:p>
          <a:p>
            <a:pPr indent="-304800" lvl="3" marL="18288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Tenderness and Guarding : 75%</a:t>
            </a:r>
            <a:endParaRPr>
              <a:solidFill>
                <a:srgbClr val="000000"/>
              </a:solidFill>
              <a:latin typeface="Times New Roman"/>
              <a:ea typeface="Times New Roman"/>
              <a:cs typeface="Times New Roman"/>
              <a:sym typeface="Times New Roman"/>
            </a:endParaRPr>
          </a:p>
          <a:p>
            <a:pPr indent="-304800" lvl="3" marL="18288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Rebound and Rigidity: 28% </a:t>
            </a:r>
            <a:endParaRPr>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DRE </a:t>
            </a:r>
            <a:endParaRPr>
              <a:solidFill>
                <a:srgbClr val="000000"/>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Blood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672" name="Google Shape;672;p50"/>
          <p:cNvPicPr preferRelativeResize="0"/>
          <p:nvPr/>
        </p:nvPicPr>
        <p:blipFill>
          <a:blip r:embed="rId3">
            <a:alphaModFix/>
          </a:blip>
          <a:stretch>
            <a:fillRect/>
          </a:stretch>
        </p:blipFill>
        <p:spPr>
          <a:xfrm>
            <a:off x="4407150" y="2172825"/>
            <a:ext cx="1489525" cy="1056475"/>
          </a:xfrm>
          <a:prstGeom prst="rect">
            <a:avLst/>
          </a:prstGeom>
          <a:noFill/>
          <a:ln>
            <a:noFill/>
          </a:ln>
        </p:spPr>
      </p:pic>
      <p:sp>
        <p:nvSpPr>
          <p:cNvPr id="673" name="Google Shape;673;p50"/>
          <p:cNvSpPr txBox="1"/>
          <p:nvPr/>
        </p:nvSpPr>
        <p:spPr>
          <a:xfrm>
            <a:off x="383350" y="3384450"/>
            <a:ext cx="5914800" cy="8004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000">
                <a:solidFill>
                  <a:srgbClr val="9E9E9E"/>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s</a:t>
            </a:r>
            <a:r>
              <a:rPr lang="en" sz="1000">
                <a:solidFill>
                  <a:srgbClr val="9E9E9E"/>
                </a:solidFill>
                <a:latin typeface="Times New Roman"/>
                <a:ea typeface="Times New Roman"/>
                <a:cs typeface="Times New Roman"/>
                <a:sym typeface="Times New Roman"/>
              </a:rPr>
              <a:t>mall bowel perforation is hard to diagnose, pt presents with peritonitis and sepsis, how do we prevent? Frequent examination “If pt is sedated it will be harder”, So if you see peritonitis think bowel injury  “EXAM”</a:t>
            </a:r>
            <a:endParaRPr sz="1000">
              <a:solidFill>
                <a:srgbClr val="9E9E9E"/>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 sz="1000">
                <a:solidFill>
                  <a:srgbClr val="6AA84F"/>
                </a:solidFill>
                <a:latin typeface="Times New Roman"/>
                <a:ea typeface="Times New Roman"/>
                <a:cs typeface="Times New Roman"/>
                <a:sym typeface="Times New Roman"/>
              </a:rPr>
              <a:t>- The problem with bowel injury that it does not show early on ct so if you suspect it admit the patient and do serial physical examination and see if he develop peritoneal signs</a:t>
            </a:r>
            <a:endParaRPr sz="1000">
              <a:solidFill>
                <a:srgbClr val="6AA84F"/>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51"/>
          <p:cNvSpPr txBox="1"/>
          <p:nvPr>
            <p:ph idx="1" type="body"/>
          </p:nvPr>
        </p:nvSpPr>
        <p:spPr>
          <a:xfrm>
            <a:off x="657750" y="1396950"/>
            <a:ext cx="5469300" cy="10953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Management: </a:t>
            </a:r>
            <a:endParaRPr b="1"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Needs operative management</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If &lt;50% and non destructive, primary repair.</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If &gt;50% or destructive, resection and anastomosis.</a:t>
            </a:r>
            <a:endParaRPr sz="1200">
              <a:solidFill>
                <a:srgbClr val="000000"/>
              </a:solidFill>
              <a:latin typeface="Times New Roman"/>
              <a:ea typeface="Times New Roman"/>
              <a:cs typeface="Times New Roman"/>
              <a:sym typeface="Times New Roman"/>
            </a:endParaRPr>
          </a:p>
        </p:txBody>
      </p:sp>
      <p:sp>
        <p:nvSpPr>
          <p:cNvPr id="679" name="Google Shape;679;p51"/>
          <p:cNvSpPr txBox="1"/>
          <p:nvPr/>
        </p:nvSpPr>
        <p:spPr>
          <a:xfrm>
            <a:off x="662250" y="664675"/>
            <a:ext cx="5312400" cy="6465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000">
                <a:solidFill>
                  <a:srgbClr val="9E9E9E"/>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Any sign of abdominal issue you think of bowel injury</a:t>
            </a:r>
            <a:endParaRPr sz="1000">
              <a:solidFill>
                <a:srgbClr val="9E9E9E"/>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 sz="1000">
                <a:solidFill>
                  <a:srgbClr val="9E9E9E"/>
                </a:solidFill>
                <a:latin typeface="Times New Roman"/>
                <a:ea typeface="Times New Roman"/>
                <a:cs typeface="Times New Roman"/>
                <a:sym typeface="Times New Roman"/>
              </a:rPr>
              <a:t>- Peritonitis, blood in NG, blood in DRE guarding and rigidity</a:t>
            </a:r>
            <a:endParaRPr sz="1000">
              <a:solidFill>
                <a:srgbClr val="9E9E9E"/>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 sz="1000">
                <a:solidFill>
                  <a:srgbClr val="9E9E9E"/>
                </a:solidFill>
                <a:latin typeface="Times New Roman"/>
                <a:ea typeface="Times New Roman"/>
                <a:cs typeface="Times New Roman"/>
                <a:sym typeface="Times New Roman"/>
              </a:rPr>
              <a:t>- If: blood in NG </a:t>
            </a:r>
            <a:r>
              <a:rPr b="1" lang="en" sz="1000">
                <a:solidFill>
                  <a:srgbClr val="9E9E9E"/>
                </a:solidFill>
                <a:latin typeface="Times New Roman"/>
                <a:ea typeface="Times New Roman"/>
                <a:cs typeface="Times New Roman"/>
                <a:sym typeface="Times New Roman"/>
              </a:rPr>
              <a:t>OR</a:t>
            </a:r>
            <a:r>
              <a:rPr lang="en" sz="1000">
                <a:solidFill>
                  <a:srgbClr val="9E9E9E"/>
                </a:solidFill>
                <a:latin typeface="Times New Roman"/>
                <a:ea typeface="Times New Roman"/>
                <a:cs typeface="Times New Roman"/>
                <a:sym typeface="Times New Roman"/>
              </a:rPr>
              <a:t> blood in DRE </a:t>
            </a:r>
            <a:r>
              <a:rPr b="1" lang="en" sz="1000">
                <a:solidFill>
                  <a:srgbClr val="9E9E9E"/>
                </a:solidFill>
                <a:latin typeface="Times New Roman"/>
                <a:ea typeface="Times New Roman"/>
                <a:cs typeface="Times New Roman"/>
                <a:sym typeface="Times New Roman"/>
              </a:rPr>
              <a:t>OR </a:t>
            </a:r>
            <a:r>
              <a:rPr lang="en" sz="1000">
                <a:solidFill>
                  <a:srgbClr val="9E9E9E"/>
                </a:solidFill>
                <a:latin typeface="Times New Roman"/>
                <a:ea typeface="Times New Roman"/>
                <a:cs typeface="Times New Roman"/>
                <a:sym typeface="Times New Roman"/>
              </a:rPr>
              <a:t>peritonitis think of bowel injury </a:t>
            </a:r>
            <a:endParaRPr sz="1000">
              <a:solidFill>
                <a:srgbClr val="9E9E9E"/>
              </a:solidFill>
              <a:latin typeface="Times New Roman"/>
              <a:ea typeface="Times New Roman"/>
              <a:cs typeface="Times New Roman"/>
              <a:sym typeface="Times New Roman"/>
            </a:endParaRPr>
          </a:p>
        </p:txBody>
      </p:sp>
      <p:sp>
        <p:nvSpPr>
          <p:cNvPr id="680" name="Google Shape;680;p51"/>
          <p:cNvSpPr txBox="1"/>
          <p:nvPr/>
        </p:nvSpPr>
        <p:spPr>
          <a:xfrm>
            <a:off x="621150" y="2522850"/>
            <a:ext cx="5394600" cy="4926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000">
                <a:solidFill>
                  <a:srgbClr val="9E9E9E"/>
                </a:solidFill>
                <a:latin typeface="Times New Roman"/>
                <a:ea typeface="Times New Roman"/>
                <a:cs typeface="Times New Roman"/>
                <a:sym typeface="Times New Roman"/>
              </a:rPr>
              <a:t>- Repair is easy by primary repair</a:t>
            </a:r>
            <a:endParaRPr sz="1000">
              <a:solidFill>
                <a:srgbClr val="9E9E9E"/>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 sz="1000">
                <a:solidFill>
                  <a:srgbClr val="9E9E9E"/>
                </a:solidFill>
                <a:latin typeface="Times New Roman"/>
                <a:ea typeface="Times New Roman"/>
                <a:cs typeface="Times New Roman"/>
                <a:sym typeface="Times New Roman"/>
              </a:rPr>
              <a:t>- If destructive by gunshot or something resection and anastomosis</a:t>
            </a:r>
            <a:endParaRPr sz="1000">
              <a:solidFill>
                <a:srgbClr val="9E9E9E"/>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3"/>
          <p:cNvSpPr txBox="1"/>
          <p:nvPr/>
        </p:nvSpPr>
        <p:spPr>
          <a:xfrm>
            <a:off x="532600" y="699250"/>
            <a:ext cx="5787000" cy="471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accent6"/>
                </a:solidFill>
                <a:latin typeface="Times New Roman"/>
                <a:ea typeface="Times New Roman"/>
                <a:cs typeface="Times New Roman"/>
                <a:sym typeface="Times New Roman"/>
              </a:rPr>
              <a:t>TEAM Principles</a:t>
            </a:r>
            <a:endParaRPr>
              <a:solidFill>
                <a:schemeClr val="accent6"/>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dk1"/>
              </a:buClr>
              <a:buSzPts val="1200"/>
              <a:buFont typeface="Times New Roman"/>
              <a:buChar char="●"/>
            </a:pPr>
            <a:r>
              <a:rPr lang="en" sz="1200">
                <a:latin typeface="Times New Roman"/>
                <a:ea typeface="Times New Roman"/>
                <a:cs typeface="Times New Roman"/>
                <a:sym typeface="Times New Roman"/>
              </a:rPr>
              <a:t>Treat greatest threat to life first</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latin typeface="Times New Roman"/>
                <a:ea typeface="Times New Roman"/>
                <a:cs typeface="Times New Roman"/>
                <a:sym typeface="Times New Roman"/>
              </a:rPr>
              <a:t>Definitive diagnosis less important</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latin typeface="Times New Roman"/>
                <a:ea typeface="Times New Roman"/>
                <a:cs typeface="Times New Roman"/>
                <a:sym typeface="Times New Roman"/>
              </a:rPr>
              <a:t>Physiologic approach</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latin typeface="Times New Roman"/>
                <a:ea typeface="Times New Roman"/>
                <a:cs typeface="Times New Roman"/>
                <a:sym typeface="Times New Roman"/>
              </a:rPr>
              <a:t>Time is of the essence</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latin typeface="Times New Roman"/>
                <a:ea typeface="Times New Roman"/>
                <a:cs typeface="Times New Roman"/>
                <a:sym typeface="Times New Roman"/>
              </a:rPr>
              <a:t>Do no further harm</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latin typeface="Times New Roman"/>
                <a:ea typeface="Times New Roman"/>
                <a:cs typeface="Times New Roman"/>
                <a:sym typeface="Times New Roman"/>
              </a:rPr>
              <a:t>Teamwork required for TEAM to succeed</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chemeClr val="accent3"/>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a:solidFill>
                  <a:schemeClr val="accent6"/>
                </a:solidFill>
                <a:latin typeface="Times New Roman"/>
                <a:ea typeface="Times New Roman"/>
                <a:cs typeface="Times New Roman"/>
                <a:sym typeface="Times New Roman"/>
              </a:rPr>
              <a:t>TEAM Approach</a:t>
            </a:r>
            <a:endParaRPr>
              <a:solidFill>
                <a:schemeClr val="accent6"/>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dk1"/>
              </a:buClr>
              <a:buSzPts val="1200"/>
              <a:buFont typeface="Times New Roman"/>
              <a:buAutoNum type="alphaUcPeriod"/>
            </a:pPr>
            <a:r>
              <a:rPr lang="en" sz="1200">
                <a:latin typeface="Times New Roman"/>
                <a:ea typeface="Times New Roman"/>
                <a:cs typeface="Times New Roman"/>
                <a:sym typeface="Times New Roman"/>
              </a:rPr>
              <a:t>Airway with c-spine protection</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lphaUcPeriod"/>
            </a:pPr>
            <a:r>
              <a:rPr lang="en" sz="1200">
                <a:latin typeface="Times New Roman"/>
                <a:ea typeface="Times New Roman"/>
                <a:cs typeface="Times New Roman"/>
                <a:sym typeface="Times New Roman"/>
              </a:rPr>
              <a:t>Breathing / ventilation </a:t>
            </a:r>
            <a:r>
              <a:rPr lang="en" sz="1000">
                <a:solidFill>
                  <a:srgbClr val="9E9E9E"/>
                </a:solidFill>
                <a:latin typeface="Times New Roman"/>
                <a:ea typeface="Times New Roman"/>
                <a:cs typeface="Times New Roman"/>
                <a:sym typeface="Times New Roman"/>
              </a:rPr>
              <a:t>to decrease CO2 </a:t>
            </a:r>
            <a:r>
              <a:rPr lang="en" sz="1200">
                <a:latin typeface="Times New Roman"/>
                <a:ea typeface="Times New Roman"/>
                <a:cs typeface="Times New Roman"/>
                <a:sym typeface="Times New Roman"/>
              </a:rPr>
              <a:t>/ oxygenation</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lphaUcPeriod"/>
            </a:pPr>
            <a:r>
              <a:rPr lang="en" sz="1200">
                <a:latin typeface="Times New Roman"/>
                <a:ea typeface="Times New Roman"/>
                <a:cs typeface="Times New Roman"/>
                <a:sym typeface="Times New Roman"/>
              </a:rPr>
              <a:t>Circulation: Stop the bleeding!</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lphaUcPeriod"/>
            </a:pPr>
            <a:r>
              <a:rPr lang="en" sz="1200">
                <a:latin typeface="Times New Roman"/>
                <a:ea typeface="Times New Roman"/>
                <a:cs typeface="Times New Roman"/>
                <a:sym typeface="Times New Roman"/>
              </a:rPr>
              <a:t>Disability (neuro status)</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lphaUcPeriod"/>
            </a:pPr>
            <a:r>
              <a:rPr lang="en" sz="1200">
                <a:latin typeface="Times New Roman"/>
                <a:ea typeface="Times New Roman"/>
                <a:cs typeface="Times New Roman"/>
                <a:sym typeface="Times New Roman"/>
              </a:rPr>
              <a:t>Expose/ Environment/ body temp</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chemeClr val="accent3"/>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rPr lang="en">
                <a:solidFill>
                  <a:schemeClr val="accent6"/>
                </a:solidFill>
                <a:latin typeface="Times New Roman"/>
                <a:ea typeface="Times New Roman"/>
                <a:cs typeface="Times New Roman"/>
                <a:sym typeface="Times New Roman"/>
              </a:rPr>
              <a:t>TEAM Sequence</a:t>
            </a:r>
            <a:endParaRPr>
              <a:solidFill>
                <a:schemeClr val="accent6"/>
              </a:solidFill>
              <a:latin typeface="Times New Roman"/>
              <a:ea typeface="Times New Roman"/>
              <a:cs typeface="Times New Roman"/>
              <a:sym typeface="Times New Roman"/>
            </a:endParaRPr>
          </a:p>
        </p:txBody>
      </p:sp>
      <p:grpSp>
        <p:nvGrpSpPr>
          <p:cNvPr id="511" name="Google Shape;511;p33"/>
          <p:cNvGrpSpPr/>
          <p:nvPr/>
        </p:nvGrpSpPr>
        <p:grpSpPr>
          <a:xfrm>
            <a:off x="1076500" y="5766475"/>
            <a:ext cx="3961850" cy="1960100"/>
            <a:chOff x="827050" y="1381200"/>
            <a:chExt cx="3961850" cy="1960100"/>
          </a:xfrm>
        </p:grpSpPr>
        <p:pic>
          <p:nvPicPr>
            <p:cNvPr id="512" name="Google Shape;512;p33"/>
            <p:cNvPicPr preferRelativeResize="0"/>
            <p:nvPr/>
          </p:nvPicPr>
          <p:blipFill>
            <a:blip r:embed="rId3">
              <a:alphaModFix/>
            </a:blip>
            <a:stretch>
              <a:fillRect/>
            </a:stretch>
          </p:blipFill>
          <p:spPr>
            <a:xfrm>
              <a:off x="1779600" y="1381200"/>
              <a:ext cx="1536624" cy="1960100"/>
            </a:xfrm>
            <a:prstGeom prst="rect">
              <a:avLst/>
            </a:prstGeom>
            <a:noFill/>
            <a:ln>
              <a:noFill/>
            </a:ln>
          </p:spPr>
        </p:pic>
        <p:sp>
          <p:nvSpPr>
            <p:cNvPr id="513" name="Google Shape;513;p33"/>
            <p:cNvSpPr txBox="1"/>
            <p:nvPr/>
          </p:nvSpPr>
          <p:spPr>
            <a:xfrm>
              <a:off x="903250" y="1527250"/>
              <a:ext cx="1606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Definitive</a:t>
              </a:r>
              <a:r>
                <a:rPr lang="en" sz="1200">
                  <a:latin typeface="Times New Roman"/>
                  <a:ea typeface="Times New Roman"/>
                  <a:cs typeface="Times New Roman"/>
                  <a:sym typeface="Times New Roman"/>
                </a:rPr>
                <a:t> care </a:t>
              </a:r>
              <a:endParaRPr sz="1200">
                <a:latin typeface="Times New Roman"/>
                <a:ea typeface="Times New Roman"/>
                <a:cs typeface="Times New Roman"/>
                <a:sym typeface="Times New Roman"/>
              </a:endParaRPr>
            </a:p>
          </p:txBody>
        </p:sp>
        <p:sp>
          <p:nvSpPr>
            <p:cNvPr id="514" name="Google Shape;514;p33"/>
            <p:cNvSpPr txBox="1"/>
            <p:nvPr/>
          </p:nvSpPr>
          <p:spPr>
            <a:xfrm>
              <a:off x="827050" y="2517850"/>
              <a:ext cx="1190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Safe transfer</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E9E9E"/>
                  </a:solidFill>
                  <a:latin typeface="Times New Roman"/>
                  <a:ea typeface="Times New Roman"/>
                  <a:cs typeface="Times New Roman"/>
                  <a:sym typeface="Times New Roman"/>
                </a:rPr>
                <a:t>If no staff is available </a:t>
              </a:r>
              <a:endParaRPr sz="1000">
                <a:solidFill>
                  <a:srgbClr val="9E9E9E"/>
                </a:solidFill>
                <a:latin typeface="Times New Roman"/>
                <a:ea typeface="Times New Roman"/>
                <a:cs typeface="Times New Roman"/>
                <a:sym typeface="Times New Roman"/>
              </a:endParaRPr>
            </a:p>
          </p:txBody>
        </p:sp>
        <p:sp>
          <p:nvSpPr>
            <p:cNvPr id="515" name="Google Shape;515;p33"/>
            <p:cNvSpPr txBox="1"/>
            <p:nvPr/>
          </p:nvSpPr>
          <p:spPr>
            <a:xfrm>
              <a:off x="3075700" y="1686825"/>
              <a:ext cx="1606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Rapid primary survey ABCDE + Adjuncts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E9E9E"/>
                  </a:solidFill>
                  <a:latin typeface="Times New Roman"/>
                  <a:ea typeface="Times New Roman"/>
                  <a:cs typeface="Times New Roman"/>
                  <a:sym typeface="Times New Roman"/>
                </a:rPr>
                <a:t>Must finish primary survey before leaving the patient </a:t>
              </a:r>
              <a:endParaRPr sz="1000">
                <a:solidFill>
                  <a:srgbClr val="9E9E9E"/>
                </a:solidFill>
                <a:latin typeface="Times New Roman"/>
                <a:ea typeface="Times New Roman"/>
                <a:cs typeface="Times New Roman"/>
                <a:sym typeface="Times New Roman"/>
              </a:endParaRPr>
            </a:p>
          </p:txBody>
        </p:sp>
        <p:sp>
          <p:nvSpPr>
            <p:cNvPr id="516" name="Google Shape;516;p33"/>
            <p:cNvSpPr txBox="1"/>
            <p:nvPr/>
          </p:nvSpPr>
          <p:spPr>
            <a:xfrm>
              <a:off x="3182100" y="2648600"/>
              <a:ext cx="16068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Detailed secondary survey/ reevaluation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900">
                  <a:latin typeface="Times New Roman"/>
                  <a:ea typeface="Times New Roman"/>
                  <a:cs typeface="Times New Roman"/>
                  <a:sym typeface="Times New Roman"/>
                </a:rPr>
                <a:t>Head-to-toe + Adjuncts </a:t>
              </a:r>
              <a:endParaRPr sz="900">
                <a:latin typeface="Times New Roman"/>
                <a:ea typeface="Times New Roman"/>
                <a:cs typeface="Times New Roman"/>
                <a:sym typeface="Times New Roman"/>
              </a:endParaRPr>
            </a:p>
          </p:txBody>
        </p:sp>
      </p:grpSp>
      <p:grpSp>
        <p:nvGrpSpPr>
          <p:cNvPr id="517" name="Google Shape;517;p33"/>
          <p:cNvGrpSpPr/>
          <p:nvPr/>
        </p:nvGrpSpPr>
        <p:grpSpPr>
          <a:xfrm>
            <a:off x="246074" y="2293724"/>
            <a:ext cx="5927499" cy="981525"/>
            <a:chOff x="1081639" y="4103151"/>
            <a:chExt cx="5225689" cy="958053"/>
          </a:xfrm>
        </p:grpSpPr>
        <p:sp>
          <p:nvSpPr>
            <p:cNvPr id="518" name="Google Shape;518;p33"/>
            <p:cNvSpPr txBox="1"/>
            <p:nvPr/>
          </p:nvSpPr>
          <p:spPr>
            <a:xfrm>
              <a:off x="1204028" y="4555104"/>
              <a:ext cx="5103300" cy="5061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Cervical collar =&gt; c-spine injury </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leg roll =&gt; to avoid spinal injury</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Cover the pt with blanket =&gt; to avoid hypothermia =&gt;coagulopathy =&gt; more bleeding</a:t>
              </a:r>
              <a:endParaRPr sz="1000">
                <a:solidFill>
                  <a:srgbClr val="9E9E9E"/>
                </a:solidFill>
                <a:latin typeface="Times New Roman"/>
                <a:ea typeface="Times New Roman"/>
                <a:cs typeface="Times New Roman"/>
                <a:sym typeface="Times New Roman"/>
              </a:endParaRPr>
            </a:p>
          </p:txBody>
        </p:sp>
        <p:grpSp>
          <p:nvGrpSpPr>
            <p:cNvPr id="519" name="Google Shape;519;p33"/>
            <p:cNvGrpSpPr/>
            <p:nvPr/>
          </p:nvGrpSpPr>
          <p:grpSpPr>
            <a:xfrm>
              <a:off x="1081639" y="4103151"/>
              <a:ext cx="814838" cy="451960"/>
              <a:chOff x="1081639" y="4103151"/>
              <a:chExt cx="814838" cy="451960"/>
            </a:xfrm>
          </p:grpSpPr>
          <p:grpSp>
            <p:nvGrpSpPr>
              <p:cNvPr id="520" name="Google Shape;520;p33"/>
              <p:cNvGrpSpPr/>
              <p:nvPr/>
            </p:nvGrpSpPr>
            <p:grpSpPr>
              <a:xfrm>
                <a:off x="1081639" y="4103151"/>
                <a:ext cx="302121" cy="396849"/>
                <a:chOff x="1081639" y="4103151"/>
                <a:chExt cx="302121" cy="396849"/>
              </a:xfrm>
            </p:grpSpPr>
            <p:sp>
              <p:nvSpPr>
                <p:cNvPr id="521" name="Google Shape;521;p33"/>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2" name="Google Shape;522;p33"/>
                <p:cNvPicPr preferRelativeResize="0"/>
                <p:nvPr/>
              </p:nvPicPr>
              <p:blipFill rotWithShape="1">
                <a:blip r:embed="rId4">
                  <a:alphaModFix/>
                </a:blip>
                <a:srcRect b="0" l="0" r="0" t="24207"/>
                <a:stretch/>
              </p:blipFill>
              <p:spPr>
                <a:xfrm>
                  <a:off x="1081639" y="4103151"/>
                  <a:ext cx="302100" cy="324451"/>
                </a:xfrm>
                <a:prstGeom prst="rect">
                  <a:avLst/>
                </a:prstGeom>
                <a:noFill/>
                <a:ln>
                  <a:noFill/>
                </a:ln>
              </p:spPr>
            </p:pic>
          </p:grpSp>
          <p:sp>
            <p:nvSpPr>
              <p:cNvPr id="523" name="Google Shape;523;p33"/>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4"/>
          <p:cNvSpPr txBox="1"/>
          <p:nvPr>
            <p:ph idx="1" type="body"/>
          </p:nvPr>
        </p:nvSpPr>
        <p:spPr>
          <a:xfrm>
            <a:off x="505350" y="637055"/>
            <a:ext cx="5469300" cy="336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chemeClr val="accent6"/>
                </a:solidFill>
                <a:latin typeface="Times New Roman"/>
                <a:ea typeface="Times New Roman"/>
                <a:cs typeface="Times New Roman"/>
                <a:sym typeface="Times New Roman"/>
              </a:rPr>
              <a:t>TEAM Sequence and Teamwork</a:t>
            </a:r>
            <a:endParaRPr sz="1400">
              <a:solidFill>
                <a:schemeClr val="accent6"/>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Simultaneous primary survey and resuscitation of vital functions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Simultaneous secondary survey and reevaluation of vital functions</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400">
                <a:solidFill>
                  <a:schemeClr val="accent6"/>
                </a:solidFill>
                <a:latin typeface="Times New Roman"/>
                <a:ea typeface="Times New Roman"/>
                <a:cs typeface="Times New Roman"/>
                <a:sym typeface="Times New Roman"/>
              </a:rPr>
              <a:t>“TEAM” Work and Teamwork</a:t>
            </a:r>
            <a:endParaRPr sz="1400">
              <a:solidFill>
                <a:schemeClr val="accent6"/>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200">
                <a:solidFill>
                  <a:srgbClr val="000000"/>
                </a:solidFill>
                <a:latin typeface="Times New Roman"/>
                <a:ea typeface="Times New Roman"/>
                <a:cs typeface="Times New Roman"/>
                <a:sym typeface="Times New Roman"/>
              </a:rPr>
              <a:t>                                    Together Everyone Achieves More</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600">
                <a:latin typeface="Times New Roman"/>
                <a:ea typeface="Times New Roman"/>
                <a:cs typeface="Times New Roman"/>
                <a:sym typeface="Times New Roman"/>
              </a:rPr>
              <a:t>Pre-hospital Preparation</a:t>
            </a:r>
            <a:endParaRPr sz="1600">
              <a:latin typeface="Times New Roman"/>
              <a:ea typeface="Times New Roman"/>
              <a:cs typeface="Times New Roman"/>
              <a:sym typeface="Times New Roman"/>
            </a:endParaRPr>
          </a:p>
          <a:p>
            <a:pPr indent="-292100" lvl="0" marL="457200" rtl="0" algn="l">
              <a:lnSpc>
                <a:spcPct val="115000"/>
              </a:lnSpc>
              <a:spcBef>
                <a:spcPts val="300"/>
              </a:spcBef>
              <a:spcAft>
                <a:spcPts val="0"/>
              </a:spcAft>
              <a:buClr>
                <a:srgbClr val="9E9E9E"/>
              </a:buClr>
              <a:buSzPts val="1000"/>
              <a:buFont typeface="Times New Roman"/>
              <a:buChar char="-"/>
            </a:pPr>
            <a:r>
              <a:rPr lang="en" sz="1000">
                <a:solidFill>
                  <a:srgbClr val="9E9E9E"/>
                </a:solidFill>
                <a:latin typeface="Times New Roman"/>
                <a:ea typeface="Times New Roman"/>
                <a:cs typeface="Times New Roman"/>
                <a:sym typeface="Times New Roman"/>
              </a:rPr>
              <a:t>C-spine protection at the scene </a:t>
            </a:r>
            <a:endParaRPr sz="1000">
              <a:solidFill>
                <a:srgbClr val="9E9E9E"/>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9E9E9E"/>
              </a:buClr>
              <a:buSzPts val="1000"/>
              <a:buFont typeface="Times New Roman"/>
              <a:buChar char="-"/>
            </a:pPr>
            <a:r>
              <a:rPr lang="en" sz="1000">
                <a:solidFill>
                  <a:srgbClr val="9E9E9E"/>
                </a:solidFill>
                <a:latin typeface="Times New Roman"/>
                <a:ea typeface="Times New Roman"/>
                <a:cs typeface="Times New Roman"/>
                <a:sym typeface="Times New Roman"/>
              </a:rPr>
              <a:t>EMS should communicate with the hospital </a:t>
            </a:r>
            <a:endParaRPr sz="1000">
              <a:solidFill>
                <a:srgbClr val="9E9E9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Closest appropriate facility </a:t>
            </a:r>
            <a:r>
              <a:rPr lang="en" sz="1000">
                <a:solidFill>
                  <a:srgbClr val="6AA84F"/>
                </a:solidFill>
                <a:latin typeface="Times New Roman"/>
                <a:ea typeface="Times New Roman"/>
                <a:cs typeface="Times New Roman"/>
                <a:sym typeface="Times New Roman"/>
              </a:rPr>
              <a:t>go to the most appropriate hospital even if it is further, it shouldn’t be the nearest one this is to give best chance for patient</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Transport guidelines/ protocols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On-line medical direction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Mobilization of resources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Periodic review of care</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529" name="Google Shape;529;p34"/>
          <p:cNvPicPr preferRelativeResize="0"/>
          <p:nvPr/>
        </p:nvPicPr>
        <p:blipFill>
          <a:blip r:embed="rId3">
            <a:alphaModFix/>
          </a:blip>
          <a:stretch>
            <a:fillRect/>
          </a:stretch>
        </p:blipFill>
        <p:spPr>
          <a:xfrm>
            <a:off x="1898125" y="2184125"/>
            <a:ext cx="2683750" cy="2178950"/>
          </a:xfrm>
          <a:prstGeom prst="rect">
            <a:avLst/>
          </a:prstGeom>
          <a:noFill/>
          <a:ln>
            <a:noFill/>
          </a:ln>
        </p:spPr>
      </p:pic>
      <p:sp>
        <p:nvSpPr>
          <p:cNvPr id="530" name="Google Shape;530;p34"/>
          <p:cNvSpPr txBox="1"/>
          <p:nvPr/>
        </p:nvSpPr>
        <p:spPr>
          <a:xfrm>
            <a:off x="2528425" y="4237500"/>
            <a:ext cx="1098300" cy="3387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9E9E9E"/>
                </a:solidFill>
                <a:latin typeface="Times New Roman"/>
                <a:ea typeface="Times New Roman"/>
                <a:cs typeface="Times New Roman"/>
                <a:sym typeface="Times New Roman"/>
              </a:rPr>
              <a:t>Leader is here </a:t>
            </a:r>
            <a:endParaRPr sz="1000">
              <a:solidFill>
                <a:srgbClr val="9E9E9E"/>
              </a:solidFill>
              <a:latin typeface="Times New Roman"/>
              <a:ea typeface="Times New Roman"/>
              <a:cs typeface="Times New Roman"/>
              <a:sym typeface="Times New Roman"/>
            </a:endParaRPr>
          </a:p>
        </p:txBody>
      </p:sp>
      <p:grpSp>
        <p:nvGrpSpPr>
          <p:cNvPr id="531" name="Google Shape;531;p34"/>
          <p:cNvGrpSpPr/>
          <p:nvPr/>
        </p:nvGrpSpPr>
        <p:grpSpPr>
          <a:xfrm>
            <a:off x="314249" y="4816649"/>
            <a:ext cx="5927499" cy="1133049"/>
            <a:chOff x="1081639" y="4103151"/>
            <a:chExt cx="5225689" cy="1105953"/>
          </a:xfrm>
        </p:grpSpPr>
        <p:sp>
          <p:nvSpPr>
            <p:cNvPr id="532" name="Google Shape;532;p34"/>
            <p:cNvSpPr txBox="1"/>
            <p:nvPr/>
          </p:nvSpPr>
          <p:spPr>
            <a:xfrm>
              <a:off x="1204028" y="4555104"/>
              <a:ext cx="5103300" cy="6540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In real life we know each person where to stand: Trauma team leader =&gt; edge of the Bed</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Primary survey =&gt; Right side of pt</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Airway Team =&gt; head of pt</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Circulating nurse, nurse who put IV=&gt; Left side</a:t>
              </a:r>
              <a:endParaRPr sz="1000">
                <a:solidFill>
                  <a:srgbClr val="9E9E9E"/>
                </a:solidFill>
                <a:latin typeface="Times New Roman"/>
                <a:ea typeface="Times New Roman"/>
                <a:cs typeface="Times New Roman"/>
                <a:sym typeface="Times New Roman"/>
              </a:endParaRPr>
            </a:p>
          </p:txBody>
        </p:sp>
        <p:grpSp>
          <p:nvGrpSpPr>
            <p:cNvPr id="533" name="Google Shape;533;p34"/>
            <p:cNvGrpSpPr/>
            <p:nvPr/>
          </p:nvGrpSpPr>
          <p:grpSpPr>
            <a:xfrm>
              <a:off x="1081639" y="4103151"/>
              <a:ext cx="814838" cy="451960"/>
              <a:chOff x="1081639" y="4103151"/>
              <a:chExt cx="814838" cy="451960"/>
            </a:xfrm>
          </p:grpSpPr>
          <p:grpSp>
            <p:nvGrpSpPr>
              <p:cNvPr id="534" name="Google Shape;534;p34"/>
              <p:cNvGrpSpPr/>
              <p:nvPr/>
            </p:nvGrpSpPr>
            <p:grpSpPr>
              <a:xfrm>
                <a:off x="1081639" y="4103151"/>
                <a:ext cx="302121" cy="396849"/>
                <a:chOff x="1081639" y="4103151"/>
                <a:chExt cx="302121" cy="396849"/>
              </a:xfrm>
            </p:grpSpPr>
            <p:sp>
              <p:nvSpPr>
                <p:cNvPr id="535" name="Google Shape;535;p34"/>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6" name="Google Shape;536;p34"/>
                <p:cNvPicPr preferRelativeResize="0"/>
                <p:nvPr/>
              </p:nvPicPr>
              <p:blipFill rotWithShape="1">
                <a:blip r:embed="rId4">
                  <a:alphaModFix/>
                </a:blip>
                <a:srcRect b="0" l="0" r="0" t="24207"/>
                <a:stretch/>
              </p:blipFill>
              <p:spPr>
                <a:xfrm>
                  <a:off x="1081639" y="4103151"/>
                  <a:ext cx="302100" cy="324451"/>
                </a:xfrm>
                <a:prstGeom prst="rect">
                  <a:avLst/>
                </a:prstGeom>
                <a:noFill/>
                <a:ln>
                  <a:noFill/>
                </a:ln>
              </p:spPr>
            </p:pic>
          </p:grpSp>
          <p:sp>
            <p:nvSpPr>
              <p:cNvPr id="537" name="Google Shape;537;p34"/>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5"/>
          <p:cNvSpPr txBox="1"/>
          <p:nvPr>
            <p:ph idx="1" type="body"/>
          </p:nvPr>
        </p:nvSpPr>
        <p:spPr>
          <a:xfrm>
            <a:off x="577519" y="472555"/>
            <a:ext cx="5469300" cy="7858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Times New Roman"/>
                <a:ea typeface="Times New Roman"/>
                <a:cs typeface="Times New Roman"/>
                <a:sym typeface="Times New Roman"/>
              </a:rPr>
              <a:t>In-hospital Preparation</a:t>
            </a:r>
            <a:endParaRPr sz="1600">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Pre-planning essential </a:t>
            </a:r>
            <a:r>
              <a:rPr lang="en" sz="1000">
                <a:solidFill>
                  <a:srgbClr val="9E9E9E"/>
                </a:solidFill>
                <a:latin typeface="Times New Roman"/>
                <a:ea typeface="Times New Roman"/>
                <a:cs typeface="Times New Roman"/>
                <a:sym typeface="Times New Roman"/>
              </a:rPr>
              <a:t>plan the staff and duties before the trauma arrives </a:t>
            </a:r>
            <a:endParaRPr sz="1000">
              <a:solidFill>
                <a:srgbClr val="9E9E9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Team approach</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Trained personnel</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Proper equipment</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Lab / x-ray capabilities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Standard precautions </a:t>
            </a:r>
            <a:r>
              <a:rPr lang="en" sz="1000">
                <a:solidFill>
                  <a:srgbClr val="6AA84F"/>
                </a:solidFill>
                <a:latin typeface="Times New Roman"/>
                <a:ea typeface="Times New Roman"/>
                <a:cs typeface="Times New Roman"/>
                <a:sym typeface="Times New Roman"/>
              </a:rPr>
              <a:t>you have to protect yourself</a:t>
            </a:r>
            <a:endParaRPr sz="10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Transfer agreements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QI Program</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400">
                <a:solidFill>
                  <a:schemeClr val="accent6"/>
                </a:solidFill>
                <a:latin typeface="Times New Roman"/>
                <a:ea typeface="Times New Roman"/>
                <a:cs typeface="Times New Roman"/>
                <a:sym typeface="Times New Roman"/>
              </a:rPr>
              <a:t>Standard Precautions</a:t>
            </a:r>
            <a:endParaRPr sz="1400">
              <a:solidFill>
                <a:schemeClr val="accent6"/>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9E9E9E"/>
                </a:solidFill>
                <a:latin typeface="Times New Roman"/>
                <a:ea typeface="Times New Roman"/>
                <a:cs typeface="Times New Roman"/>
                <a:sym typeface="Times New Roman"/>
              </a:rPr>
              <a:t>Protection of the staff is important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600">
                <a:latin typeface="Times New Roman"/>
                <a:ea typeface="Times New Roman"/>
                <a:cs typeface="Times New Roman"/>
                <a:sym typeface="Times New Roman"/>
              </a:rPr>
              <a:t>Triage</a:t>
            </a:r>
            <a:r>
              <a:rPr lang="en" sz="1600">
                <a:solidFill>
                  <a:schemeClr val="dk1"/>
                </a:solidFill>
                <a:latin typeface="Times New Roman"/>
                <a:ea typeface="Times New Roman"/>
                <a:cs typeface="Times New Roman"/>
                <a:sym typeface="Times New Roman"/>
              </a:rPr>
              <a:t>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9E9E9E"/>
                </a:solidFill>
                <a:latin typeface="Times New Roman"/>
                <a:ea typeface="Times New Roman"/>
                <a:cs typeface="Times New Roman"/>
                <a:sym typeface="Times New Roman"/>
              </a:rPr>
              <a:t>(primary survey) treat the patient </a:t>
            </a:r>
            <a:r>
              <a:rPr lang="en" sz="1000">
                <a:solidFill>
                  <a:srgbClr val="9E9E9E"/>
                </a:solidFill>
                <a:latin typeface="Times New Roman"/>
                <a:ea typeface="Times New Roman"/>
                <a:cs typeface="Times New Roman"/>
                <a:sym typeface="Times New Roman"/>
              </a:rPr>
              <a:t>according</a:t>
            </a:r>
            <a:r>
              <a:rPr lang="en" sz="1000">
                <a:solidFill>
                  <a:srgbClr val="9E9E9E"/>
                </a:solidFill>
                <a:latin typeface="Times New Roman"/>
                <a:ea typeface="Times New Roman"/>
                <a:cs typeface="Times New Roman"/>
                <a:sym typeface="Times New Roman"/>
              </a:rPr>
              <a:t> to the level (1-5)</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400">
                <a:solidFill>
                  <a:schemeClr val="accent6"/>
                </a:solidFill>
                <a:latin typeface="Times New Roman"/>
                <a:ea typeface="Times New Roman"/>
                <a:cs typeface="Times New Roman"/>
                <a:sym typeface="Times New Roman"/>
              </a:rPr>
              <a:t>Sorting of patients according to</a:t>
            </a:r>
            <a:endParaRPr sz="1400">
              <a:solidFill>
                <a:schemeClr val="accent6"/>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ABCDE’s</a:t>
            </a:r>
            <a:r>
              <a:rPr lang="en" sz="1000">
                <a:solidFill>
                  <a:srgbClr val="6AA84F"/>
                </a:solidFill>
                <a:latin typeface="Times New Roman"/>
                <a:ea typeface="Times New Roman"/>
                <a:cs typeface="Times New Roman"/>
                <a:sym typeface="Times New Roman"/>
              </a:rPr>
              <a:t> this is the best way to triage the Pts</a:t>
            </a:r>
            <a:endParaRPr sz="10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Available resources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Other factors, e.g., salvageability</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600">
                <a:latin typeface="Times New Roman"/>
                <a:ea typeface="Times New Roman"/>
                <a:cs typeface="Times New Roman"/>
                <a:sym typeface="Times New Roman"/>
              </a:rPr>
              <a:t>Primary Survey</a:t>
            </a:r>
            <a:r>
              <a:rPr lang="en" sz="1600">
                <a:solidFill>
                  <a:schemeClr val="dk1"/>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is the same for all patients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200">
                <a:solidFill>
                  <a:srgbClr val="000000"/>
                </a:solidFill>
                <a:latin typeface="Times New Roman"/>
                <a:ea typeface="Times New Roman"/>
                <a:cs typeface="Times New Roman"/>
                <a:sym typeface="Times New Roman"/>
              </a:rPr>
              <a:t>Priorities are the same for all! </a:t>
            </a:r>
            <a:r>
              <a:rPr lang="en" sz="1000">
                <a:solidFill>
                  <a:srgbClr val="9E9E9E"/>
                </a:solidFill>
                <a:latin typeface="Times New Roman"/>
                <a:ea typeface="Times New Roman"/>
                <a:cs typeface="Times New Roman"/>
                <a:sym typeface="Times New Roman"/>
              </a:rPr>
              <a:t>All ages, pregnant or not do the same steps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0">
              <a:solidFill>
                <a:srgbClr val="9E9E9E"/>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dk1"/>
              </a:buClr>
              <a:buSzPts val="1200"/>
              <a:buFont typeface="Times New Roman"/>
              <a:buAutoNum type="alphaUcPeriod"/>
            </a:pPr>
            <a:r>
              <a:rPr lang="en" sz="1200">
                <a:solidFill>
                  <a:srgbClr val="000000"/>
                </a:solidFill>
                <a:latin typeface="Times New Roman"/>
                <a:ea typeface="Times New Roman"/>
                <a:cs typeface="Times New Roman"/>
                <a:sym typeface="Times New Roman"/>
              </a:rPr>
              <a:t>Airway / C-spine protection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lphaUcPeriod"/>
            </a:pPr>
            <a:r>
              <a:rPr lang="en" sz="1200">
                <a:solidFill>
                  <a:srgbClr val="000000"/>
                </a:solidFill>
                <a:latin typeface="Times New Roman"/>
                <a:ea typeface="Times New Roman"/>
                <a:cs typeface="Times New Roman"/>
                <a:sym typeface="Times New Roman"/>
              </a:rPr>
              <a:t>Breathing / Life-threatening chest injury</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lphaUcPeriod"/>
            </a:pPr>
            <a:r>
              <a:rPr lang="en" sz="1200">
                <a:solidFill>
                  <a:srgbClr val="000000"/>
                </a:solidFill>
                <a:latin typeface="Times New Roman"/>
                <a:ea typeface="Times New Roman"/>
                <a:cs typeface="Times New Roman"/>
                <a:sym typeface="Times New Roman"/>
              </a:rPr>
              <a:t>Circulation / Stop the bleeding</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lphaUcPeriod"/>
            </a:pPr>
            <a:r>
              <a:rPr lang="en" sz="1200">
                <a:solidFill>
                  <a:srgbClr val="000000"/>
                </a:solidFill>
                <a:latin typeface="Times New Roman"/>
                <a:ea typeface="Times New Roman"/>
                <a:cs typeface="Times New Roman"/>
                <a:sym typeface="Times New Roman"/>
              </a:rPr>
              <a:t>Disability / Intracranial mass lesion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lphaUcPeriod"/>
            </a:pPr>
            <a:r>
              <a:rPr lang="en" sz="1200">
                <a:solidFill>
                  <a:srgbClr val="000000"/>
                </a:solidFill>
                <a:latin typeface="Times New Roman"/>
                <a:ea typeface="Times New Roman"/>
                <a:cs typeface="Times New Roman"/>
                <a:sym typeface="Times New Roman"/>
              </a:rPr>
              <a:t>Exposure / Environment/ Body temp</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grpSp>
        <p:nvGrpSpPr>
          <p:cNvPr id="543" name="Google Shape;543;p35"/>
          <p:cNvGrpSpPr/>
          <p:nvPr/>
        </p:nvGrpSpPr>
        <p:grpSpPr>
          <a:xfrm>
            <a:off x="234900" y="3413775"/>
            <a:ext cx="6010200" cy="356100"/>
            <a:chOff x="158700" y="3441150"/>
            <a:chExt cx="6010200" cy="356100"/>
          </a:xfrm>
        </p:grpSpPr>
        <p:sp>
          <p:nvSpPr>
            <p:cNvPr id="544" name="Google Shape;544;p35"/>
            <p:cNvSpPr/>
            <p:nvPr/>
          </p:nvSpPr>
          <p:spPr>
            <a:xfrm>
              <a:off x="158700" y="3441150"/>
              <a:ext cx="1195800" cy="356100"/>
            </a:xfrm>
            <a:prstGeom prst="chevron">
              <a:avLst>
                <a:gd fmla="val 50000" name="adj"/>
              </a:avLst>
            </a:prstGeom>
            <a:solidFill>
              <a:schemeClr val="accent1"/>
            </a:solidFill>
            <a:ln cap="flat" cmpd="sng" w="9525">
              <a:solidFill>
                <a:srgbClr val="C3A29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Cap </a:t>
              </a:r>
              <a:endParaRPr sz="1200">
                <a:latin typeface="Times New Roman"/>
                <a:ea typeface="Times New Roman"/>
                <a:cs typeface="Times New Roman"/>
                <a:sym typeface="Times New Roman"/>
              </a:endParaRPr>
            </a:p>
          </p:txBody>
        </p:sp>
        <p:sp>
          <p:nvSpPr>
            <p:cNvPr id="545" name="Google Shape;545;p35"/>
            <p:cNvSpPr/>
            <p:nvPr/>
          </p:nvSpPr>
          <p:spPr>
            <a:xfrm>
              <a:off x="1103200" y="3441150"/>
              <a:ext cx="1195800" cy="356100"/>
            </a:xfrm>
            <a:prstGeom prst="chevron">
              <a:avLst>
                <a:gd fmla="val 50000" name="adj"/>
              </a:avLst>
            </a:prstGeom>
            <a:solidFill>
              <a:schemeClr val="accent1"/>
            </a:solidFill>
            <a:ln cap="flat" cmpd="sng" w="9525">
              <a:solidFill>
                <a:srgbClr val="C3A29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Gown </a:t>
              </a:r>
              <a:endParaRPr sz="1200">
                <a:latin typeface="Times New Roman"/>
                <a:ea typeface="Times New Roman"/>
                <a:cs typeface="Times New Roman"/>
                <a:sym typeface="Times New Roman"/>
              </a:endParaRPr>
            </a:p>
          </p:txBody>
        </p:sp>
        <p:sp>
          <p:nvSpPr>
            <p:cNvPr id="546" name="Google Shape;546;p35"/>
            <p:cNvSpPr/>
            <p:nvPr/>
          </p:nvSpPr>
          <p:spPr>
            <a:xfrm>
              <a:off x="4016100" y="3441150"/>
              <a:ext cx="1195800" cy="356100"/>
            </a:xfrm>
            <a:prstGeom prst="chevron">
              <a:avLst>
                <a:gd fmla="val 50000" name="adj"/>
              </a:avLst>
            </a:prstGeom>
            <a:solidFill>
              <a:schemeClr val="accent1"/>
            </a:solidFill>
            <a:ln cap="flat" cmpd="sng" w="9525">
              <a:solidFill>
                <a:srgbClr val="C3A29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Shoe covers</a:t>
              </a:r>
              <a:endParaRPr sz="1200">
                <a:latin typeface="Times New Roman"/>
                <a:ea typeface="Times New Roman"/>
                <a:cs typeface="Times New Roman"/>
                <a:sym typeface="Times New Roman"/>
              </a:endParaRPr>
            </a:p>
          </p:txBody>
        </p:sp>
        <p:sp>
          <p:nvSpPr>
            <p:cNvPr id="547" name="Google Shape;547;p35"/>
            <p:cNvSpPr/>
            <p:nvPr/>
          </p:nvSpPr>
          <p:spPr>
            <a:xfrm>
              <a:off x="3000050" y="3441150"/>
              <a:ext cx="1195800" cy="356100"/>
            </a:xfrm>
            <a:prstGeom prst="chevron">
              <a:avLst>
                <a:gd fmla="val 50000" name="adj"/>
              </a:avLst>
            </a:prstGeom>
            <a:solidFill>
              <a:schemeClr val="accent1"/>
            </a:solidFill>
            <a:ln cap="flat" cmpd="sng" w="9525">
              <a:solidFill>
                <a:srgbClr val="C3A29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Mask </a:t>
              </a:r>
              <a:endParaRPr sz="1200">
                <a:latin typeface="Times New Roman"/>
                <a:ea typeface="Times New Roman"/>
                <a:cs typeface="Times New Roman"/>
                <a:sym typeface="Times New Roman"/>
              </a:endParaRPr>
            </a:p>
          </p:txBody>
        </p:sp>
        <p:sp>
          <p:nvSpPr>
            <p:cNvPr id="548" name="Google Shape;548;p35"/>
            <p:cNvSpPr/>
            <p:nvPr/>
          </p:nvSpPr>
          <p:spPr>
            <a:xfrm>
              <a:off x="2049300" y="3441150"/>
              <a:ext cx="1195800" cy="356100"/>
            </a:xfrm>
            <a:prstGeom prst="chevron">
              <a:avLst>
                <a:gd fmla="val 50000" name="adj"/>
              </a:avLst>
            </a:prstGeom>
            <a:solidFill>
              <a:schemeClr val="accent1"/>
            </a:solidFill>
            <a:ln cap="flat" cmpd="sng" w="9525">
              <a:solidFill>
                <a:srgbClr val="C3A29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Gloves </a:t>
              </a:r>
              <a:endParaRPr sz="1200">
                <a:latin typeface="Times New Roman"/>
                <a:ea typeface="Times New Roman"/>
                <a:cs typeface="Times New Roman"/>
                <a:sym typeface="Times New Roman"/>
              </a:endParaRPr>
            </a:p>
          </p:txBody>
        </p:sp>
        <p:sp>
          <p:nvSpPr>
            <p:cNvPr id="549" name="Google Shape;549;p35"/>
            <p:cNvSpPr/>
            <p:nvPr/>
          </p:nvSpPr>
          <p:spPr>
            <a:xfrm>
              <a:off x="4973100" y="3441150"/>
              <a:ext cx="1195800" cy="356100"/>
            </a:xfrm>
            <a:prstGeom prst="chevron">
              <a:avLst>
                <a:gd fmla="val 50000" name="adj"/>
              </a:avLst>
            </a:prstGeom>
            <a:solidFill>
              <a:schemeClr val="accent1"/>
            </a:solidFill>
            <a:ln cap="flat" cmpd="sng" w="9525">
              <a:solidFill>
                <a:srgbClr val="C3A29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Goggles</a:t>
              </a:r>
              <a:r>
                <a:rPr lang="en" sz="1200">
                  <a:latin typeface="Times New Roman"/>
                  <a:ea typeface="Times New Roman"/>
                  <a:cs typeface="Times New Roman"/>
                  <a:sym typeface="Times New Roman"/>
                </a:rPr>
                <a:t> / face </a:t>
              </a:r>
              <a:r>
                <a:rPr lang="en" sz="1200">
                  <a:latin typeface="Times New Roman"/>
                  <a:ea typeface="Times New Roman"/>
                  <a:cs typeface="Times New Roman"/>
                  <a:sym typeface="Times New Roman"/>
                </a:rPr>
                <a:t>shield</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6"/>
          <p:cNvSpPr txBox="1"/>
          <p:nvPr>
            <p:ph idx="1" type="body"/>
          </p:nvPr>
        </p:nvSpPr>
        <p:spPr>
          <a:xfrm>
            <a:off x="505350" y="362075"/>
            <a:ext cx="5893800" cy="7593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Times New Roman"/>
                <a:ea typeface="Times New Roman"/>
                <a:cs typeface="Times New Roman"/>
                <a:sym typeface="Times New Roman"/>
              </a:rPr>
              <a:t>Special Considerations: </a:t>
            </a:r>
            <a:endParaRPr sz="1600">
              <a:latin typeface="Times New Roman"/>
              <a:ea typeface="Times New Roman"/>
              <a:cs typeface="Times New Roman"/>
              <a:sym typeface="Times New Roman"/>
            </a:endParaRPr>
          </a:p>
          <a:p>
            <a:pPr indent="-317500" lvl="0" marL="457200" rtl="0" algn="l">
              <a:lnSpc>
                <a:spcPct val="115000"/>
              </a:lnSpc>
              <a:spcBef>
                <a:spcPts val="1000"/>
              </a:spcBef>
              <a:spcAft>
                <a:spcPts val="0"/>
              </a:spcAft>
              <a:buClr>
                <a:schemeClr val="accent6"/>
              </a:buClr>
              <a:buSzPts val="1400"/>
              <a:buFont typeface="Times New Roman"/>
              <a:buChar char="❖"/>
            </a:pPr>
            <a:r>
              <a:rPr lang="en" sz="1400">
                <a:solidFill>
                  <a:schemeClr val="accent6"/>
                </a:solidFill>
                <a:latin typeface="Times New Roman"/>
                <a:ea typeface="Times New Roman"/>
                <a:cs typeface="Times New Roman"/>
                <a:sym typeface="Times New Roman"/>
              </a:rPr>
              <a:t>Children</a:t>
            </a:r>
            <a:endParaRPr sz="1400">
              <a:solidFill>
                <a:schemeClr val="accent6"/>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The </a:t>
            </a:r>
            <a:r>
              <a:rPr lang="en" sz="1000">
                <a:solidFill>
                  <a:srgbClr val="6AA84F"/>
                </a:solidFill>
                <a:latin typeface="Times New Roman"/>
                <a:ea typeface="Times New Roman"/>
                <a:cs typeface="Times New Roman"/>
                <a:sym typeface="Times New Roman"/>
              </a:rPr>
              <a:t>difference</a:t>
            </a:r>
            <a:r>
              <a:rPr lang="en" sz="1000">
                <a:solidFill>
                  <a:srgbClr val="6AA84F"/>
                </a:solidFill>
                <a:latin typeface="Times New Roman"/>
                <a:ea typeface="Times New Roman"/>
                <a:cs typeface="Times New Roman"/>
                <a:sym typeface="Times New Roman"/>
              </a:rPr>
              <a:t> in children is that there system is </a:t>
            </a:r>
            <a:r>
              <a:rPr lang="en" sz="1000">
                <a:solidFill>
                  <a:srgbClr val="6AA84F"/>
                </a:solidFill>
                <a:latin typeface="Times New Roman"/>
                <a:ea typeface="Times New Roman"/>
                <a:cs typeface="Times New Roman"/>
                <a:sym typeface="Times New Roman"/>
              </a:rPr>
              <a:t>immature</a:t>
            </a:r>
            <a:r>
              <a:rPr lang="en" sz="1000">
                <a:solidFill>
                  <a:srgbClr val="6AA84F"/>
                </a:solidFill>
                <a:latin typeface="Times New Roman"/>
                <a:ea typeface="Times New Roman"/>
                <a:cs typeface="Times New Roman"/>
                <a:sym typeface="Times New Roman"/>
              </a:rPr>
              <a:t>, they maintain their vitals until they suddenly crash </a:t>
            </a:r>
            <a:endParaRPr>
              <a:solidFill>
                <a:srgbClr val="6AA84F"/>
              </a:solidFill>
              <a:latin typeface="Times New Roman"/>
              <a:ea typeface="Times New Roman"/>
              <a:cs typeface="Times New Roman"/>
              <a:sym typeface="Times New Roman"/>
            </a:endParaRPr>
          </a:p>
          <a:p>
            <a:pPr indent="-304800" lvl="1" marL="914400" rtl="0" algn="l">
              <a:lnSpc>
                <a:spcPct val="115000"/>
              </a:lnSpc>
              <a:spcBef>
                <a:spcPts val="10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Leading cause of death </a:t>
            </a:r>
            <a:r>
              <a:rPr lang="en" sz="1000">
                <a:solidFill>
                  <a:srgbClr val="9E9E9E"/>
                </a:solidFill>
                <a:latin typeface="Times New Roman"/>
                <a:ea typeface="Times New Roman"/>
                <a:cs typeface="Times New Roman"/>
                <a:sym typeface="Times New Roman"/>
              </a:rPr>
              <a:t>is trauma in </a:t>
            </a:r>
            <a:r>
              <a:rPr lang="en" sz="1000">
                <a:solidFill>
                  <a:srgbClr val="9E9E9E"/>
                </a:solidFill>
                <a:latin typeface="Times New Roman"/>
                <a:ea typeface="Times New Roman"/>
                <a:cs typeface="Times New Roman"/>
                <a:sym typeface="Times New Roman"/>
              </a:rPr>
              <a:t>children</a:t>
            </a:r>
            <a:r>
              <a:rPr lang="en" sz="1000">
                <a:solidFill>
                  <a:srgbClr val="9E9E9E"/>
                </a:solidFill>
                <a:latin typeface="Times New Roman"/>
                <a:ea typeface="Times New Roman"/>
                <a:cs typeface="Times New Roman"/>
                <a:sym typeface="Times New Roman"/>
              </a:rPr>
              <a:t>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Immature, anatomic/ mechanical features</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Vigorous physiologic response</a:t>
            </a:r>
            <a:r>
              <a:rPr lang="en" sz="1000">
                <a:solidFill>
                  <a:srgbClr val="9E9E9E"/>
                </a:solidFill>
                <a:latin typeface="Times New Roman"/>
                <a:ea typeface="Times New Roman"/>
                <a:cs typeface="Times New Roman"/>
                <a:sym typeface="Times New Roman"/>
              </a:rPr>
              <a:t> they have normal vital signs even with trauma then they suddenly collapse</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Limited physiologic reserve</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Outcome depends on early aggressive care</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Size, dosage, equipment, surface area, and psychology </a:t>
            </a:r>
            <a:r>
              <a:rPr lang="en" sz="1000">
                <a:solidFill>
                  <a:srgbClr val="9E9E9E"/>
                </a:solidFill>
                <a:latin typeface="Times New Roman"/>
                <a:ea typeface="Times New Roman"/>
                <a:cs typeface="Times New Roman"/>
                <a:sym typeface="Times New Roman"/>
              </a:rPr>
              <a:t>to prevent further trauma use right size materials, </a:t>
            </a:r>
            <a:r>
              <a:rPr lang="en" sz="1000">
                <a:solidFill>
                  <a:srgbClr val="6AA84F"/>
                </a:solidFill>
                <a:latin typeface="Times New Roman"/>
                <a:ea typeface="Times New Roman"/>
                <a:cs typeface="Times New Roman"/>
                <a:sym typeface="Times New Roman"/>
              </a:rPr>
              <a:t>their trachea is short so you have to calculate the </a:t>
            </a:r>
            <a:r>
              <a:rPr lang="en" sz="1000">
                <a:solidFill>
                  <a:srgbClr val="6AA84F"/>
                </a:solidFill>
                <a:latin typeface="Times New Roman"/>
                <a:ea typeface="Times New Roman"/>
                <a:cs typeface="Times New Roman"/>
                <a:sym typeface="Times New Roman"/>
              </a:rPr>
              <a:t>endotracheal tube</a:t>
            </a:r>
            <a:endParaRPr sz="1000">
              <a:solidFill>
                <a:srgbClr val="6AA84F"/>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Airway: Larynx anterior and cephalad, short tracheal length</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Breathing: Chest wall pliability</a:t>
            </a:r>
            <a:r>
              <a:rPr lang="en" sz="1000">
                <a:solidFill>
                  <a:srgbClr val="9E9E9E"/>
                </a:solidFill>
                <a:latin typeface="Times New Roman"/>
                <a:ea typeface="Times New Roman"/>
                <a:cs typeface="Times New Roman"/>
                <a:sym typeface="Times New Roman"/>
              </a:rPr>
              <a:t> (chest wall is </a:t>
            </a:r>
            <a:r>
              <a:rPr lang="en" sz="1000">
                <a:solidFill>
                  <a:srgbClr val="9E9E9E"/>
                </a:solidFill>
                <a:latin typeface="Times New Roman"/>
                <a:ea typeface="Times New Roman"/>
                <a:cs typeface="Times New Roman"/>
                <a:sym typeface="Times New Roman"/>
              </a:rPr>
              <a:t>flexible</a:t>
            </a:r>
            <a:r>
              <a:rPr lang="en" sz="1000">
                <a:solidFill>
                  <a:srgbClr val="9E9E9E"/>
                </a:solidFill>
                <a:latin typeface="Times New Roman"/>
                <a:ea typeface="Times New Roman"/>
                <a:cs typeface="Times New Roman"/>
                <a:sym typeface="Times New Roman"/>
              </a:rPr>
              <a:t> so they may have normal ribs but under it they have </a:t>
            </a:r>
            <a:r>
              <a:rPr lang="en" sz="1000">
                <a:solidFill>
                  <a:srgbClr val="9E9E9E"/>
                </a:solidFill>
                <a:latin typeface="Times New Roman"/>
                <a:ea typeface="Times New Roman"/>
                <a:cs typeface="Times New Roman"/>
                <a:sym typeface="Times New Roman"/>
              </a:rPr>
              <a:t>injury</a:t>
            </a:r>
            <a:r>
              <a:rPr lang="en" sz="1000">
                <a:solidFill>
                  <a:srgbClr val="9E9E9E"/>
                </a:solidFill>
                <a:latin typeface="Times New Roman"/>
                <a:ea typeface="Times New Roman"/>
                <a:cs typeface="Times New Roman"/>
                <a:sym typeface="Times New Roman"/>
              </a:rPr>
              <a:t> to the lungs and liver an so on)</a:t>
            </a:r>
            <a:r>
              <a:rPr lang="en" sz="1200">
                <a:solidFill>
                  <a:srgbClr val="000000"/>
                </a:solidFill>
                <a:latin typeface="Times New Roman"/>
                <a:ea typeface="Times New Roman"/>
                <a:cs typeface="Times New Roman"/>
                <a:sym typeface="Times New Roman"/>
              </a:rPr>
              <a:t>, mediastinal mobility</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Circulation: Vascular access, fluid volume, vital signs, and urinary output </a:t>
            </a:r>
            <a:r>
              <a:rPr lang="en" sz="1000">
                <a:solidFill>
                  <a:srgbClr val="6AA84F"/>
                </a:solidFill>
                <a:latin typeface="Times New Roman"/>
                <a:ea typeface="Times New Roman"/>
                <a:cs typeface="Times New Roman"/>
                <a:sym typeface="Times New Roman"/>
              </a:rPr>
              <a:t>you have to calculate the volume of blood transfused unlike the adults</a:t>
            </a:r>
            <a:endParaRPr sz="1000">
              <a:solidFill>
                <a:srgbClr val="6AA84F"/>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Neurologic: Vomiting, seizures, and diffuse brain injury </a:t>
            </a:r>
            <a:r>
              <a:rPr lang="en" sz="1000">
                <a:solidFill>
                  <a:srgbClr val="6AA84F"/>
                </a:solidFill>
                <a:latin typeface="Times New Roman"/>
                <a:ea typeface="Times New Roman"/>
                <a:cs typeface="Times New Roman"/>
                <a:sym typeface="Times New Roman"/>
              </a:rPr>
              <a:t>you could have very bad brain injury but no skull fracture</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Musculoskeletal: Immature skeleton, fracture patterns</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317500" lvl="0" marL="457200" rtl="0" algn="l">
              <a:lnSpc>
                <a:spcPct val="115000"/>
              </a:lnSpc>
              <a:spcBef>
                <a:spcPts val="300"/>
              </a:spcBef>
              <a:spcAft>
                <a:spcPts val="0"/>
              </a:spcAft>
              <a:buClr>
                <a:schemeClr val="accent6"/>
              </a:buClr>
              <a:buSzPts val="1400"/>
              <a:buFont typeface="Times New Roman"/>
              <a:buChar char="❖"/>
            </a:pPr>
            <a:r>
              <a:rPr lang="en" sz="1400">
                <a:solidFill>
                  <a:schemeClr val="accent6"/>
                </a:solidFill>
                <a:latin typeface="Times New Roman"/>
                <a:ea typeface="Times New Roman"/>
                <a:cs typeface="Times New Roman"/>
                <a:sym typeface="Times New Roman"/>
              </a:rPr>
              <a:t>Pregnancy </a:t>
            </a:r>
            <a:endParaRPr sz="1400">
              <a:solidFill>
                <a:schemeClr val="accent6"/>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They have minimal counts of WBC, anemia, low physiological reserve</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100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Anatomic/ physiologic changes modify response to injury</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Need for fetal assessment</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1st Priority: Maternal resuscitation </a:t>
            </a:r>
            <a:r>
              <a:rPr lang="en" sz="1000">
                <a:solidFill>
                  <a:srgbClr val="9E9E9E"/>
                </a:solidFill>
                <a:latin typeface="Times New Roman"/>
                <a:ea typeface="Times New Roman"/>
                <a:cs typeface="Times New Roman"/>
                <a:sym typeface="Times New Roman"/>
              </a:rPr>
              <a:t>RESUSCITATE THE MOTHER THEN THE BABY </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Outcome depends on early, aggressive care</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Gestation and position of uterus</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Physiologic anemia</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 Pco2 </a:t>
            </a:r>
            <a:r>
              <a:rPr lang="en" sz="1000">
                <a:solidFill>
                  <a:srgbClr val="9E9E9E"/>
                </a:solidFill>
                <a:latin typeface="Times New Roman"/>
                <a:ea typeface="Times New Roman"/>
                <a:cs typeface="Times New Roman"/>
                <a:sym typeface="Times New Roman"/>
              </a:rPr>
              <a:t>( rapid shallow breathing)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 Gastric emptying</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Supine hypotension</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300"/>
              </a:spcAft>
              <a:buNone/>
            </a:pPr>
            <a:r>
              <a:t/>
            </a:r>
            <a:endParaRPr>
              <a:solidFill>
                <a:srgbClr val="000000"/>
              </a:solidFill>
              <a:latin typeface="Times New Roman"/>
              <a:ea typeface="Times New Roman"/>
              <a:cs typeface="Times New Roman"/>
              <a:sym typeface="Times New Roman"/>
            </a:endParaRPr>
          </a:p>
        </p:txBody>
      </p:sp>
      <p:grpSp>
        <p:nvGrpSpPr>
          <p:cNvPr id="555" name="Google Shape;555;p36"/>
          <p:cNvGrpSpPr/>
          <p:nvPr/>
        </p:nvGrpSpPr>
        <p:grpSpPr>
          <a:xfrm>
            <a:off x="438699" y="4437474"/>
            <a:ext cx="5927499" cy="1661076"/>
            <a:chOff x="1081639" y="4103151"/>
            <a:chExt cx="5225689" cy="1621353"/>
          </a:xfrm>
        </p:grpSpPr>
        <p:sp>
          <p:nvSpPr>
            <p:cNvPr id="556" name="Google Shape;556;p36"/>
            <p:cNvSpPr txBox="1"/>
            <p:nvPr/>
          </p:nvSpPr>
          <p:spPr>
            <a:xfrm>
              <a:off x="1204028" y="4555104"/>
              <a:ext cx="5103300" cy="11694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children brain does not have space like the adults so any edema will cause fast increase in the ICP</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children are not small adults their anatomy, physiology, and even the way they response to injury is different</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even their physiological response is different they don’t have physiological reserve they use it aggressively then they crash</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in adults they may develop tachycardia and hypotension then either improves / worsen before they crash, but in children if they have trauma they go from normal to crash because their physiology is strong so it stays normal then falls down and suddenly crash</a:t>
              </a:r>
              <a:endParaRPr sz="1000">
                <a:solidFill>
                  <a:srgbClr val="9E9E9E"/>
                </a:solidFill>
                <a:latin typeface="Times New Roman"/>
                <a:ea typeface="Times New Roman"/>
                <a:cs typeface="Times New Roman"/>
                <a:sym typeface="Times New Roman"/>
              </a:endParaRPr>
            </a:p>
          </p:txBody>
        </p:sp>
        <p:grpSp>
          <p:nvGrpSpPr>
            <p:cNvPr id="557" name="Google Shape;557;p36"/>
            <p:cNvGrpSpPr/>
            <p:nvPr/>
          </p:nvGrpSpPr>
          <p:grpSpPr>
            <a:xfrm>
              <a:off x="1081639" y="4103151"/>
              <a:ext cx="814838" cy="451960"/>
              <a:chOff x="1081639" y="4103151"/>
              <a:chExt cx="814838" cy="451960"/>
            </a:xfrm>
          </p:grpSpPr>
          <p:grpSp>
            <p:nvGrpSpPr>
              <p:cNvPr id="558" name="Google Shape;558;p36"/>
              <p:cNvGrpSpPr/>
              <p:nvPr/>
            </p:nvGrpSpPr>
            <p:grpSpPr>
              <a:xfrm>
                <a:off x="1081639" y="4103151"/>
                <a:ext cx="302121" cy="396849"/>
                <a:chOff x="1081639" y="4103151"/>
                <a:chExt cx="302121" cy="396849"/>
              </a:xfrm>
            </p:grpSpPr>
            <p:sp>
              <p:nvSpPr>
                <p:cNvPr id="559" name="Google Shape;559;p36"/>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0" name="Google Shape;560;p36"/>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561" name="Google Shape;561;p36"/>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37"/>
          <p:cNvSpPr txBox="1"/>
          <p:nvPr/>
        </p:nvSpPr>
        <p:spPr>
          <a:xfrm>
            <a:off x="775875" y="237325"/>
            <a:ext cx="5120700" cy="900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Isoimmunization </a:t>
            </a:r>
            <a:r>
              <a:rPr lang="en" sz="1000">
                <a:solidFill>
                  <a:srgbClr val="9E9E9E"/>
                </a:solidFill>
                <a:latin typeface="Times New Roman"/>
                <a:ea typeface="Times New Roman"/>
                <a:cs typeface="Times New Roman"/>
                <a:sym typeface="Times New Roman"/>
              </a:rPr>
              <a:t>Rh isoimmunization if the trauma is 12 weeks or above </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Sensitivity of fetus</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Elders</a:t>
            </a:r>
            <a:endParaRPr sz="1200">
              <a:solidFill>
                <a:schemeClr val="accent6"/>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Their bodies are already at overload so any injury will affect them</a:t>
            </a: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indent="-304800" lvl="1" marL="914400" rtl="0" algn="l">
              <a:lnSpc>
                <a:spcPct val="115000"/>
              </a:lnSpc>
              <a:spcBef>
                <a:spcPts val="100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5th leading cause of death</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Diminished physiologic reserve and response</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Comorbidities: Diseases/ Medications</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Outcome depends on early, aggressive care</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Primary Survey: </a:t>
            </a:r>
            <a:endParaRPr sz="1600">
              <a:solidFill>
                <a:schemeClr val="dk1"/>
              </a:solidFill>
              <a:latin typeface="Times New Roman"/>
              <a:ea typeface="Times New Roman"/>
              <a:cs typeface="Times New Roman"/>
              <a:sym typeface="Times New Roman"/>
            </a:endParaRPr>
          </a:p>
          <a:p>
            <a:pPr indent="-317500" lvl="0" marL="457200" rtl="0" algn="l">
              <a:lnSpc>
                <a:spcPct val="115000"/>
              </a:lnSpc>
              <a:spcBef>
                <a:spcPts val="300"/>
              </a:spcBef>
              <a:spcAft>
                <a:spcPts val="0"/>
              </a:spcAft>
              <a:buClr>
                <a:schemeClr val="accent3"/>
              </a:buClr>
              <a:buSzPts val="1400"/>
              <a:buFont typeface="Times New Roman"/>
              <a:buChar char="❖"/>
            </a:pPr>
            <a:r>
              <a:rPr lang="en">
                <a:solidFill>
                  <a:schemeClr val="accent3"/>
                </a:solidFill>
                <a:latin typeface="Times New Roman"/>
                <a:ea typeface="Times New Roman"/>
                <a:cs typeface="Times New Roman"/>
                <a:sym typeface="Times New Roman"/>
              </a:rPr>
              <a:t>Airway</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9E9E9E"/>
                </a:solidFill>
                <a:latin typeface="Times New Roman"/>
                <a:ea typeface="Times New Roman"/>
                <a:cs typeface="Times New Roman"/>
                <a:sym typeface="Times New Roman"/>
              </a:rPr>
              <a:t>Talk to the patient, check for noisy breathing or gurgling</a:t>
            </a:r>
            <a:endParaRPr sz="1200">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dk1"/>
              </a:buClr>
              <a:buSzPts val="1200"/>
              <a:buFont typeface="Times New Roman"/>
              <a:buChar char="●"/>
            </a:pPr>
            <a:r>
              <a:rPr lang="en" sz="1200">
                <a:solidFill>
                  <a:schemeClr val="accent6"/>
                </a:solidFill>
                <a:latin typeface="Times New Roman"/>
                <a:ea typeface="Times New Roman"/>
                <a:cs typeface="Times New Roman"/>
                <a:sym typeface="Times New Roman"/>
              </a:rPr>
              <a:t>Assess</a:t>
            </a:r>
            <a:r>
              <a:rPr lang="en" sz="1200">
                <a:latin typeface="Times New Roman"/>
                <a:ea typeface="Times New Roman"/>
                <a:cs typeface="Times New Roman"/>
                <a:sym typeface="Times New Roman"/>
              </a:rPr>
              <a:t> for airway patency Snoring</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Gurgling</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Stridor</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Rocking chest wall motions</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Maxillofacial trauma/ laryngeal injury </a:t>
            </a:r>
            <a:r>
              <a:rPr lang="en" sz="1000">
                <a:solidFill>
                  <a:srgbClr val="6AA84F"/>
                </a:solidFill>
                <a:latin typeface="Times New Roman"/>
                <a:ea typeface="Times New Roman"/>
                <a:cs typeface="Times New Roman"/>
                <a:sym typeface="Times New Roman"/>
              </a:rPr>
              <a:t>/ Dislocation of Jaw/ Hematoma</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00">
                <a:solidFill>
                  <a:schemeClr val="accent6"/>
                </a:solidFill>
                <a:latin typeface="Times New Roman"/>
                <a:ea typeface="Times New Roman"/>
                <a:cs typeface="Times New Roman"/>
                <a:sym typeface="Times New Roman"/>
              </a:rPr>
              <a:t>Caution: </a:t>
            </a:r>
            <a:r>
              <a:rPr lang="en" sz="1200">
                <a:latin typeface="Times New Roman"/>
                <a:ea typeface="Times New Roman"/>
                <a:cs typeface="Times New Roman"/>
                <a:sym typeface="Times New Roman"/>
              </a:rPr>
              <a:t>C-Spine Injury</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accent3"/>
              </a:buClr>
              <a:buSzPts val="1200"/>
              <a:buFont typeface="Times New Roman"/>
              <a:buChar char="●"/>
            </a:pPr>
            <a:r>
              <a:rPr lang="en" sz="1200">
                <a:solidFill>
                  <a:schemeClr val="accent6"/>
                </a:solidFill>
                <a:latin typeface="Times New Roman"/>
                <a:ea typeface="Times New Roman"/>
                <a:cs typeface="Times New Roman"/>
                <a:sym typeface="Times New Roman"/>
              </a:rPr>
              <a:t>Resuscitation:</a:t>
            </a:r>
            <a:r>
              <a:rPr lang="en" sz="1200">
                <a:latin typeface="Times New Roman"/>
                <a:ea typeface="Times New Roman"/>
                <a:cs typeface="Times New Roman"/>
                <a:sym typeface="Times New Roman"/>
              </a:rPr>
              <a:t> Patent Airway</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Chin lift/ Modified jaw thrust</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Look, listen, feel</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Remove particulate matter</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Definitive airway as necessary</a:t>
            </a:r>
            <a:r>
              <a:rPr lang="en" sz="1000">
                <a:solidFill>
                  <a:srgbClr val="9E9E9E"/>
                </a:solidFill>
                <a:latin typeface="Times New Roman"/>
                <a:ea typeface="Times New Roman"/>
                <a:cs typeface="Times New Roman"/>
                <a:sym typeface="Times New Roman"/>
              </a:rPr>
              <a:t> intubation, as first responder faster to clean the airway by suction or oropharyngeal tube</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Reassess frequently</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00">
                <a:solidFill>
                  <a:schemeClr val="accent6"/>
                </a:solidFill>
                <a:latin typeface="Times New Roman"/>
                <a:ea typeface="Times New Roman"/>
                <a:cs typeface="Times New Roman"/>
                <a:sym typeface="Times New Roman"/>
              </a:rPr>
              <a:t>Caution: </a:t>
            </a:r>
            <a:r>
              <a:rPr lang="en" sz="1200">
                <a:latin typeface="Times New Roman"/>
                <a:ea typeface="Times New Roman"/>
                <a:cs typeface="Times New Roman"/>
                <a:sym typeface="Times New Roman"/>
              </a:rPr>
              <a:t>C-Spine Injury</a:t>
            </a:r>
            <a:endParaRPr sz="1200">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200">
              <a:latin typeface="Times New Roman"/>
              <a:ea typeface="Times New Roman"/>
              <a:cs typeface="Times New Roman"/>
              <a:sym typeface="Times New Roman"/>
            </a:endParaRPr>
          </a:p>
        </p:txBody>
      </p:sp>
      <p:sp>
        <p:nvSpPr>
          <p:cNvPr id="567" name="Google Shape;567;p37"/>
          <p:cNvSpPr txBox="1"/>
          <p:nvPr/>
        </p:nvSpPr>
        <p:spPr>
          <a:xfrm>
            <a:off x="584175" y="980400"/>
            <a:ext cx="5778000" cy="15753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- 10 weeks pregnant what will you do?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treat the mom, nothing else is indicated you might do an US later just to be safe</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if older than 20 weeks you need fetal monitoring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Important </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 from 14-16 weeks =&gt; fetal assessment</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 after 20 week =&gt; fetal monitoring</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 as early as 12 week =&gt; rhesus compatibility why? if there is an injury there may be fetal-maternal blood mix </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- 12 weeks, you don't have to do fetal monitoring it is too early</a:t>
            </a:r>
            <a:endParaRPr sz="1000">
              <a:solidFill>
                <a:srgbClr val="6AA84F"/>
              </a:solidFill>
              <a:latin typeface="Times New Roman"/>
              <a:ea typeface="Times New Roman"/>
              <a:cs typeface="Times New Roman"/>
              <a:sym typeface="Times New Roman"/>
            </a:endParaRPr>
          </a:p>
        </p:txBody>
      </p:sp>
      <p:sp>
        <p:nvSpPr>
          <p:cNvPr id="568" name="Google Shape;568;p37"/>
          <p:cNvSpPr txBox="1"/>
          <p:nvPr/>
        </p:nvSpPr>
        <p:spPr>
          <a:xfrm>
            <a:off x="567400" y="6684725"/>
            <a:ext cx="4215600" cy="385200"/>
          </a:xfrm>
          <a:prstGeom prst="rect">
            <a:avLst/>
          </a:prstGeom>
          <a:noFill/>
          <a:ln cap="flat" cmpd="sng" w="9525">
            <a:solidFill>
              <a:srgbClr val="C3A297"/>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Is he talking? He is good, If he is snoring, gurgling, فقاعات، stridor = not good</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 securing the airway does not always mean intubation</a:t>
            </a:r>
            <a:endParaRPr sz="1000">
              <a:solidFill>
                <a:srgbClr val="6AA84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8"/>
          <p:cNvSpPr txBox="1"/>
          <p:nvPr>
            <p:ph idx="1" type="body"/>
          </p:nvPr>
        </p:nvSpPr>
        <p:spPr>
          <a:xfrm>
            <a:off x="505350" y="362075"/>
            <a:ext cx="5898300" cy="830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lnSpc>
                <a:spcPct val="115000"/>
              </a:lnSpc>
              <a:spcBef>
                <a:spcPts val="300"/>
              </a:spcBef>
              <a:spcAft>
                <a:spcPts val="0"/>
              </a:spcAft>
              <a:buSzPts val="1400"/>
              <a:buFont typeface="Times New Roman"/>
              <a:buChar char="❖"/>
            </a:pPr>
            <a:r>
              <a:rPr lang="en" sz="1400">
                <a:latin typeface="Times New Roman"/>
                <a:ea typeface="Times New Roman"/>
                <a:cs typeface="Times New Roman"/>
                <a:sym typeface="Times New Roman"/>
              </a:rPr>
              <a:t>Breathing  </a:t>
            </a:r>
            <a:endParaRPr sz="14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Put the  pt on O2 we need maximum O2 saturation no time to worry for O2 toxicity</a:t>
            </a:r>
            <a:endParaRPr sz="1000">
              <a:solidFill>
                <a:srgbClr val="6AA84F"/>
              </a:solidFill>
              <a:latin typeface="Times New Roman"/>
              <a:ea typeface="Times New Roman"/>
              <a:cs typeface="Times New Roman"/>
              <a:sym typeface="Times New Roman"/>
            </a:endParaRPr>
          </a:p>
          <a:p>
            <a:pPr indent="-304800" lvl="0" marL="457200" rtl="0" algn="l">
              <a:lnSpc>
                <a:spcPct val="115000"/>
              </a:lnSpc>
              <a:spcBef>
                <a:spcPts val="1000"/>
              </a:spcBef>
              <a:spcAft>
                <a:spcPts val="0"/>
              </a:spcAft>
              <a:buClr>
                <a:schemeClr val="dk1"/>
              </a:buClr>
              <a:buSzPts val="1200"/>
              <a:buFont typeface="Times New Roman"/>
              <a:buChar char="●"/>
            </a:pPr>
            <a:r>
              <a:rPr lang="en" sz="1200">
                <a:solidFill>
                  <a:srgbClr val="000000"/>
                </a:solidFill>
                <a:latin typeface="Times New Roman"/>
                <a:ea typeface="Times New Roman"/>
                <a:cs typeface="Times New Roman"/>
                <a:sym typeface="Times New Roman"/>
              </a:rPr>
              <a:t>Resuscitation: </a:t>
            </a:r>
            <a:r>
              <a:rPr lang="en" sz="1200">
                <a:solidFill>
                  <a:schemeClr val="accent6"/>
                </a:solidFill>
                <a:latin typeface="Times New Roman"/>
                <a:ea typeface="Times New Roman"/>
                <a:cs typeface="Times New Roman"/>
                <a:sym typeface="Times New Roman"/>
              </a:rPr>
              <a:t>Assess</a:t>
            </a:r>
            <a:r>
              <a:rPr lang="en" sz="1200">
                <a:solidFill>
                  <a:srgbClr val="000000"/>
                </a:solidFill>
                <a:latin typeface="Times New Roman"/>
                <a:ea typeface="Times New Roman"/>
                <a:cs typeface="Times New Roman"/>
                <a:sym typeface="Times New Roman"/>
              </a:rPr>
              <a:t> Breathing</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Chest rise and symmetry</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Air entry</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Rate/ Effort</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Color/ Sensorium</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00">
                <a:solidFill>
                  <a:schemeClr val="accent6"/>
                </a:solidFill>
                <a:latin typeface="Times New Roman"/>
                <a:ea typeface="Times New Roman"/>
                <a:cs typeface="Times New Roman"/>
                <a:sym typeface="Times New Roman"/>
              </a:rPr>
              <a:t>Caution</a:t>
            </a:r>
            <a:r>
              <a:rPr lang="en" sz="1200">
                <a:solidFill>
                  <a:srgbClr val="000000"/>
                </a:solidFill>
                <a:latin typeface="Times New Roman"/>
                <a:ea typeface="Times New Roman"/>
                <a:cs typeface="Times New Roman"/>
                <a:sym typeface="Times New Roman"/>
              </a:rPr>
              <a:t>: Tension / open pneumothorax</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dk1"/>
              </a:buClr>
              <a:buSzPts val="1200"/>
              <a:buFont typeface="Times New Roman"/>
              <a:buChar char="●"/>
            </a:pPr>
            <a:r>
              <a:rPr lang="en" sz="1200">
                <a:solidFill>
                  <a:schemeClr val="accent6"/>
                </a:solidFill>
                <a:latin typeface="Times New Roman"/>
                <a:ea typeface="Times New Roman"/>
                <a:cs typeface="Times New Roman"/>
                <a:sym typeface="Times New Roman"/>
              </a:rPr>
              <a:t>Resuscitation: </a:t>
            </a:r>
            <a:r>
              <a:rPr lang="en" sz="1200">
                <a:solidFill>
                  <a:srgbClr val="000000"/>
                </a:solidFill>
                <a:latin typeface="Times New Roman"/>
                <a:ea typeface="Times New Roman"/>
                <a:cs typeface="Times New Roman"/>
                <a:sym typeface="Times New Roman"/>
              </a:rPr>
              <a:t>Breathing</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Administer supplemental oxygen </a:t>
            </a:r>
            <a:r>
              <a:rPr lang="en" sz="1000">
                <a:solidFill>
                  <a:srgbClr val="9E9E9E"/>
                </a:solidFill>
                <a:latin typeface="Times New Roman"/>
                <a:ea typeface="Times New Roman"/>
                <a:cs typeface="Times New Roman"/>
                <a:sym typeface="Times New Roman"/>
              </a:rPr>
              <a:t>Bag mask is done until expert does intubation</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Ventilate as needed</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Tension pneumothorax: Needle decompression </a:t>
            </a:r>
            <a:r>
              <a:rPr lang="en" sz="1000">
                <a:solidFill>
                  <a:srgbClr val="9E9E9E"/>
                </a:solidFill>
                <a:latin typeface="Times New Roman"/>
                <a:ea typeface="Times New Roman"/>
                <a:cs typeface="Times New Roman"/>
                <a:sym typeface="Times New Roman"/>
              </a:rPr>
              <a:t>Chest tube + Finger thoracostomy</a:t>
            </a:r>
            <a:endParaRPr>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Open pneumothorax: Occlusive dressing</a:t>
            </a:r>
            <a:r>
              <a:rPr lang="en" sz="1000">
                <a:solidFill>
                  <a:srgbClr val="9E9E9E"/>
                </a:solidFill>
                <a:latin typeface="Times New Roman"/>
                <a:ea typeface="Times New Roman"/>
                <a:cs typeface="Times New Roman"/>
                <a:sym typeface="Times New Roman"/>
              </a:rPr>
              <a:t> Dressing then chest tube Air will go out but not in</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Reassess frequently</a:t>
            </a:r>
            <a:r>
              <a:rPr lang="en" sz="1000">
                <a:solidFill>
                  <a:srgbClr val="9E9E9E"/>
                </a:solidFill>
                <a:latin typeface="Times New Roman"/>
                <a:ea typeface="Times New Roman"/>
                <a:cs typeface="Times New Roman"/>
                <a:sym typeface="Times New Roman"/>
              </a:rPr>
              <a:t> airway and breathing need to be reassessed always</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300"/>
              </a:spcAft>
              <a:buNone/>
            </a:pPr>
            <a:r>
              <a:t/>
            </a:r>
            <a:endParaRPr sz="1200">
              <a:solidFill>
                <a:srgbClr val="000000"/>
              </a:solidFill>
              <a:latin typeface="Times New Roman"/>
              <a:ea typeface="Times New Roman"/>
              <a:cs typeface="Times New Roman"/>
              <a:sym typeface="Times New Roman"/>
            </a:endParaRPr>
          </a:p>
        </p:txBody>
      </p:sp>
      <p:sp>
        <p:nvSpPr>
          <p:cNvPr id="574" name="Google Shape;574;p38"/>
          <p:cNvSpPr txBox="1"/>
          <p:nvPr/>
        </p:nvSpPr>
        <p:spPr>
          <a:xfrm>
            <a:off x="584175" y="367300"/>
            <a:ext cx="5778000" cy="12210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Perform Suctioning if there is teeth trauma</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Securing airway no need for intubation (use </a:t>
            </a:r>
            <a:r>
              <a:rPr lang="en" sz="1000">
                <a:solidFill>
                  <a:srgbClr val="9E9E9E"/>
                </a:solidFill>
                <a:latin typeface="Times New Roman"/>
                <a:ea typeface="Times New Roman"/>
                <a:cs typeface="Times New Roman"/>
                <a:sym typeface="Times New Roman"/>
              </a:rPr>
              <a:t>mouthpiece</a:t>
            </a:r>
            <a:r>
              <a:rPr lang="en" sz="1000">
                <a:solidFill>
                  <a:srgbClr val="9E9E9E"/>
                </a:solidFill>
                <a:latin typeface="Times New Roman"/>
                <a:ea typeface="Times New Roman"/>
                <a:cs typeface="Times New Roman"/>
                <a:sym typeface="Times New Roman"/>
              </a:rPr>
              <a:t> or chin lift) </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Definitive airway need intubation</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Chin lift has risk of Cervical injury</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If definitive airway you can take him to CT or wherever, But if just opening it be careful</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 if the pt is not conscious the jaw and tongue may fall down and close the airway so you need to lift the jaw</a:t>
            </a:r>
            <a:endParaRPr sz="1000">
              <a:solidFill>
                <a:srgbClr val="6AA84F"/>
              </a:solidFill>
              <a:latin typeface="Times New Roman"/>
              <a:ea typeface="Times New Roman"/>
              <a:cs typeface="Times New Roman"/>
              <a:sym typeface="Times New Roman"/>
            </a:endParaRPr>
          </a:p>
        </p:txBody>
      </p:sp>
      <p:sp>
        <p:nvSpPr>
          <p:cNvPr id="575" name="Google Shape;575;p38"/>
          <p:cNvSpPr txBox="1"/>
          <p:nvPr/>
        </p:nvSpPr>
        <p:spPr>
          <a:xfrm>
            <a:off x="505350" y="5736725"/>
            <a:ext cx="5710800" cy="8571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Tension pneumothorax: needle is a life saving But chest tube and finger thoracotomy is better nowadays</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9E9E9E"/>
                </a:solidFill>
                <a:latin typeface="Times New Roman"/>
                <a:ea typeface="Times New Roman"/>
                <a:cs typeface="Times New Roman"/>
                <a:sym typeface="Times New Roman"/>
              </a:rPr>
              <a:t>- Open pneumothorax: You close it to make it simple pneumothorax</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rPr lang="en" sz="1000">
                <a:solidFill>
                  <a:srgbClr val="6AA84F"/>
                </a:solidFill>
                <a:latin typeface="Times New Roman"/>
                <a:ea typeface="Times New Roman"/>
                <a:cs typeface="Times New Roman"/>
                <a:sym typeface="Times New Roman"/>
              </a:rPr>
              <a:t>- anything other than simple pneumothorax will make patient not Breathing so treat it in Breathing</a:t>
            </a:r>
            <a:endParaRPr sz="1000">
              <a:solidFill>
                <a:srgbClr val="6AA84F"/>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39"/>
          <p:cNvSpPr txBox="1"/>
          <p:nvPr>
            <p:ph idx="1" type="body"/>
          </p:nvPr>
        </p:nvSpPr>
        <p:spPr>
          <a:xfrm>
            <a:off x="505350" y="282225"/>
            <a:ext cx="5847600" cy="869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
              <a:solidFill>
                <a:srgbClr val="000000"/>
              </a:solidFill>
              <a:latin typeface="Times New Roman"/>
              <a:ea typeface="Times New Roman"/>
              <a:cs typeface="Times New Roman"/>
              <a:sym typeface="Times New Roman"/>
            </a:endParaRPr>
          </a:p>
          <a:p>
            <a:pPr indent="-317500" lvl="0" marL="457200" rtl="0" algn="l">
              <a:lnSpc>
                <a:spcPct val="115000"/>
              </a:lnSpc>
              <a:spcBef>
                <a:spcPts val="300"/>
              </a:spcBef>
              <a:spcAft>
                <a:spcPts val="0"/>
              </a:spcAft>
              <a:buSzPts val="1400"/>
              <a:buFont typeface="Times New Roman"/>
              <a:buChar char="❖"/>
            </a:pPr>
            <a:r>
              <a:rPr lang="en" sz="1400">
                <a:latin typeface="Times New Roman"/>
                <a:ea typeface="Times New Roman"/>
                <a:cs typeface="Times New Roman"/>
                <a:sym typeface="Times New Roman"/>
              </a:rPr>
              <a:t>Circulation</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b="1" lang="en" sz="1200">
                <a:solidFill>
                  <a:schemeClr val="accent6"/>
                </a:solidFill>
                <a:latin typeface="Times New Roman"/>
                <a:ea typeface="Times New Roman"/>
                <a:cs typeface="Times New Roman"/>
                <a:sym typeface="Times New Roman"/>
              </a:rPr>
              <a:t>Caution:</a:t>
            </a:r>
            <a:endParaRPr b="1" sz="1200">
              <a:solidFill>
                <a:schemeClr val="accent6"/>
              </a:solidFill>
              <a:latin typeface="Times New Roman"/>
              <a:ea typeface="Times New Roman"/>
              <a:cs typeface="Times New Roman"/>
              <a:sym typeface="Times New Roman"/>
            </a:endParaRPr>
          </a:p>
          <a:p>
            <a:pPr indent="-304800" lvl="1" marL="9144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Children </a:t>
            </a:r>
            <a:r>
              <a:rPr lang="en" sz="1000">
                <a:solidFill>
                  <a:srgbClr val="6AA84F"/>
                </a:solidFill>
                <a:latin typeface="Times New Roman"/>
                <a:ea typeface="Times New Roman"/>
                <a:cs typeface="Times New Roman"/>
                <a:sym typeface="Times New Roman"/>
              </a:rPr>
              <a:t>"may be normal But they are bleeding”</a:t>
            </a:r>
            <a:endParaRPr sz="1000">
              <a:solidFill>
                <a:srgbClr val="6AA84F"/>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Elderly</a:t>
            </a:r>
            <a:r>
              <a:rPr lang="en" sz="1000">
                <a:solidFill>
                  <a:srgbClr val="6AA84F"/>
                </a:solidFill>
                <a:latin typeface="Times New Roman"/>
                <a:ea typeface="Times New Roman"/>
                <a:cs typeface="Times New Roman"/>
                <a:sym typeface="Times New Roman"/>
              </a:rPr>
              <a:t> "may take meds that blocks these signs like BB, antihypertensive...”</a:t>
            </a:r>
            <a:endParaRPr sz="1000">
              <a:solidFill>
                <a:srgbClr val="6AA84F"/>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Athletes</a:t>
            </a:r>
            <a:r>
              <a:rPr lang="en" sz="1000">
                <a:solidFill>
                  <a:srgbClr val="6AA84F"/>
                </a:solidFill>
                <a:latin typeface="Times New Roman"/>
                <a:ea typeface="Times New Roman"/>
                <a:cs typeface="Times New Roman"/>
                <a:sym typeface="Times New Roman"/>
              </a:rPr>
              <a:t> "they have huge reserve they could </a:t>
            </a:r>
            <a:r>
              <a:rPr lang="en" sz="1000">
                <a:solidFill>
                  <a:srgbClr val="6AA84F"/>
                </a:solidFill>
                <a:latin typeface="Times New Roman"/>
                <a:ea typeface="Times New Roman"/>
                <a:cs typeface="Times New Roman"/>
                <a:sym typeface="Times New Roman"/>
              </a:rPr>
              <a:t>lose</a:t>
            </a:r>
            <a:r>
              <a:rPr lang="en" sz="1000">
                <a:solidFill>
                  <a:srgbClr val="6AA84F"/>
                </a:solidFill>
                <a:latin typeface="Times New Roman"/>
                <a:ea typeface="Times New Roman"/>
                <a:cs typeface="Times New Roman"/>
                <a:sym typeface="Times New Roman"/>
              </a:rPr>
              <a:t> blood however they are stable ,we see it in </a:t>
            </a:r>
            <a:r>
              <a:rPr lang="en" sz="1000">
                <a:solidFill>
                  <a:srgbClr val="6AA84F"/>
                </a:solidFill>
                <a:latin typeface="Times New Roman"/>
                <a:ea typeface="Times New Roman"/>
                <a:cs typeface="Times New Roman"/>
                <a:sym typeface="Times New Roman"/>
              </a:rPr>
              <a:t>workers</a:t>
            </a:r>
            <a:r>
              <a:rPr lang="en" sz="1000">
                <a:solidFill>
                  <a:srgbClr val="6AA84F"/>
                </a:solidFill>
                <a:latin typeface="Times New Roman"/>
                <a:ea typeface="Times New Roman"/>
                <a:cs typeface="Times New Roman"/>
                <a:sym typeface="Times New Roman"/>
              </a:rPr>
              <a:t> they fall from </a:t>
            </a:r>
            <a:r>
              <a:rPr lang="en" sz="1000">
                <a:solidFill>
                  <a:srgbClr val="6AA84F"/>
                </a:solidFill>
                <a:latin typeface="Times New Roman"/>
                <a:ea typeface="Times New Roman"/>
                <a:cs typeface="Times New Roman"/>
                <a:sym typeface="Times New Roman"/>
              </a:rPr>
              <a:t>height</a:t>
            </a:r>
            <a:r>
              <a:rPr lang="en" sz="1000">
                <a:solidFill>
                  <a:srgbClr val="6AA84F"/>
                </a:solidFill>
                <a:latin typeface="Times New Roman"/>
                <a:ea typeface="Times New Roman"/>
                <a:cs typeface="Times New Roman"/>
                <a:sym typeface="Times New Roman"/>
              </a:rPr>
              <a:t> / nail gun injury/ other big injury but stable ,don’t let them fool you they are vitally stable but they are not well"</a:t>
            </a:r>
            <a:endParaRPr sz="1000">
              <a:solidFill>
                <a:srgbClr val="6AA84F"/>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Pregnancy</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Medications</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500">
              <a:solidFill>
                <a:srgbClr val="000000"/>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dk1"/>
              </a:buClr>
              <a:buSzPts val="1200"/>
              <a:buFont typeface="Times New Roman"/>
              <a:buChar char="●"/>
            </a:pPr>
            <a:r>
              <a:rPr lang="en" sz="1200">
                <a:solidFill>
                  <a:schemeClr val="accent6"/>
                </a:solidFill>
                <a:latin typeface="Times New Roman"/>
                <a:ea typeface="Times New Roman"/>
                <a:cs typeface="Times New Roman"/>
                <a:sym typeface="Times New Roman"/>
              </a:rPr>
              <a:t>Non hemorrhagic shock </a:t>
            </a:r>
            <a:endParaRPr sz="1200">
              <a:solidFill>
                <a:schemeClr val="accent6"/>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rgbClr val="6AA84F"/>
                </a:solidFill>
                <a:latin typeface="Times New Roman"/>
                <a:ea typeface="Times New Roman"/>
                <a:cs typeface="Times New Roman"/>
                <a:sym typeface="Times New Roman"/>
              </a:rPr>
              <a:t>however treat initially as hemorrhage by 2 large pore, give fluid, 2L of Blood</a:t>
            </a:r>
            <a:endParaRPr sz="1000">
              <a:solidFill>
                <a:srgbClr val="6AA84F"/>
              </a:solidFill>
              <a:latin typeface="Times New Roman"/>
              <a:ea typeface="Times New Roman"/>
              <a:cs typeface="Times New Roman"/>
              <a:sym typeface="Times New Roman"/>
            </a:endParaRPr>
          </a:p>
          <a:p>
            <a:pPr indent="-304800" lvl="1" marL="9144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Cardiac tamponade</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Tension pneumothorax</a:t>
            </a:r>
            <a:r>
              <a:rPr lang="en" sz="1000">
                <a:solidFill>
                  <a:srgbClr val="9E9E9E"/>
                </a:solidFill>
                <a:latin typeface="Times New Roman"/>
                <a:ea typeface="Times New Roman"/>
                <a:cs typeface="Times New Roman"/>
                <a:sym typeface="Times New Roman"/>
              </a:rPr>
              <a:t> </a:t>
            </a:r>
            <a:r>
              <a:rPr lang="en" sz="900">
                <a:solidFill>
                  <a:srgbClr val="9E9E9E"/>
                </a:solidFill>
                <a:latin typeface="Times New Roman"/>
                <a:ea typeface="Times New Roman"/>
                <a:cs typeface="Times New Roman"/>
                <a:sym typeface="Times New Roman"/>
              </a:rPr>
              <a:t>increasing pressure into the chest which will lead to closing of the veins =&gt; Venous pressure increases causing =&gt; low venous return =&gt; Causing tachy and hypo</a:t>
            </a:r>
            <a:endParaRPr sz="9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Neurogenic </a:t>
            </a:r>
            <a:r>
              <a:rPr lang="en" sz="1000">
                <a:solidFill>
                  <a:srgbClr val="9E9E9E"/>
                </a:solidFill>
                <a:latin typeface="Times New Roman"/>
                <a:ea typeface="Times New Roman"/>
                <a:cs typeface="Times New Roman"/>
                <a:sym typeface="Times New Roman"/>
              </a:rPr>
              <a:t>Bradycardia and Hypotension!</a:t>
            </a:r>
            <a:endParaRPr sz="1000">
              <a:solidFill>
                <a:srgbClr val="9E9E9E"/>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Septic (late)</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45720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sp>
        <p:nvSpPr>
          <p:cNvPr id="581" name="Google Shape;581;p39"/>
          <p:cNvSpPr txBox="1"/>
          <p:nvPr/>
        </p:nvSpPr>
        <p:spPr>
          <a:xfrm>
            <a:off x="505350" y="2614400"/>
            <a:ext cx="5719800" cy="19290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9E9E9E"/>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Young healthy adults tolerate a loooot of bleeding before deteriorating, So resuscitate whenever you see any sign of bleeding</a:t>
            </a:r>
            <a:endParaRPr sz="1000">
              <a:solidFill>
                <a:srgbClr val="9E9E9E"/>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6AA84F"/>
                </a:solidFill>
                <a:latin typeface="Times New Roman"/>
                <a:ea typeface="Times New Roman"/>
                <a:cs typeface="Times New Roman"/>
                <a:sym typeface="Times New Roman"/>
              </a:rPr>
              <a:t>- While resuscitating R/O bleeding</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6AA84F"/>
                </a:solidFill>
                <a:latin typeface="Times New Roman"/>
                <a:ea typeface="Times New Roman"/>
                <a:cs typeface="Times New Roman"/>
                <a:sym typeface="Times New Roman"/>
              </a:rPr>
              <a:t>There are 4 sites that may cause shock:</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6AA84F"/>
                </a:solidFill>
                <a:latin typeface="Times New Roman"/>
                <a:ea typeface="Times New Roman"/>
                <a:cs typeface="Times New Roman"/>
                <a:sym typeface="Times New Roman"/>
              </a:rPr>
              <a:t>1- abdomen “FAST” 2- chest hemothorax “CXR” 3- open pelvis 4- long bone fracture</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6AA84F"/>
                </a:solidFill>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Bleeding in head does not cause shock </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6AA84F"/>
                </a:solidFill>
                <a:latin typeface="Times New Roman"/>
                <a:ea typeface="Times New Roman"/>
                <a:cs typeface="Times New Roman"/>
                <a:sym typeface="Times New Roman"/>
              </a:rPr>
              <a:t>-Bleeding in cavities is what causes shock the cavities are:  abdomen, chest, open pelvis. </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6AA84F"/>
                </a:solidFill>
                <a:latin typeface="Times New Roman"/>
                <a:ea typeface="Times New Roman"/>
                <a:cs typeface="Times New Roman"/>
                <a:sym typeface="Times New Roman"/>
              </a:rPr>
              <a:t>- Long bone fracture is non-cavity bleeding sometimes femur bleed 2-3 L maximum until it fills then stop so they respond well to resuscitation however if there is no response look for bleeding in other cavities</a:t>
            </a:r>
            <a:endParaRPr sz="1000">
              <a:solidFill>
                <a:srgbClr val="6AA84F"/>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000">
              <a:solidFill>
                <a:srgbClr val="9E9E9E"/>
              </a:solidFill>
              <a:latin typeface="Times New Roman"/>
              <a:ea typeface="Times New Roman"/>
              <a:cs typeface="Times New Roman"/>
              <a:sym typeface="Times New Roman"/>
            </a:endParaRPr>
          </a:p>
        </p:txBody>
      </p:sp>
      <p:sp>
        <p:nvSpPr>
          <p:cNvPr id="582" name="Google Shape;582;p39"/>
          <p:cNvSpPr txBox="1"/>
          <p:nvPr/>
        </p:nvSpPr>
        <p:spPr>
          <a:xfrm>
            <a:off x="505350" y="6387950"/>
            <a:ext cx="5318100" cy="4821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300"/>
              </a:spcAft>
              <a:buNone/>
            </a:pPr>
            <a:r>
              <a:rPr lang="en" sz="1000">
                <a:solidFill>
                  <a:srgbClr val="9E9E9E"/>
                </a:solidFill>
                <a:latin typeface="Times New Roman"/>
                <a:ea typeface="Times New Roman"/>
                <a:cs typeface="Times New Roman"/>
                <a:sym typeface="Times New Roman"/>
              </a:rPr>
              <a:t>Tension pneumothorax causes circulatory problems because venous pressure will be more than 10 leading to closing of veins and loss of preload in heart</a:t>
            </a:r>
            <a:endParaRPr sz="1000">
              <a:solidFill>
                <a:srgbClr val="9E9E9E"/>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